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09" r:id="rId2"/>
    <p:sldId id="299" r:id="rId3"/>
    <p:sldId id="306" r:id="rId4"/>
    <p:sldId id="287" r:id="rId5"/>
    <p:sldId id="289" r:id="rId6"/>
    <p:sldId id="308" r:id="rId7"/>
    <p:sldId id="298" r:id="rId8"/>
    <p:sldId id="292" r:id="rId9"/>
    <p:sldId id="300" r:id="rId10"/>
    <p:sldId id="301" r:id="rId11"/>
    <p:sldId id="302" r:id="rId12"/>
    <p:sldId id="293" r:id="rId13"/>
    <p:sldId id="295" r:id="rId14"/>
    <p:sldId id="303" r:id="rId15"/>
    <p:sldId id="296" r:id="rId16"/>
    <p:sldId id="264" r:id="rId17"/>
    <p:sldId id="305" r:id="rId18"/>
    <p:sldId id="307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0066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3" autoAdjust="0"/>
    <p:restoredTop sz="97817" autoAdjust="0"/>
  </p:normalViewPr>
  <p:slideViewPr>
    <p:cSldViewPr>
      <p:cViewPr varScale="1">
        <p:scale>
          <a:sx n="71" d="100"/>
          <a:sy n="71" d="100"/>
        </p:scale>
        <p:origin x="-4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39E0C5-2059-4AC4-98FF-ACB83D626A5A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66285-ACCE-451D-94C9-0C00D7D8027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328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C66285-ACCE-451D-94C9-0C00D7D8027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8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3562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323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73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2486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00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284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436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826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87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612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892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8367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7504" y="44624"/>
            <a:ext cx="691276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4C3A2-1EA2-453D-BA3A-BCBD74CF3811}" type="datetimeFigureOut">
              <a:rPr kumimoji="1" lang="ja-JP" altLang="en-US" smtClean="0"/>
              <a:t>2012/2/17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CC75-6719-477A-BA60-BBA6F3CF1BC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8923" y="44624"/>
            <a:ext cx="2038107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917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1" sz="3600" kern="1200" baseline="0">
          <a:solidFill>
            <a:schemeClr val="bg1"/>
          </a:solidFill>
          <a:latin typeface="Arial Unicode MS" pitchFamily="50" charset="-12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1196752"/>
            <a:ext cx="9143999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Study </a:t>
            </a:r>
            <a:r>
              <a:rPr lang="en-US" altLang="ja-JP" sz="3600" dirty="0">
                <a:solidFill>
                  <a:srgbClr val="FFFF00"/>
                </a:solidFill>
                <a:latin typeface="Eras Bold ITC" pitchFamily="34" charset="0"/>
              </a:rPr>
              <a:t>of nuclear </a:t>
            </a:r>
            <a:r>
              <a:rPr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reactions </a:t>
            </a:r>
          </a:p>
          <a:p>
            <a:pPr algn="ctr">
              <a:lnSpc>
                <a:spcPts val="3840"/>
              </a:lnSpc>
            </a:pPr>
            <a:r>
              <a:rPr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induced by fast </a:t>
            </a:r>
            <a:r>
              <a:rPr lang="en-US" altLang="ja-JP" sz="3600" dirty="0" err="1" smtClean="0">
                <a:solidFill>
                  <a:srgbClr val="FFFF00"/>
                </a:solidFill>
                <a:latin typeface="Eras Bold ITC" pitchFamily="34" charset="0"/>
              </a:rPr>
              <a:t>muons</a:t>
            </a:r>
            <a:r>
              <a:rPr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 at </a:t>
            </a:r>
            <a:r>
              <a:rPr lang="en-US" altLang="ja-JP" sz="3600" dirty="0" err="1" smtClean="0">
                <a:solidFill>
                  <a:srgbClr val="FFFF00"/>
                </a:solidFill>
                <a:latin typeface="Eras Bold ITC" pitchFamily="34" charset="0"/>
              </a:rPr>
              <a:t>NuMI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83130" y="634623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2/16/2012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3" y="4509120"/>
            <a:ext cx="77768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kumimoji="1"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Understanding of nuclear reactions induced by fast muons is important for some applications. </a:t>
            </a:r>
            <a:endParaRPr lang="en-US" altLang="ja-JP" sz="2400" dirty="0">
              <a:solidFill>
                <a:srgbClr val="FFFF00"/>
              </a:solidFill>
              <a:latin typeface="Eras Bold ITC" pitchFamily="34" charset="0"/>
            </a:endParaRPr>
          </a:p>
          <a:p>
            <a:pPr>
              <a:spcAft>
                <a:spcPts val="1200"/>
              </a:spcAft>
            </a:pPr>
            <a:r>
              <a:rPr kumimoji="1"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But, the reactions are not still known well. </a:t>
            </a:r>
          </a:p>
          <a:p>
            <a:pPr>
              <a:spcAft>
                <a:spcPts val="1200"/>
              </a:spcAft>
            </a:pPr>
            <a:r>
              <a:rPr kumimoji="1"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We </a:t>
            </a:r>
            <a:r>
              <a:rPr lang="en-US" altLang="ja-JP" sz="2400" dirty="0">
                <a:solidFill>
                  <a:srgbClr val="FFFF00"/>
                </a:solidFill>
                <a:latin typeface="Eras Bold ITC" pitchFamily="34" charset="0"/>
              </a:rPr>
              <a:t>are interested </a:t>
            </a:r>
            <a:r>
              <a:rPr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in muon </a:t>
            </a:r>
            <a:r>
              <a:rPr kumimoji="1"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nuclear reactions from both science and applications.</a:t>
            </a:r>
            <a:endParaRPr kumimoji="1" lang="ja-JP" altLang="en-US" sz="24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9592" y="263691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Speaker: Hiroshi MATSUMURA </a:t>
            </a:r>
          </a:p>
          <a:p>
            <a:pPr algn="ctr"/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(KEK, JAPAN)</a:t>
            </a:r>
            <a:endParaRPr lang="ja-JP" altLang="ja-JP" sz="28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8027" y="116632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u="sng" dirty="0" smtClean="0">
                <a:solidFill>
                  <a:srgbClr val="FFC000"/>
                </a:solidFill>
                <a:latin typeface="Eras Bold ITC" pitchFamily="34" charset="0"/>
              </a:rPr>
              <a:t>The JASMIN Collaboration</a:t>
            </a:r>
            <a:endParaRPr kumimoji="1" lang="ja-JP" altLang="en-US" sz="2400" i="1" u="sng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03848" y="3933056"/>
            <a:ext cx="26965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FF00"/>
                </a:solidFill>
                <a:latin typeface="Eras Bold ITC" pitchFamily="34" charset="0"/>
              </a:rPr>
              <a:t>MOTIVATION</a:t>
            </a:r>
            <a:endParaRPr kumimoji="1" lang="ja-JP" altLang="en-US" sz="28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80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915816" y="2996952"/>
            <a:ext cx="32768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>
                <a:solidFill>
                  <a:srgbClr val="FFFF00"/>
                </a:solidFill>
                <a:latin typeface="Eras Bold ITC" pitchFamily="34" charset="0"/>
              </a:rPr>
              <a:t>RESULTS</a:t>
            </a:r>
            <a:endParaRPr kumimoji="1" lang="ja-JP" altLang="en-US" sz="54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31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852936"/>
            <a:ext cx="4347302" cy="299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err="1" smtClean="0"/>
              <a:t>Rudstam's</a:t>
            </a:r>
            <a:r>
              <a:rPr kumimoji="1" lang="en-US" altLang="ja-JP" sz="3200" dirty="0" smtClean="0"/>
              <a:t> formula for spallation</a:t>
            </a:r>
            <a:endParaRPr kumimoji="1" lang="ja-JP" altLang="en-US" sz="3200" dirty="0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1684245" y="1268760"/>
            <a:ext cx="342600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l-GR" altLang="ja-JP" i="1" spc="100" dirty="0" smtClean="0">
                <a:solidFill>
                  <a:schemeClr val="accent1"/>
                </a:solidFill>
                <a:latin typeface="Arial"/>
                <a:cs typeface="Arial"/>
              </a:rPr>
              <a:t>σ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PR</a:t>
            </a:r>
            <a:r>
              <a:rPr lang="en-US" altLang="ja-JP" spc="100" baseline="30000" dirty="0" smtClean="0">
                <a:solidFill>
                  <a:schemeClr val="accent1"/>
                </a:solidFill>
              </a:rPr>
              <a:t>2/3</a:t>
            </a:r>
            <a:r>
              <a:rPr lang="en-US" altLang="ja-JP" spc="100" dirty="0" smtClean="0">
                <a:solidFill>
                  <a:schemeClr val="accent1"/>
                </a:solidFill>
              </a:rPr>
              <a:t>exp[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P</a:t>
            </a:r>
            <a:r>
              <a:rPr lang="en-US" altLang="ja-JP" spc="100" dirty="0" smtClean="0">
                <a:solidFill>
                  <a:schemeClr val="accent1"/>
                </a:solidFill>
              </a:rPr>
              <a:t>A-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R</a:t>
            </a:r>
            <a:r>
              <a:rPr lang="en-US" altLang="ja-JP" spc="100" dirty="0" smtClean="0">
                <a:solidFill>
                  <a:schemeClr val="accent1"/>
                </a:solidFill>
              </a:rPr>
              <a:t>|Z-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S</a:t>
            </a:r>
            <a:r>
              <a:rPr lang="en-US" altLang="ja-JP" spc="100" dirty="0" smtClean="0">
                <a:solidFill>
                  <a:schemeClr val="accent1"/>
                </a:solidFill>
              </a:rPr>
              <a:t>A+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T</a:t>
            </a:r>
            <a:r>
              <a:rPr lang="en-US" altLang="ja-JP" spc="100" dirty="0" smtClean="0">
                <a:solidFill>
                  <a:schemeClr val="accent1"/>
                </a:solidFill>
              </a:rPr>
              <a:t>A</a:t>
            </a:r>
            <a:r>
              <a:rPr lang="en-US" altLang="ja-JP" spc="100" baseline="30000" dirty="0" smtClean="0">
                <a:solidFill>
                  <a:schemeClr val="accent1"/>
                </a:solidFill>
              </a:rPr>
              <a:t>2</a:t>
            </a:r>
            <a:r>
              <a:rPr lang="en-US" altLang="ja-JP" spc="100" dirty="0" smtClean="0">
                <a:solidFill>
                  <a:schemeClr val="accent1"/>
                </a:solidFill>
              </a:rPr>
              <a:t>|</a:t>
            </a:r>
            <a:r>
              <a:rPr lang="en-US" altLang="ja-JP" spc="100" baseline="30000" dirty="0" smtClean="0">
                <a:solidFill>
                  <a:schemeClr val="accent1"/>
                </a:solidFill>
              </a:rPr>
              <a:t>3/2</a:t>
            </a:r>
            <a:r>
              <a:rPr lang="en-US" altLang="ja-JP" spc="100" dirty="0" smtClean="0">
                <a:solidFill>
                  <a:schemeClr val="accent1"/>
                </a:solidFill>
              </a:rPr>
              <a:t>]</a:t>
            </a:r>
          </a:p>
          <a:p>
            <a:pPr algn="ctr"/>
            <a:r>
              <a:rPr lang="en-US" altLang="ja-JP" spc="100" dirty="0" smtClean="0">
                <a:solidFill>
                  <a:schemeClr val="accent1"/>
                </a:solidFill>
              </a:rPr>
              <a:t>1.79{</a:t>
            </a:r>
            <a:r>
              <a:rPr lang="en-US" altLang="ja-JP" spc="100" dirty="0" err="1" smtClean="0">
                <a:solidFill>
                  <a:schemeClr val="accent1"/>
                </a:solidFill>
              </a:rPr>
              <a:t>exp</a:t>
            </a:r>
            <a:r>
              <a:rPr lang="en-US" altLang="ja-JP" spc="100" dirty="0" smtClean="0">
                <a:solidFill>
                  <a:schemeClr val="accent1"/>
                </a:solidFill>
              </a:rPr>
              <a:t>(</a:t>
            </a:r>
            <a:r>
              <a:rPr lang="en-US" altLang="ja-JP" i="1" spc="100" dirty="0" err="1" smtClean="0">
                <a:solidFill>
                  <a:schemeClr val="accent1"/>
                </a:solidFill>
              </a:rPr>
              <a:t>P</a:t>
            </a:r>
            <a:r>
              <a:rPr lang="en-US" altLang="ja-JP" spc="100" dirty="0" err="1" smtClean="0">
                <a:solidFill>
                  <a:schemeClr val="accent1"/>
                </a:solidFill>
              </a:rPr>
              <a:t>A</a:t>
            </a:r>
            <a:r>
              <a:rPr lang="en-US" altLang="ja-JP" spc="100" baseline="-25000" dirty="0" err="1" smtClean="0">
                <a:solidFill>
                  <a:schemeClr val="accent1"/>
                </a:solidFill>
              </a:rPr>
              <a:t>t</a:t>
            </a:r>
            <a:r>
              <a:rPr lang="en-US" altLang="ja-JP" spc="100" dirty="0" smtClean="0">
                <a:solidFill>
                  <a:schemeClr val="accent1"/>
                </a:solidFill>
              </a:rPr>
              <a:t>)-1}</a:t>
            </a:r>
            <a:endParaRPr lang="en-US" altLang="ja-JP" sz="3200" spc="100" dirty="0">
              <a:solidFill>
                <a:schemeClr val="accent1"/>
              </a:solidFill>
            </a:endParaRPr>
          </a:p>
        </p:txBody>
      </p:sp>
      <p:sp>
        <p:nvSpPr>
          <p:cNvPr id="30" name="Rectangle 41"/>
          <p:cNvSpPr>
            <a:spLocks noChangeArrowheads="1"/>
          </p:cNvSpPr>
          <p:nvPr/>
        </p:nvSpPr>
        <p:spPr bwMode="auto">
          <a:xfrm>
            <a:off x="395536" y="1406883"/>
            <a:ext cx="12888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solidFill>
                  <a:schemeClr val="accent1"/>
                </a:solidFill>
              </a:rPr>
              <a:t>Yield(Z,A</a:t>
            </a:r>
            <a:r>
              <a:rPr lang="en-US" altLang="ja-JP" dirty="0">
                <a:solidFill>
                  <a:schemeClr val="accent1"/>
                </a:solidFill>
              </a:rPr>
              <a:t>) = </a:t>
            </a:r>
            <a:endParaRPr lang="en-US" altLang="ja-JP" sz="3200" dirty="0">
              <a:solidFill>
                <a:schemeClr val="accent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9512" y="836712"/>
            <a:ext cx="5663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/>
              <a:t>Rudstam's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empirical formula </a:t>
            </a:r>
            <a:r>
              <a:rPr lang="en-US" altLang="ja-JP" sz="2000" dirty="0"/>
              <a:t>for </a:t>
            </a:r>
            <a:r>
              <a:rPr lang="en-US" altLang="ja-JP" sz="2000" dirty="0" smtClean="0"/>
              <a:t>spallation yields</a:t>
            </a:r>
            <a:endParaRPr kumimoji="1" lang="ja-JP" altLang="en-US" sz="2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789215" y="888975"/>
            <a:ext cx="30861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(G. </a:t>
            </a:r>
            <a:r>
              <a:rPr kumimoji="1" lang="en-US" altLang="ja-JP" sz="1400" dirty="0" err="1" smtClean="0"/>
              <a:t>Rudstam</a:t>
            </a:r>
            <a:r>
              <a:rPr kumimoji="1" lang="en-US" altLang="ja-JP" sz="1400" dirty="0" smtClean="0"/>
              <a:t>, </a:t>
            </a:r>
          </a:p>
          <a:p>
            <a:r>
              <a:rPr kumimoji="1" lang="en-US" altLang="ja-JP" sz="1400" dirty="0" smtClean="0"/>
              <a:t>     Z. </a:t>
            </a:r>
            <a:r>
              <a:rPr kumimoji="1" lang="en-US" altLang="ja-JP" sz="1400" dirty="0" err="1" smtClean="0"/>
              <a:t>Naturforsch</a:t>
            </a:r>
            <a:r>
              <a:rPr kumimoji="1" lang="en-US" altLang="ja-JP" sz="1400" dirty="0" smtClean="0"/>
              <a:t>. 26a, 1027 (1966))</a:t>
            </a:r>
            <a:endParaRPr kumimoji="1" lang="ja-JP" altLang="en-US" sz="1400" dirty="0"/>
          </a:p>
        </p:txBody>
      </p:sp>
      <p:cxnSp>
        <p:nvCxnSpPr>
          <p:cNvPr id="45" name="直線コネクタ 44"/>
          <p:cNvCxnSpPr/>
          <p:nvPr/>
        </p:nvCxnSpPr>
        <p:spPr>
          <a:xfrm flipH="1">
            <a:off x="1684245" y="1563817"/>
            <a:ext cx="353582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755576" y="6105490"/>
            <a:ext cx="8335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rgbClr val="C00000"/>
                </a:solidFill>
                <a:latin typeface="Eras Bold ITC" pitchFamily="34" charset="0"/>
              </a:rPr>
              <a:t>The </a:t>
            </a:r>
            <a:r>
              <a:rPr lang="en-US" altLang="ja-JP" sz="2000" dirty="0" smtClean="0">
                <a:solidFill>
                  <a:srgbClr val="C00000"/>
                </a:solidFill>
                <a:latin typeface="Eras Bold ITC" pitchFamily="34" charset="0"/>
              </a:rPr>
              <a:t>yields </a:t>
            </a:r>
            <a:r>
              <a:rPr lang="en-US" altLang="ja-JP" sz="2000" dirty="0">
                <a:solidFill>
                  <a:srgbClr val="C00000"/>
                </a:solidFill>
                <a:latin typeface="Eras Bold ITC" pitchFamily="34" charset="0"/>
              </a:rPr>
              <a:t>of the </a:t>
            </a:r>
            <a:r>
              <a:rPr lang="en-US" altLang="ja-JP" sz="2000" dirty="0" smtClean="0">
                <a:solidFill>
                  <a:srgbClr val="C00000"/>
                </a:solidFill>
                <a:latin typeface="Eras Bold ITC" pitchFamily="34" charset="0"/>
              </a:rPr>
              <a:t>radionuclides by fast muons from </a:t>
            </a:r>
            <a:r>
              <a:rPr lang="en-US" altLang="ja-JP" sz="2000" dirty="0">
                <a:solidFill>
                  <a:srgbClr val="C00000"/>
                </a:solidFill>
                <a:latin typeface="Eras Bold ITC" pitchFamily="34" charset="0"/>
              </a:rPr>
              <a:t>Cu could be fitted to </a:t>
            </a:r>
            <a:r>
              <a:rPr lang="en-US" altLang="ja-JP" sz="2000" dirty="0" err="1">
                <a:solidFill>
                  <a:srgbClr val="C00000"/>
                </a:solidFill>
                <a:latin typeface="Eras Bold ITC" pitchFamily="34" charset="0"/>
              </a:rPr>
              <a:t>Rudstam’s</a:t>
            </a:r>
            <a:r>
              <a:rPr lang="en-US" altLang="ja-JP" sz="2000" dirty="0">
                <a:solidFill>
                  <a:srgbClr val="C00000"/>
                </a:solidFill>
                <a:latin typeface="Eras Bold ITC" pitchFamily="34" charset="0"/>
              </a:rPr>
              <a:t> empirical formula for the </a:t>
            </a:r>
            <a:r>
              <a:rPr lang="en-US" altLang="ja-JP" sz="2000" dirty="0" smtClean="0">
                <a:solidFill>
                  <a:srgbClr val="C00000"/>
                </a:solidFill>
                <a:latin typeface="Eras Bold ITC" pitchFamily="34" charset="0"/>
              </a:rPr>
              <a:t>spallation </a:t>
            </a:r>
            <a:r>
              <a:rPr lang="en-US" altLang="ja-JP" sz="2000" dirty="0">
                <a:solidFill>
                  <a:srgbClr val="C00000"/>
                </a:solidFill>
                <a:latin typeface="Eras Bold ITC" pitchFamily="34" charset="0"/>
              </a:rPr>
              <a:t>yields</a:t>
            </a:r>
            <a:endParaRPr kumimoji="1" lang="ja-JP" altLang="en-US" sz="2000" dirty="0">
              <a:solidFill>
                <a:srgbClr val="C00000"/>
              </a:solidFill>
              <a:latin typeface="Eras Bold ITC" pitchFamily="34" charset="0"/>
            </a:endParaRPr>
          </a:p>
        </p:txBody>
      </p:sp>
      <p:sp>
        <p:nvSpPr>
          <p:cNvPr id="48" name="右矢印 47"/>
          <p:cNvSpPr/>
          <p:nvPr/>
        </p:nvSpPr>
        <p:spPr>
          <a:xfrm>
            <a:off x="179512" y="6309320"/>
            <a:ext cx="576064" cy="28803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5131078" y="5518973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/>
              <a:t>FIG</a:t>
            </a:r>
            <a:r>
              <a:rPr lang="en-US" altLang="ja-JP" b="1" dirty="0" smtClean="0"/>
              <a:t>.</a:t>
            </a:r>
            <a:r>
              <a:rPr lang="en-US" altLang="ja-JP" dirty="0" smtClean="0"/>
              <a:t> </a:t>
            </a:r>
            <a:r>
              <a:rPr lang="en-US" altLang="ja-JP" dirty="0"/>
              <a:t>Charge distribution of spallation products on Cu at </a:t>
            </a:r>
            <a:r>
              <a:rPr lang="en-US" altLang="ja-JP" dirty="0" smtClean="0"/>
              <a:t>Alcove-2.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539551" y="1868631"/>
            <a:ext cx="4824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i="1" dirty="0" smtClean="0"/>
              <a:t>σ</a:t>
            </a:r>
            <a:r>
              <a:rPr lang="en-US" altLang="ja-JP" dirty="0" smtClean="0"/>
              <a:t> ̂ : Total </a:t>
            </a:r>
            <a:r>
              <a:rPr lang="en-US" altLang="ja-JP" dirty="0"/>
              <a:t>inelastic cross </a:t>
            </a:r>
            <a:r>
              <a:rPr lang="en-US" altLang="ja-JP" dirty="0" smtClean="0"/>
              <a:t>section</a:t>
            </a:r>
          </a:p>
          <a:p>
            <a:r>
              <a:rPr lang="en-US" altLang="ja-JP" i="1" dirty="0"/>
              <a:t>P</a:t>
            </a:r>
            <a:r>
              <a:rPr lang="en-US" altLang="ja-JP" dirty="0"/>
              <a:t> : Slope of the mass distribution</a:t>
            </a:r>
          </a:p>
          <a:p>
            <a:r>
              <a:rPr lang="en-US" altLang="ja-JP" i="1" dirty="0" smtClean="0"/>
              <a:t>R</a:t>
            </a:r>
            <a:r>
              <a:rPr lang="en-US" altLang="ja-JP" dirty="0" smtClean="0"/>
              <a:t> : Width </a:t>
            </a:r>
            <a:r>
              <a:rPr lang="en-US" altLang="ja-JP" dirty="0"/>
              <a:t>of the charge distribution. </a:t>
            </a:r>
            <a:endParaRPr lang="en-US" altLang="ja-JP" dirty="0" smtClean="0"/>
          </a:p>
          <a:p>
            <a:r>
              <a:rPr lang="en-US" altLang="ja-JP" i="1" dirty="0" smtClean="0"/>
              <a:t>S</a:t>
            </a:r>
            <a:r>
              <a:rPr lang="en-US" altLang="ja-JP" dirty="0" smtClean="0"/>
              <a:t> </a:t>
            </a:r>
            <a:r>
              <a:rPr lang="en-US" altLang="ja-JP" dirty="0"/>
              <a:t>and </a:t>
            </a:r>
            <a:r>
              <a:rPr lang="en-US" altLang="ja-JP" i="1" dirty="0"/>
              <a:t>T</a:t>
            </a:r>
            <a:r>
              <a:rPr lang="en-US" altLang="ja-JP" dirty="0"/>
              <a:t> </a:t>
            </a:r>
            <a:r>
              <a:rPr lang="en-US" altLang="ja-JP" dirty="0" smtClean="0"/>
              <a:t>: Location </a:t>
            </a:r>
            <a:r>
              <a:rPr lang="en-US" altLang="ja-JP" dirty="0"/>
              <a:t>of the charge distribution</a:t>
            </a:r>
            <a:endParaRPr kumimoji="1" lang="ja-JP" altLang="en-US" dirty="0"/>
          </a:p>
        </p:txBody>
      </p:sp>
      <p:cxnSp>
        <p:nvCxnSpPr>
          <p:cNvPr id="52" name="直線矢印コネクタ 51"/>
          <p:cNvCxnSpPr/>
          <p:nvPr/>
        </p:nvCxnSpPr>
        <p:spPr>
          <a:xfrm flipV="1">
            <a:off x="1021942" y="3113291"/>
            <a:ext cx="3432864" cy="123701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2299287" y="3401323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rgbClr val="FF0000"/>
                </a:solidFill>
              </a:rPr>
              <a:t>P</a:t>
            </a:r>
            <a:endParaRPr kumimoji="1" lang="ja-JP" altLang="en-US" sz="2000" i="1" dirty="0">
              <a:solidFill>
                <a:srgbClr val="FF0000"/>
              </a:solidFill>
            </a:endParaRPr>
          </a:p>
        </p:txBody>
      </p:sp>
      <p:cxnSp>
        <p:nvCxnSpPr>
          <p:cNvPr id="57" name="直線矢印コネクタ 56"/>
          <p:cNvCxnSpPr/>
          <p:nvPr/>
        </p:nvCxnSpPr>
        <p:spPr>
          <a:xfrm>
            <a:off x="2654606" y="4416571"/>
            <a:ext cx="504056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2690514" y="4369365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rgbClr val="FF0000"/>
                </a:solidFill>
              </a:rPr>
              <a:t>R</a:t>
            </a:r>
            <a:endParaRPr kumimoji="1" lang="ja-JP" altLang="en-US" sz="2000" i="1" dirty="0">
              <a:solidFill>
                <a:srgbClr val="FF0000"/>
              </a:solidFill>
            </a:endParaRPr>
          </a:p>
        </p:txBody>
      </p:sp>
      <p:cxnSp>
        <p:nvCxnSpPr>
          <p:cNvPr id="60" name="直線矢印コネクタ 59"/>
          <p:cNvCxnSpPr/>
          <p:nvPr/>
        </p:nvCxnSpPr>
        <p:spPr>
          <a:xfrm>
            <a:off x="2923314" y="4913491"/>
            <a:ext cx="0" cy="46718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2868402" y="4946173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i="1" dirty="0" smtClean="0">
                <a:solidFill>
                  <a:srgbClr val="FF0000"/>
                </a:solidFill>
              </a:rPr>
              <a:t>S</a:t>
            </a:r>
            <a:r>
              <a:rPr kumimoji="1" lang="en-US" altLang="ja-JP" sz="2000" dirty="0" smtClean="0">
                <a:solidFill>
                  <a:srgbClr val="FF0000"/>
                </a:solidFill>
              </a:rPr>
              <a:t> and </a:t>
            </a:r>
            <a:r>
              <a:rPr kumimoji="1" lang="en-US" altLang="ja-JP" sz="2000" i="1" dirty="0" smtClean="0">
                <a:solidFill>
                  <a:srgbClr val="FF0000"/>
                </a:solidFill>
              </a:rPr>
              <a:t>T</a:t>
            </a:r>
            <a:endParaRPr kumimoji="1" lang="ja-JP" altLang="en-US" sz="2000" i="1" dirty="0">
              <a:solidFill>
                <a:srgbClr val="FF0000"/>
              </a:solidFill>
            </a:endParaRPr>
          </a:p>
        </p:txBody>
      </p:sp>
      <p:sp>
        <p:nvSpPr>
          <p:cNvPr id="1027" name="テキスト ボックス 1026"/>
          <p:cNvSpPr txBox="1"/>
          <p:nvPr/>
        </p:nvSpPr>
        <p:spPr>
          <a:xfrm>
            <a:off x="4382798" y="2866094"/>
            <a:ext cx="4138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i="1" dirty="0">
                <a:solidFill>
                  <a:srgbClr val="FF0000"/>
                </a:solidFill>
              </a:rPr>
              <a:t>σ</a:t>
            </a:r>
            <a:r>
              <a:rPr lang="en-US" altLang="ja-JP" sz="2000" dirty="0">
                <a:solidFill>
                  <a:srgbClr val="FF0000"/>
                </a:solidFill>
              </a:rPr>
              <a:t> </a:t>
            </a:r>
            <a:r>
              <a:rPr lang="en-US" altLang="ja-JP" sz="2000" dirty="0" smtClean="0">
                <a:solidFill>
                  <a:srgbClr val="FF0000"/>
                </a:solidFill>
              </a:rPr>
              <a:t>̂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79512" y="5531403"/>
            <a:ext cx="4930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/>
              <a:t>FIG</a:t>
            </a:r>
            <a:r>
              <a:rPr lang="en-US" altLang="ja-JP" dirty="0" smtClean="0"/>
              <a:t>. Example of isotopic yield distributions by </a:t>
            </a:r>
            <a:r>
              <a:rPr lang="en-US" altLang="ja-JP" dirty="0" err="1" smtClean="0"/>
              <a:t>Rudstam's</a:t>
            </a:r>
            <a:r>
              <a:rPr lang="en-US" altLang="ja-JP" dirty="0" smtClean="0"/>
              <a:t> empirical formula </a:t>
            </a:r>
            <a:r>
              <a:rPr lang="en-US" altLang="ja-JP" dirty="0"/>
              <a:t>for </a:t>
            </a:r>
            <a:r>
              <a:rPr lang="en-US" altLang="ja-JP" dirty="0" smtClean="0"/>
              <a:t>Cu spallation</a:t>
            </a:r>
            <a:endParaRPr kumimoji="1" lang="ja-JP" altLang="en-US" dirty="0"/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5876" y="1641822"/>
            <a:ext cx="4332287" cy="4235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9" name="テキスト ボックス 1028"/>
          <p:cNvSpPr txBox="1"/>
          <p:nvPr/>
        </p:nvSpPr>
        <p:spPr>
          <a:xfrm>
            <a:off x="6060219" y="1360716"/>
            <a:ext cx="2295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>
                <a:latin typeface="Arial Black" pitchFamily="34" charset="0"/>
              </a:rPr>
              <a:t>Cu + muons</a:t>
            </a:r>
          </a:p>
          <a:p>
            <a:pPr algn="ctr"/>
            <a:r>
              <a:rPr lang="en-US" altLang="ja-JP" dirty="0" smtClean="0">
                <a:latin typeface="Arial Black" pitchFamily="34" charset="0"/>
              </a:rPr>
              <a:t>at </a:t>
            </a:r>
            <a:r>
              <a:rPr lang="en-US" altLang="ja-JP" dirty="0" err="1" smtClean="0">
                <a:latin typeface="Arial Black" pitchFamily="34" charset="0"/>
              </a:rPr>
              <a:t>NuMI</a:t>
            </a:r>
            <a:r>
              <a:rPr lang="en-US" altLang="ja-JP" dirty="0" smtClean="0">
                <a:latin typeface="Arial Black" pitchFamily="34" charset="0"/>
              </a:rPr>
              <a:t> alcove-2</a:t>
            </a:r>
            <a:endParaRPr kumimoji="1" lang="ja-JP" altLang="en-US" dirty="0">
              <a:latin typeface="Arial Black" pitchFamily="34" charset="0"/>
            </a:endParaRPr>
          </a:p>
        </p:txBody>
      </p:sp>
      <p:sp>
        <p:nvSpPr>
          <p:cNvPr id="1030" name="テキスト ボックス 1029"/>
          <p:cNvSpPr txBox="1"/>
          <p:nvPr/>
        </p:nvSpPr>
        <p:spPr>
          <a:xfrm>
            <a:off x="7208033" y="2099463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Experimental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83586" y="2131547"/>
            <a:ext cx="367240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22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 animBg="1"/>
      <p:bldP spid="49" grpId="0"/>
      <p:bldP spid="1029" grpId="0"/>
      <p:bldP spid="1030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5785545" y="1749009"/>
            <a:ext cx="3106935" cy="49186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Product mass distribution</a:t>
            </a:r>
            <a:endParaRPr kumimoji="1" lang="ja-JP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92097"/>
            <a:ext cx="5534025" cy="3781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5994082" y="2184619"/>
            <a:ext cx="2664296" cy="18187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6292705" y="3093971"/>
            <a:ext cx="2088232" cy="365043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 rot="21061275">
            <a:off x="6629226" y="2849619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1/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 = large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156176" y="1815287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Large energy transfer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012160" y="4560883"/>
            <a:ext cx="2664296" cy="18187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6868769" y="5052483"/>
            <a:ext cx="1512168" cy="109257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6156176" y="4194308"/>
            <a:ext cx="2377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Small energy transfer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55576" y="5292497"/>
            <a:ext cx="46085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/>
              <a:t>FIG.</a:t>
            </a:r>
            <a:r>
              <a:rPr kumimoji="1" lang="en-US" altLang="ja-JP" sz="1600" dirty="0" smtClean="0"/>
              <a:t> Mass distribution of spallation products </a:t>
            </a:r>
          </a:p>
          <a:p>
            <a:pPr algn="ctr"/>
            <a:r>
              <a:rPr kumimoji="1" lang="en-US" altLang="ja-JP" sz="1600" dirty="0" smtClean="0"/>
              <a:t>in Cu target at alcove-2. </a:t>
            </a:r>
            <a:endParaRPr kumimoji="1" lang="ja-JP" altLang="en-US" sz="16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51520" y="5931959"/>
            <a:ext cx="55050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ras Bold ITC" pitchFamily="34" charset="0"/>
              </a:rPr>
              <a:t>Slope parameter, </a:t>
            </a:r>
            <a:r>
              <a:rPr kumimoji="1" lang="en-US" altLang="ja-JP" sz="2400" i="1" dirty="0" smtClean="0">
                <a:latin typeface="Eras Bold ITC" pitchFamily="34" charset="0"/>
              </a:rPr>
              <a:t>P</a:t>
            </a:r>
            <a:r>
              <a:rPr kumimoji="1" lang="en-US" altLang="ja-JP" sz="2400" dirty="0" smtClean="0">
                <a:latin typeface="Eras Bold ITC" pitchFamily="34" charset="0"/>
              </a:rPr>
              <a:t> = 0.221, </a:t>
            </a:r>
            <a:r>
              <a:rPr lang="en-US" altLang="ja-JP" sz="2400" dirty="0" smtClean="0">
                <a:latin typeface="Eras Bold ITC" pitchFamily="34" charset="0"/>
              </a:rPr>
              <a:t>was </a:t>
            </a:r>
          </a:p>
          <a:p>
            <a:r>
              <a:rPr lang="en-US" altLang="ja-JP" sz="2400" dirty="0" smtClean="0">
                <a:latin typeface="Eras Bold ITC" pitchFamily="34" charset="0"/>
              </a:rPr>
              <a:t>obtained for Cu target at alcove-2.</a:t>
            </a:r>
            <a:endParaRPr kumimoji="1" lang="ja-JP" altLang="en-US" sz="2400" dirty="0">
              <a:latin typeface="Eras Bold ITC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 rot="19379908">
            <a:off x="6766274" y="5264469"/>
            <a:ext cx="1332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1/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 = small</a:t>
            </a:r>
            <a:endParaRPr kumimoji="1" lang="ja-JP" altLang="en-US" dirty="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1684245" y="1268760"/>
            <a:ext cx="3426002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ctr"/>
            <a:r>
              <a:rPr lang="el-GR" altLang="ja-JP" i="1" spc="100" dirty="0" smtClean="0">
                <a:solidFill>
                  <a:schemeClr val="accent1"/>
                </a:solidFill>
                <a:latin typeface="Arial"/>
                <a:cs typeface="Arial"/>
              </a:rPr>
              <a:t>σ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PR</a:t>
            </a:r>
            <a:r>
              <a:rPr lang="en-US" altLang="ja-JP" spc="100" baseline="30000" dirty="0" smtClean="0">
                <a:solidFill>
                  <a:schemeClr val="accent1"/>
                </a:solidFill>
              </a:rPr>
              <a:t>2/3</a:t>
            </a:r>
            <a:r>
              <a:rPr lang="en-US" altLang="ja-JP" spc="100" dirty="0" smtClean="0">
                <a:solidFill>
                  <a:schemeClr val="accent1"/>
                </a:solidFill>
              </a:rPr>
              <a:t>exp[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P</a:t>
            </a:r>
            <a:r>
              <a:rPr lang="en-US" altLang="ja-JP" spc="100" dirty="0" smtClean="0">
                <a:solidFill>
                  <a:schemeClr val="accent1"/>
                </a:solidFill>
              </a:rPr>
              <a:t>A-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R</a:t>
            </a:r>
            <a:r>
              <a:rPr lang="en-US" altLang="ja-JP" spc="100" dirty="0" smtClean="0">
                <a:solidFill>
                  <a:schemeClr val="accent1"/>
                </a:solidFill>
              </a:rPr>
              <a:t>|Z-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S</a:t>
            </a:r>
            <a:r>
              <a:rPr lang="en-US" altLang="ja-JP" spc="100" dirty="0" smtClean="0">
                <a:solidFill>
                  <a:schemeClr val="accent1"/>
                </a:solidFill>
              </a:rPr>
              <a:t>A+</a:t>
            </a:r>
            <a:r>
              <a:rPr lang="en-US" altLang="ja-JP" i="1" spc="100" dirty="0" smtClean="0">
                <a:solidFill>
                  <a:schemeClr val="accent1"/>
                </a:solidFill>
              </a:rPr>
              <a:t>T</a:t>
            </a:r>
            <a:r>
              <a:rPr lang="en-US" altLang="ja-JP" spc="100" dirty="0" smtClean="0">
                <a:solidFill>
                  <a:schemeClr val="accent1"/>
                </a:solidFill>
              </a:rPr>
              <a:t>A</a:t>
            </a:r>
            <a:r>
              <a:rPr lang="en-US" altLang="ja-JP" spc="100" baseline="30000" dirty="0" smtClean="0">
                <a:solidFill>
                  <a:schemeClr val="accent1"/>
                </a:solidFill>
              </a:rPr>
              <a:t>2</a:t>
            </a:r>
            <a:r>
              <a:rPr lang="en-US" altLang="ja-JP" spc="100" dirty="0" smtClean="0">
                <a:solidFill>
                  <a:schemeClr val="accent1"/>
                </a:solidFill>
              </a:rPr>
              <a:t>|</a:t>
            </a:r>
            <a:r>
              <a:rPr lang="en-US" altLang="ja-JP" spc="100" baseline="30000" dirty="0" smtClean="0">
                <a:solidFill>
                  <a:schemeClr val="accent1"/>
                </a:solidFill>
              </a:rPr>
              <a:t>3/2</a:t>
            </a:r>
            <a:r>
              <a:rPr lang="en-US" altLang="ja-JP" spc="100" dirty="0" smtClean="0">
                <a:solidFill>
                  <a:schemeClr val="accent1"/>
                </a:solidFill>
              </a:rPr>
              <a:t>]</a:t>
            </a:r>
          </a:p>
          <a:p>
            <a:pPr algn="ctr"/>
            <a:r>
              <a:rPr lang="en-US" altLang="ja-JP" spc="100" dirty="0" smtClean="0">
                <a:solidFill>
                  <a:schemeClr val="accent1"/>
                </a:solidFill>
              </a:rPr>
              <a:t>1.79{</a:t>
            </a:r>
            <a:r>
              <a:rPr lang="en-US" altLang="ja-JP" spc="100" dirty="0" err="1" smtClean="0">
                <a:solidFill>
                  <a:schemeClr val="accent1"/>
                </a:solidFill>
              </a:rPr>
              <a:t>exp</a:t>
            </a:r>
            <a:r>
              <a:rPr lang="en-US" altLang="ja-JP" spc="100" dirty="0" smtClean="0">
                <a:solidFill>
                  <a:schemeClr val="accent1"/>
                </a:solidFill>
              </a:rPr>
              <a:t>(</a:t>
            </a:r>
            <a:r>
              <a:rPr lang="en-US" altLang="ja-JP" i="1" spc="100" dirty="0" err="1" smtClean="0">
                <a:solidFill>
                  <a:schemeClr val="accent1"/>
                </a:solidFill>
              </a:rPr>
              <a:t>P</a:t>
            </a:r>
            <a:r>
              <a:rPr lang="en-US" altLang="ja-JP" spc="100" dirty="0" err="1" smtClean="0">
                <a:solidFill>
                  <a:schemeClr val="accent1"/>
                </a:solidFill>
              </a:rPr>
              <a:t>A</a:t>
            </a:r>
            <a:r>
              <a:rPr lang="en-US" altLang="ja-JP" spc="100" baseline="-25000" dirty="0" err="1" smtClean="0">
                <a:solidFill>
                  <a:schemeClr val="accent1"/>
                </a:solidFill>
              </a:rPr>
              <a:t>t</a:t>
            </a:r>
            <a:r>
              <a:rPr lang="en-US" altLang="ja-JP" spc="100" dirty="0" smtClean="0">
                <a:solidFill>
                  <a:schemeClr val="accent1"/>
                </a:solidFill>
              </a:rPr>
              <a:t>)-1}</a:t>
            </a:r>
            <a:endParaRPr lang="en-US" altLang="ja-JP" sz="3200" spc="100" dirty="0">
              <a:solidFill>
                <a:schemeClr val="accent1"/>
              </a:solidFill>
            </a:endParaRPr>
          </a:p>
        </p:txBody>
      </p:sp>
      <p:sp>
        <p:nvSpPr>
          <p:cNvPr id="18" name="Rectangle 41"/>
          <p:cNvSpPr>
            <a:spLocks noChangeArrowheads="1"/>
          </p:cNvSpPr>
          <p:nvPr/>
        </p:nvSpPr>
        <p:spPr bwMode="auto">
          <a:xfrm>
            <a:off x="395536" y="1406883"/>
            <a:ext cx="12888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 dirty="0" smtClean="0">
                <a:solidFill>
                  <a:schemeClr val="accent1"/>
                </a:solidFill>
              </a:rPr>
              <a:t>Yield(Z,A</a:t>
            </a:r>
            <a:r>
              <a:rPr lang="en-US" altLang="ja-JP" dirty="0">
                <a:solidFill>
                  <a:schemeClr val="accent1"/>
                </a:solidFill>
              </a:rPr>
              <a:t>) = </a:t>
            </a:r>
            <a:endParaRPr lang="en-US" altLang="ja-JP" sz="3200" dirty="0">
              <a:solidFill>
                <a:schemeClr val="accent1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9512" y="836712"/>
            <a:ext cx="4935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/>
              <a:t>Rudstam's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empirical formula </a:t>
            </a:r>
            <a:r>
              <a:rPr lang="en-US" altLang="ja-JP" sz="2000" dirty="0"/>
              <a:t>for spallation</a:t>
            </a:r>
            <a:endParaRPr kumimoji="1" lang="ja-JP" altLang="en-US" sz="2000" dirty="0"/>
          </a:p>
        </p:txBody>
      </p:sp>
      <p:cxnSp>
        <p:nvCxnSpPr>
          <p:cNvPr id="21" name="直線コネクタ 20"/>
          <p:cNvCxnSpPr/>
          <p:nvPr/>
        </p:nvCxnSpPr>
        <p:spPr>
          <a:xfrm flipH="1">
            <a:off x="1684245" y="1563817"/>
            <a:ext cx="353582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/>
          <p:cNvSpPr txBox="1"/>
          <p:nvPr/>
        </p:nvSpPr>
        <p:spPr>
          <a:xfrm>
            <a:off x="2195736" y="2451086"/>
            <a:ext cx="18229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 Black" pitchFamily="34" charset="0"/>
              </a:rPr>
              <a:t>Cu + muons</a:t>
            </a:r>
            <a:endParaRPr kumimoji="1" lang="ja-JP" altLang="en-US" sz="2000" dirty="0">
              <a:latin typeface="Arial Black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655267" y="980728"/>
            <a:ext cx="33812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Parameter 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 expresses energy </a:t>
            </a:r>
            <a:r>
              <a:rPr lang="en-US" altLang="ja-JP" dirty="0"/>
              <a:t>transfer to a target </a:t>
            </a:r>
            <a:r>
              <a:rPr lang="en-US" altLang="ja-JP" dirty="0" smtClean="0"/>
              <a:t>nucleus.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8245" y="3501008"/>
            <a:ext cx="7180139" cy="10772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 smtClean="0">
                <a:solidFill>
                  <a:srgbClr val="C00000"/>
                </a:solidFill>
                <a:latin typeface="Eras Bold ITC" pitchFamily="34" charset="0"/>
              </a:rPr>
              <a:t>Is energy </a:t>
            </a:r>
            <a:r>
              <a:rPr lang="en-US" altLang="ja-JP" sz="3200" dirty="0">
                <a:solidFill>
                  <a:srgbClr val="C00000"/>
                </a:solidFill>
                <a:latin typeface="Eras Bold ITC" pitchFamily="34" charset="0"/>
              </a:rPr>
              <a:t>transfer </a:t>
            </a:r>
            <a:r>
              <a:rPr lang="en-US" altLang="ja-JP" sz="3200" dirty="0" smtClean="0">
                <a:solidFill>
                  <a:srgbClr val="C00000"/>
                </a:solidFill>
                <a:latin typeface="Eras Bold ITC" pitchFamily="34" charset="0"/>
              </a:rPr>
              <a:t>large or small?</a:t>
            </a:r>
            <a:endParaRPr lang="en-US" altLang="ja-JP" sz="3200" dirty="0">
              <a:solidFill>
                <a:srgbClr val="C00000"/>
              </a:solidFill>
              <a:latin typeface="Eras Bold ITC" pitchFamily="34" charset="0"/>
            </a:endParaRPr>
          </a:p>
          <a:p>
            <a:pPr algn="ctr"/>
            <a:r>
              <a:rPr kumimoji="1" lang="en-US" altLang="ja-JP" sz="3200" dirty="0" smtClean="0">
                <a:solidFill>
                  <a:srgbClr val="C00000"/>
                </a:solidFill>
                <a:latin typeface="Eras Bold ITC" pitchFamily="34" charset="0"/>
              </a:rPr>
              <a:t>compared with other reactions</a:t>
            </a:r>
            <a:endParaRPr kumimoji="1" lang="ja-JP" altLang="en-US" sz="3200" dirty="0">
              <a:solidFill>
                <a:srgbClr val="C000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09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52709"/>
            <a:ext cx="4104456" cy="296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6"/>
          <a:stretch/>
        </p:blipFill>
        <p:spPr bwMode="auto">
          <a:xfrm>
            <a:off x="0" y="1409675"/>
            <a:ext cx="5580112" cy="381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9" name="テキスト ボックス 78"/>
          <p:cNvSpPr txBox="1"/>
          <p:nvPr/>
        </p:nvSpPr>
        <p:spPr>
          <a:xfrm>
            <a:off x="5575729" y="3923764"/>
            <a:ext cx="2668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Excitation function of </a:t>
            </a:r>
            <a:r>
              <a:rPr kumimoji="1" lang="en-US" altLang="ja-JP" dirty="0" err="1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kumimoji="1" lang="en-US" altLang="ja-JP" dirty="0" err="1" smtClean="0"/>
              <a:t>N</a:t>
            </a:r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Comparison among incident particles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06556" y="3212555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8000"/>
                </a:solidFill>
              </a:rPr>
              <a:t>fast </a:t>
            </a:r>
            <a:r>
              <a:rPr kumimoji="1" lang="en-US" altLang="ja-JP" dirty="0" err="1" smtClean="0">
                <a:solidFill>
                  <a:srgbClr val="008000"/>
                </a:solidFill>
              </a:rPr>
              <a:t>muon</a:t>
            </a:r>
            <a:endParaRPr kumimoji="1" lang="ja-JP" altLang="en-US" dirty="0">
              <a:solidFill>
                <a:srgbClr val="008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84852" y="2403447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hadron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701269" y="3686018"/>
            <a:ext cx="1928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00FF"/>
                </a:solidFill>
              </a:rPr>
              <a:t>photon</a:t>
            </a:r>
          </a:p>
          <a:p>
            <a:r>
              <a:rPr lang="en-US" altLang="ja-JP" dirty="0" smtClean="0">
                <a:solidFill>
                  <a:srgbClr val="0000FF"/>
                </a:solidFill>
              </a:rPr>
              <a:t>(bremsstrahlung)</a:t>
            </a:r>
            <a:endParaRPr kumimoji="1" lang="ja-JP" altLang="en-US" dirty="0">
              <a:solidFill>
                <a:srgbClr val="0000FF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40513" y="5014917"/>
            <a:ext cx="3991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/>
              <a:t>FIG.</a:t>
            </a:r>
            <a:r>
              <a:rPr kumimoji="1" lang="en-US" altLang="ja-JP" dirty="0" smtClean="0"/>
              <a:t> </a:t>
            </a:r>
            <a:r>
              <a:rPr lang="en-US" altLang="ja-JP" dirty="0"/>
              <a:t>Energy dependences of </a:t>
            </a:r>
            <a:r>
              <a:rPr lang="en-US" altLang="ja-JP" dirty="0" smtClean="0"/>
              <a:t>1/</a:t>
            </a:r>
            <a:r>
              <a:rPr lang="en-US" altLang="ja-JP" i="1" dirty="0" smtClean="0"/>
              <a:t>P</a:t>
            </a:r>
            <a:r>
              <a:rPr lang="en-US" altLang="ja-JP" dirty="0" smtClean="0"/>
              <a:t> </a:t>
            </a:r>
          </a:p>
          <a:p>
            <a:pPr algn="ctr"/>
            <a:r>
              <a:rPr lang="en-US" altLang="ja-JP" dirty="0" smtClean="0"/>
              <a:t>in nuclear </a:t>
            </a:r>
            <a:r>
              <a:rPr lang="en-US" altLang="ja-JP" dirty="0"/>
              <a:t>reactions </a:t>
            </a:r>
            <a:r>
              <a:rPr lang="en-US" altLang="ja-JP" dirty="0" smtClean="0"/>
              <a:t>on Cu.</a:t>
            </a:r>
            <a:r>
              <a:rPr kumimoji="1" lang="en-US" altLang="ja-JP" dirty="0" smtClean="0"/>
              <a:t> 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470750" y="1937174"/>
            <a:ext cx="1502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Arial Black" pitchFamily="34" charset="0"/>
              </a:rPr>
              <a:t>Cu target</a:t>
            </a:r>
            <a:endParaRPr kumimoji="1" lang="ja-JP" altLang="en-US" sz="2000" dirty="0">
              <a:latin typeface="Arial Black" pitchFamily="34" charset="0"/>
            </a:endParaRPr>
          </a:p>
        </p:txBody>
      </p:sp>
      <p:sp>
        <p:nvSpPr>
          <p:cNvPr id="32" name="Text Box 18"/>
          <p:cNvSpPr txBox="1">
            <a:spLocks noChangeArrowheads="1"/>
          </p:cNvSpPr>
          <p:nvPr/>
        </p:nvSpPr>
        <p:spPr bwMode="auto">
          <a:xfrm>
            <a:off x="590261" y="5653697"/>
            <a:ext cx="4468104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solidFill>
                  <a:srgbClr val="C00000"/>
                </a:solidFill>
                <a:latin typeface="Eras Bold ITC" pitchFamily="34" charset="0"/>
              </a:rPr>
              <a:t>Energy transfer to </a:t>
            </a:r>
            <a:r>
              <a:rPr lang="en-US" altLang="ja-JP" sz="2000" dirty="0">
                <a:solidFill>
                  <a:srgbClr val="C00000"/>
                </a:solidFill>
                <a:latin typeface="Eras Bold ITC" pitchFamily="34" charset="0"/>
              </a:rPr>
              <a:t>target nucleus </a:t>
            </a:r>
            <a:endParaRPr lang="en-US" altLang="ja-JP" sz="2000" dirty="0" smtClean="0">
              <a:solidFill>
                <a:srgbClr val="C00000"/>
              </a:solidFill>
              <a:latin typeface="Eras Bold ITC" pitchFamily="34" charset="0"/>
            </a:endParaRPr>
          </a:p>
          <a:p>
            <a:r>
              <a:rPr lang="en-US" altLang="ja-JP" sz="2000" dirty="0" smtClean="0">
                <a:solidFill>
                  <a:srgbClr val="C00000"/>
                </a:solidFill>
                <a:latin typeface="Eras Bold ITC" pitchFamily="34" charset="0"/>
              </a:rPr>
              <a:t>from </a:t>
            </a:r>
            <a:r>
              <a:rPr lang="en-US" altLang="ja-JP" sz="2000" dirty="0">
                <a:solidFill>
                  <a:srgbClr val="C00000"/>
                </a:solidFill>
                <a:latin typeface="Eras Bold ITC" pitchFamily="34" charset="0"/>
              </a:rPr>
              <a:t>fast muons is similar to photoreaction.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 rot="16200000">
            <a:off x="-62383" y="2909034"/>
            <a:ext cx="2282637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600"/>
              </a:lnSpc>
            </a:pPr>
            <a:r>
              <a:rPr lang="en-US" altLang="ja-JP" sz="2000" dirty="0" smtClean="0">
                <a:solidFill>
                  <a:schemeClr val="accent1"/>
                </a:solidFill>
              </a:rPr>
              <a:t>Energy </a:t>
            </a:r>
            <a:r>
              <a:rPr lang="en-US" altLang="ja-JP" sz="2000" dirty="0">
                <a:solidFill>
                  <a:schemeClr val="accent1"/>
                </a:solidFill>
              </a:rPr>
              <a:t>transfer to a target </a:t>
            </a:r>
            <a:r>
              <a:rPr lang="en-US" altLang="ja-JP" sz="2000" dirty="0" smtClean="0">
                <a:solidFill>
                  <a:schemeClr val="accent1"/>
                </a:solidFill>
              </a:rPr>
              <a:t>nucleus.</a:t>
            </a:r>
            <a:endParaRPr kumimoji="1" lang="ja-JP" altLang="en-US" sz="2000" dirty="0">
              <a:solidFill>
                <a:schemeClr val="accent1"/>
              </a:solidFill>
            </a:endParaRPr>
          </a:p>
        </p:txBody>
      </p:sp>
      <p:sp>
        <p:nvSpPr>
          <p:cNvPr id="44" name="右矢印 43"/>
          <p:cNvSpPr/>
          <p:nvPr/>
        </p:nvSpPr>
        <p:spPr>
          <a:xfrm>
            <a:off x="107504" y="6017502"/>
            <a:ext cx="468560" cy="288032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円/楕円 61"/>
          <p:cNvSpPr/>
          <p:nvPr/>
        </p:nvSpPr>
        <p:spPr>
          <a:xfrm>
            <a:off x="7175495" y="923925"/>
            <a:ext cx="1877708" cy="181102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3" name="直線コネクタ 62"/>
          <p:cNvCxnSpPr/>
          <p:nvPr/>
        </p:nvCxnSpPr>
        <p:spPr>
          <a:xfrm flipV="1">
            <a:off x="5848777" y="2217756"/>
            <a:ext cx="582902" cy="877149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/>
          <p:cNvCxnSpPr/>
          <p:nvPr/>
        </p:nvCxnSpPr>
        <p:spPr>
          <a:xfrm flipV="1">
            <a:off x="6431679" y="1193260"/>
            <a:ext cx="221194" cy="1024495"/>
          </a:xfrm>
          <a:prstGeom prst="straightConnector1">
            <a:avLst/>
          </a:prstGeom>
          <a:ln w="2857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5580112" y="2924944"/>
            <a:ext cx="283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444208" y="663329"/>
            <a:ext cx="283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20054" y="2060848"/>
            <a:ext cx="25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804248" y="1475492"/>
            <a:ext cx="104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69" name="Freeform 50"/>
          <p:cNvSpPr>
            <a:spLocks/>
          </p:cNvSpPr>
          <p:nvPr/>
        </p:nvSpPr>
        <p:spPr bwMode="auto">
          <a:xfrm>
            <a:off x="6431679" y="2125930"/>
            <a:ext cx="1185452" cy="127319"/>
          </a:xfrm>
          <a:custGeom>
            <a:avLst/>
            <a:gdLst/>
            <a:ahLst/>
            <a:cxnLst>
              <a:cxn ang="0">
                <a:pos x="1527" y="43"/>
              </a:cxn>
              <a:cxn ang="0">
                <a:pos x="1454" y="17"/>
              </a:cxn>
              <a:cxn ang="0">
                <a:pos x="1364" y="43"/>
              </a:cxn>
              <a:cxn ang="0">
                <a:pos x="1291" y="17"/>
              </a:cxn>
              <a:cxn ang="0">
                <a:pos x="1202" y="43"/>
              </a:cxn>
              <a:cxn ang="0">
                <a:pos x="1129" y="17"/>
              </a:cxn>
              <a:cxn ang="0">
                <a:pos x="1039" y="43"/>
              </a:cxn>
              <a:cxn ang="0">
                <a:pos x="966" y="17"/>
              </a:cxn>
              <a:cxn ang="0">
                <a:pos x="876" y="43"/>
              </a:cxn>
              <a:cxn ang="0">
                <a:pos x="803" y="17"/>
              </a:cxn>
              <a:cxn ang="0">
                <a:pos x="739" y="17"/>
              </a:cxn>
              <a:cxn ang="0">
                <a:pos x="666" y="43"/>
              </a:cxn>
              <a:cxn ang="0">
                <a:pos x="576" y="17"/>
              </a:cxn>
              <a:cxn ang="0">
                <a:pos x="503" y="43"/>
              </a:cxn>
              <a:cxn ang="0">
                <a:pos x="446" y="4"/>
              </a:cxn>
              <a:cxn ang="0">
                <a:pos x="388" y="43"/>
              </a:cxn>
              <a:cxn ang="0">
                <a:pos x="315" y="17"/>
              </a:cxn>
              <a:cxn ang="0">
                <a:pos x="251" y="17"/>
              </a:cxn>
              <a:cxn ang="0">
                <a:pos x="178" y="43"/>
              </a:cxn>
              <a:cxn ang="0">
                <a:pos x="120" y="4"/>
              </a:cxn>
              <a:cxn ang="0">
                <a:pos x="63" y="43"/>
              </a:cxn>
              <a:cxn ang="0">
                <a:pos x="0" y="27"/>
              </a:cxn>
              <a:cxn ang="0">
                <a:pos x="7" y="51"/>
              </a:cxn>
              <a:cxn ang="0">
                <a:pos x="71" y="51"/>
              </a:cxn>
              <a:cxn ang="0">
                <a:pos x="120" y="16"/>
              </a:cxn>
              <a:cxn ang="0">
                <a:pos x="169" y="51"/>
              </a:cxn>
              <a:cxn ang="0">
                <a:pos x="234" y="51"/>
              </a:cxn>
              <a:cxn ang="0">
                <a:pos x="283" y="16"/>
              </a:cxn>
              <a:cxn ang="0">
                <a:pos x="332" y="51"/>
              </a:cxn>
              <a:cxn ang="0">
                <a:pos x="397" y="51"/>
              </a:cxn>
              <a:cxn ang="0">
                <a:pos x="446" y="16"/>
              </a:cxn>
              <a:cxn ang="0">
                <a:pos x="495" y="51"/>
              </a:cxn>
              <a:cxn ang="0">
                <a:pos x="559" y="51"/>
              </a:cxn>
              <a:cxn ang="0">
                <a:pos x="632" y="26"/>
              </a:cxn>
              <a:cxn ang="0">
                <a:pos x="722" y="51"/>
              </a:cxn>
              <a:cxn ang="0">
                <a:pos x="771" y="16"/>
              </a:cxn>
              <a:cxn ang="0">
                <a:pos x="820" y="51"/>
              </a:cxn>
              <a:cxn ang="0">
                <a:pos x="910" y="26"/>
              </a:cxn>
              <a:cxn ang="0">
                <a:pos x="983" y="51"/>
              </a:cxn>
              <a:cxn ang="0">
                <a:pos x="1073" y="26"/>
              </a:cxn>
              <a:cxn ang="0">
                <a:pos x="1145" y="51"/>
              </a:cxn>
              <a:cxn ang="0">
                <a:pos x="1235" y="26"/>
              </a:cxn>
              <a:cxn ang="0">
                <a:pos x="1308" y="51"/>
              </a:cxn>
              <a:cxn ang="0">
                <a:pos x="1398" y="26"/>
              </a:cxn>
              <a:cxn ang="0">
                <a:pos x="1446" y="26"/>
              </a:cxn>
              <a:cxn ang="0">
                <a:pos x="1535" y="51"/>
              </a:cxn>
              <a:cxn ang="0">
                <a:pos x="1608" y="26"/>
              </a:cxn>
              <a:cxn ang="0">
                <a:pos x="1627" y="27"/>
              </a:cxn>
              <a:cxn ang="0">
                <a:pos x="1552" y="17"/>
              </a:cxn>
            </a:cxnLst>
            <a:rect l="0" t="0" r="r" b="b"/>
            <a:pathLst>
              <a:path w="1627" h="69">
                <a:moveTo>
                  <a:pt x="1552" y="17"/>
                </a:moveTo>
                <a:cubicBezTo>
                  <a:pt x="1527" y="43"/>
                  <a:pt x="1527" y="43"/>
                  <a:pt x="1527" y="43"/>
                </a:cubicBezTo>
                <a:cubicBezTo>
                  <a:pt x="1514" y="56"/>
                  <a:pt x="1492" y="56"/>
                  <a:pt x="1479" y="43"/>
                </a:cubicBezTo>
                <a:cubicBezTo>
                  <a:pt x="1454" y="17"/>
                  <a:pt x="1454" y="17"/>
                  <a:pt x="1454" y="17"/>
                </a:cubicBezTo>
                <a:cubicBezTo>
                  <a:pt x="1436" y="0"/>
                  <a:pt x="1407" y="0"/>
                  <a:pt x="1389" y="17"/>
                </a:cubicBezTo>
                <a:cubicBezTo>
                  <a:pt x="1364" y="43"/>
                  <a:pt x="1364" y="43"/>
                  <a:pt x="1364" y="43"/>
                </a:cubicBezTo>
                <a:cubicBezTo>
                  <a:pt x="1351" y="56"/>
                  <a:pt x="1330" y="56"/>
                  <a:pt x="1317" y="43"/>
                </a:cubicBezTo>
                <a:cubicBezTo>
                  <a:pt x="1291" y="17"/>
                  <a:pt x="1291" y="17"/>
                  <a:pt x="1291" y="17"/>
                </a:cubicBezTo>
                <a:cubicBezTo>
                  <a:pt x="1274" y="0"/>
                  <a:pt x="1245" y="0"/>
                  <a:pt x="1227" y="17"/>
                </a:cubicBezTo>
                <a:cubicBezTo>
                  <a:pt x="1202" y="43"/>
                  <a:pt x="1202" y="43"/>
                  <a:pt x="1202" y="43"/>
                </a:cubicBezTo>
                <a:cubicBezTo>
                  <a:pt x="1188" y="56"/>
                  <a:pt x="1167" y="56"/>
                  <a:pt x="1154" y="43"/>
                </a:cubicBezTo>
                <a:cubicBezTo>
                  <a:pt x="1129" y="17"/>
                  <a:pt x="1129" y="17"/>
                  <a:pt x="1129" y="17"/>
                </a:cubicBezTo>
                <a:cubicBezTo>
                  <a:pt x="1111" y="0"/>
                  <a:pt x="1082" y="0"/>
                  <a:pt x="1064" y="17"/>
                </a:cubicBezTo>
                <a:cubicBezTo>
                  <a:pt x="1039" y="43"/>
                  <a:pt x="1039" y="43"/>
                  <a:pt x="1039" y="43"/>
                </a:cubicBezTo>
                <a:cubicBezTo>
                  <a:pt x="1026" y="56"/>
                  <a:pt x="1004" y="56"/>
                  <a:pt x="991" y="43"/>
                </a:cubicBezTo>
                <a:cubicBezTo>
                  <a:pt x="966" y="17"/>
                  <a:pt x="966" y="17"/>
                  <a:pt x="966" y="17"/>
                </a:cubicBezTo>
                <a:cubicBezTo>
                  <a:pt x="948" y="0"/>
                  <a:pt x="919" y="0"/>
                  <a:pt x="901" y="17"/>
                </a:cubicBezTo>
                <a:cubicBezTo>
                  <a:pt x="876" y="43"/>
                  <a:pt x="876" y="43"/>
                  <a:pt x="876" y="43"/>
                </a:cubicBezTo>
                <a:cubicBezTo>
                  <a:pt x="863" y="56"/>
                  <a:pt x="842" y="56"/>
                  <a:pt x="829" y="43"/>
                </a:cubicBezTo>
                <a:cubicBezTo>
                  <a:pt x="803" y="17"/>
                  <a:pt x="803" y="17"/>
                  <a:pt x="803" y="17"/>
                </a:cubicBezTo>
                <a:cubicBezTo>
                  <a:pt x="795" y="9"/>
                  <a:pt x="783" y="4"/>
                  <a:pt x="771" y="4"/>
                </a:cubicBezTo>
                <a:cubicBezTo>
                  <a:pt x="759" y="4"/>
                  <a:pt x="747" y="9"/>
                  <a:pt x="739" y="17"/>
                </a:cubicBezTo>
                <a:cubicBezTo>
                  <a:pt x="714" y="43"/>
                  <a:pt x="714" y="43"/>
                  <a:pt x="714" y="43"/>
                </a:cubicBezTo>
                <a:cubicBezTo>
                  <a:pt x="700" y="56"/>
                  <a:pt x="679" y="56"/>
                  <a:pt x="666" y="43"/>
                </a:cubicBezTo>
                <a:cubicBezTo>
                  <a:pt x="641" y="17"/>
                  <a:pt x="641" y="17"/>
                  <a:pt x="641" y="17"/>
                </a:cubicBezTo>
                <a:cubicBezTo>
                  <a:pt x="623" y="0"/>
                  <a:pt x="594" y="0"/>
                  <a:pt x="576" y="17"/>
                </a:cubicBezTo>
                <a:cubicBezTo>
                  <a:pt x="551" y="43"/>
                  <a:pt x="551" y="43"/>
                  <a:pt x="551" y="43"/>
                </a:cubicBezTo>
                <a:cubicBezTo>
                  <a:pt x="538" y="56"/>
                  <a:pt x="516" y="56"/>
                  <a:pt x="503" y="43"/>
                </a:cubicBezTo>
                <a:cubicBezTo>
                  <a:pt x="478" y="17"/>
                  <a:pt x="478" y="17"/>
                  <a:pt x="478" y="17"/>
                </a:cubicBezTo>
                <a:cubicBezTo>
                  <a:pt x="469" y="9"/>
                  <a:pt x="458" y="4"/>
                  <a:pt x="446" y="4"/>
                </a:cubicBezTo>
                <a:cubicBezTo>
                  <a:pt x="434" y="4"/>
                  <a:pt x="422" y="9"/>
                  <a:pt x="413" y="17"/>
                </a:cubicBezTo>
                <a:cubicBezTo>
                  <a:pt x="388" y="43"/>
                  <a:pt x="388" y="43"/>
                  <a:pt x="388" y="43"/>
                </a:cubicBezTo>
                <a:cubicBezTo>
                  <a:pt x="375" y="56"/>
                  <a:pt x="354" y="56"/>
                  <a:pt x="341" y="43"/>
                </a:cubicBezTo>
                <a:cubicBezTo>
                  <a:pt x="315" y="17"/>
                  <a:pt x="315" y="17"/>
                  <a:pt x="315" y="17"/>
                </a:cubicBezTo>
                <a:cubicBezTo>
                  <a:pt x="307" y="9"/>
                  <a:pt x="295" y="4"/>
                  <a:pt x="283" y="4"/>
                </a:cubicBezTo>
                <a:cubicBezTo>
                  <a:pt x="271" y="4"/>
                  <a:pt x="259" y="9"/>
                  <a:pt x="251" y="17"/>
                </a:cubicBezTo>
                <a:cubicBezTo>
                  <a:pt x="226" y="43"/>
                  <a:pt x="226" y="43"/>
                  <a:pt x="226" y="43"/>
                </a:cubicBezTo>
                <a:cubicBezTo>
                  <a:pt x="212" y="56"/>
                  <a:pt x="191" y="56"/>
                  <a:pt x="178" y="43"/>
                </a:cubicBezTo>
                <a:cubicBezTo>
                  <a:pt x="153" y="17"/>
                  <a:pt x="153" y="17"/>
                  <a:pt x="153" y="17"/>
                </a:cubicBezTo>
                <a:cubicBezTo>
                  <a:pt x="144" y="9"/>
                  <a:pt x="133" y="4"/>
                  <a:pt x="120" y="4"/>
                </a:cubicBezTo>
                <a:cubicBezTo>
                  <a:pt x="108" y="4"/>
                  <a:pt x="97" y="9"/>
                  <a:pt x="88" y="17"/>
                </a:cubicBezTo>
                <a:cubicBezTo>
                  <a:pt x="63" y="43"/>
                  <a:pt x="63" y="43"/>
                  <a:pt x="63" y="43"/>
                </a:cubicBezTo>
                <a:cubicBezTo>
                  <a:pt x="50" y="56"/>
                  <a:pt x="28" y="56"/>
                  <a:pt x="15" y="43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44"/>
                  <a:pt x="0" y="44"/>
                  <a:pt x="0" y="44"/>
                </a:cubicBezTo>
                <a:cubicBezTo>
                  <a:pt x="7" y="51"/>
                  <a:pt x="7" y="51"/>
                  <a:pt x="7" y="51"/>
                </a:cubicBezTo>
                <a:cubicBezTo>
                  <a:pt x="15" y="60"/>
                  <a:pt x="27" y="65"/>
                  <a:pt x="39" y="65"/>
                </a:cubicBezTo>
                <a:cubicBezTo>
                  <a:pt x="51" y="65"/>
                  <a:pt x="63" y="60"/>
                  <a:pt x="71" y="51"/>
                </a:cubicBezTo>
                <a:cubicBezTo>
                  <a:pt x="97" y="26"/>
                  <a:pt x="97" y="26"/>
                  <a:pt x="97" y="26"/>
                </a:cubicBezTo>
                <a:cubicBezTo>
                  <a:pt x="103" y="20"/>
                  <a:pt x="111" y="16"/>
                  <a:pt x="120" y="16"/>
                </a:cubicBezTo>
                <a:cubicBezTo>
                  <a:pt x="129" y="16"/>
                  <a:pt x="138" y="20"/>
                  <a:pt x="144" y="26"/>
                </a:cubicBezTo>
                <a:cubicBezTo>
                  <a:pt x="169" y="51"/>
                  <a:pt x="169" y="51"/>
                  <a:pt x="169" y="51"/>
                </a:cubicBezTo>
                <a:cubicBezTo>
                  <a:pt x="178" y="60"/>
                  <a:pt x="190" y="65"/>
                  <a:pt x="202" y="65"/>
                </a:cubicBezTo>
                <a:cubicBezTo>
                  <a:pt x="214" y="65"/>
                  <a:pt x="225" y="60"/>
                  <a:pt x="234" y="51"/>
                </a:cubicBezTo>
                <a:cubicBezTo>
                  <a:pt x="259" y="26"/>
                  <a:pt x="259" y="26"/>
                  <a:pt x="259" y="26"/>
                </a:cubicBezTo>
                <a:cubicBezTo>
                  <a:pt x="266" y="20"/>
                  <a:pt x="274" y="16"/>
                  <a:pt x="283" y="16"/>
                </a:cubicBezTo>
                <a:cubicBezTo>
                  <a:pt x="292" y="16"/>
                  <a:pt x="301" y="20"/>
                  <a:pt x="307" y="26"/>
                </a:cubicBezTo>
                <a:cubicBezTo>
                  <a:pt x="332" y="51"/>
                  <a:pt x="332" y="51"/>
                  <a:pt x="332" y="51"/>
                </a:cubicBezTo>
                <a:cubicBezTo>
                  <a:pt x="341" y="60"/>
                  <a:pt x="352" y="65"/>
                  <a:pt x="364" y="65"/>
                </a:cubicBezTo>
                <a:cubicBezTo>
                  <a:pt x="377" y="65"/>
                  <a:pt x="388" y="60"/>
                  <a:pt x="397" y="51"/>
                </a:cubicBezTo>
                <a:cubicBezTo>
                  <a:pt x="422" y="26"/>
                  <a:pt x="422" y="26"/>
                  <a:pt x="422" y="26"/>
                </a:cubicBezTo>
                <a:cubicBezTo>
                  <a:pt x="428" y="20"/>
                  <a:pt x="437" y="16"/>
                  <a:pt x="446" y="16"/>
                </a:cubicBezTo>
                <a:cubicBezTo>
                  <a:pt x="455" y="16"/>
                  <a:pt x="463" y="20"/>
                  <a:pt x="470" y="26"/>
                </a:cubicBezTo>
                <a:cubicBezTo>
                  <a:pt x="495" y="51"/>
                  <a:pt x="495" y="51"/>
                  <a:pt x="495" y="51"/>
                </a:cubicBezTo>
                <a:cubicBezTo>
                  <a:pt x="503" y="60"/>
                  <a:pt x="515" y="65"/>
                  <a:pt x="527" y="65"/>
                </a:cubicBezTo>
                <a:cubicBezTo>
                  <a:pt x="539" y="65"/>
                  <a:pt x="551" y="60"/>
                  <a:pt x="559" y="51"/>
                </a:cubicBezTo>
                <a:cubicBezTo>
                  <a:pt x="585" y="26"/>
                  <a:pt x="585" y="26"/>
                  <a:pt x="585" y="26"/>
                </a:cubicBezTo>
                <a:cubicBezTo>
                  <a:pt x="598" y="13"/>
                  <a:pt x="619" y="13"/>
                  <a:pt x="632" y="26"/>
                </a:cubicBezTo>
                <a:cubicBezTo>
                  <a:pt x="657" y="51"/>
                  <a:pt x="657" y="51"/>
                  <a:pt x="657" y="51"/>
                </a:cubicBezTo>
                <a:cubicBezTo>
                  <a:pt x="675" y="69"/>
                  <a:pt x="704" y="69"/>
                  <a:pt x="722" y="51"/>
                </a:cubicBezTo>
                <a:cubicBezTo>
                  <a:pt x="747" y="26"/>
                  <a:pt x="747" y="26"/>
                  <a:pt x="747" y="26"/>
                </a:cubicBezTo>
                <a:cubicBezTo>
                  <a:pt x="754" y="20"/>
                  <a:pt x="762" y="16"/>
                  <a:pt x="771" y="16"/>
                </a:cubicBezTo>
                <a:cubicBezTo>
                  <a:pt x="780" y="16"/>
                  <a:pt x="789" y="20"/>
                  <a:pt x="795" y="26"/>
                </a:cubicBezTo>
                <a:cubicBezTo>
                  <a:pt x="820" y="51"/>
                  <a:pt x="820" y="51"/>
                  <a:pt x="820" y="51"/>
                </a:cubicBezTo>
                <a:cubicBezTo>
                  <a:pt x="838" y="69"/>
                  <a:pt x="867" y="69"/>
                  <a:pt x="885" y="51"/>
                </a:cubicBezTo>
                <a:cubicBezTo>
                  <a:pt x="910" y="26"/>
                  <a:pt x="910" y="26"/>
                  <a:pt x="910" y="26"/>
                </a:cubicBezTo>
                <a:cubicBezTo>
                  <a:pt x="923" y="13"/>
                  <a:pt x="944" y="13"/>
                  <a:pt x="958" y="26"/>
                </a:cubicBezTo>
                <a:cubicBezTo>
                  <a:pt x="983" y="51"/>
                  <a:pt x="983" y="51"/>
                  <a:pt x="983" y="51"/>
                </a:cubicBezTo>
                <a:cubicBezTo>
                  <a:pt x="1001" y="69"/>
                  <a:pt x="1030" y="69"/>
                  <a:pt x="1047" y="51"/>
                </a:cubicBezTo>
                <a:cubicBezTo>
                  <a:pt x="1073" y="26"/>
                  <a:pt x="1073" y="26"/>
                  <a:pt x="1073" y="26"/>
                </a:cubicBezTo>
                <a:cubicBezTo>
                  <a:pt x="1086" y="13"/>
                  <a:pt x="1107" y="13"/>
                  <a:pt x="1120" y="26"/>
                </a:cubicBezTo>
                <a:cubicBezTo>
                  <a:pt x="1145" y="51"/>
                  <a:pt x="1145" y="51"/>
                  <a:pt x="1145" y="51"/>
                </a:cubicBezTo>
                <a:cubicBezTo>
                  <a:pt x="1163" y="69"/>
                  <a:pt x="1192" y="69"/>
                  <a:pt x="1210" y="51"/>
                </a:cubicBezTo>
                <a:cubicBezTo>
                  <a:pt x="1235" y="26"/>
                  <a:pt x="1235" y="26"/>
                  <a:pt x="1235" y="26"/>
                </a:cubicBezTo>
                <a:cubicBezTo>
                  <a:pt x="1248" y="13"/>
                  <a:pt x="1270" y="13"/>
                  <a:pt x="1283" y="26"/>
                </a:cubicBezTo>
                <a:cubicBezTo>
                  <a:pt x="1308" y="51"/>
                  <a:pt x="1308" y="51"/>
                  <a:pt x="1308" y="51"/>
                </a:cubicBezTo>
                <a:cubicBezTo>
                  <a:pt x="1326" y="69"/>
                  <a:pt x="1355" y="69"/>
                  <a:pt x="1373" y="51"/>
                </a:cubicBezTo>
                <a:cubicBezTo>
                  <a:pt x="1398" y="26"/>
                  <a:pt x="1398" y="26"/>
                  <a:pt x="1398" y="26"/>
                </a:cubicBezTo>
                <a:cubicBezTo>
                  <a:pt x="1404" y="20"/>
                  <a:pt x="1413" y="16"/>
                  <a:pt x="1422" y="16"/>
                </a:cubicBezTo>
                <a:cubicBezTo>
                  <a:pt x="1431" y="16"/>
                  <a:pt x="1439" y="20"/>
                  <a:pt x="1446" y="26"/>
                </a:cubicBezTo>
                <a:cubicBezTo>
                  <a:pt x="1471" y="51"/>
                  <a:pt x="1471" y="51"/>
                  <a:pt x="1471" y="51"/>
                </a:cubicBezTo>
                <a:cubicBezTo>
                  <a:pt x="1489" y="69"/>
                  <a:pt x="1518" y="69"/>
                  <a:pt x="1535" y="51"/>
                </a:cubicBezTo>
                <a:cubicBezTo>
                  <a:pt x="1561" y="26"/>
                  <a:pt x="1561" y="26"/>
                  <a:pt x="1561" y="26"/>
                </a:cubicBezTo>
                <a:cubicBezTo>
                  <a:pt x="1574" y="13"/>
                  <a:pt x="1595" y="13"/>
                  <a:pt x="1608" y="26"/>
                </a:cubicBezTo>
                <a:cubicBezTo>
                  <a:pt x="1627" y="44"/>
                  <a:pt x="1627" y="44"/>
                  <a:pt x="1627" y="44"/>
                </a:cubicBezTo>
                <a:cubicBezTo>
                  <a:pt x="1627" y="27"/>
                  <a:pt x="1627" y="27"/>
                  <a:pt x="1627" y="27"/>
                </a:cubicBezTo>
                <a:cubicBezTo>
                  <a:pt x="1617" y="17"/>
                  <a:pt x="1617" y="17"/>
                  <a:pt x="1617" y="17"/>
                </a:cubicBezTo>
                <a:cubicBezTo>
                  <a:pt x="1599" y="0"/>
                  <a:pt x="1570" y="0"/>
                  <a:pt x="1552" y="17"/>
                </a:cubicBezTo>
                <a:close/>
              </a:path>
            </a:pathLst>
          </a:custGeom>
          <a:solidFill>
            <a:schemeClr val="tx2"/>
          </a:solidFill>
          <a:ln w="9525" cap="flat" cmpd="sng">
            <a:noFill/>
            <a:prstDash val="solid"/>
            <a:round/>
            <a:headEnd/>
            <a:tailEnd/>
          </a:ln>
        </p:spPr>
      </p:sp>
      <p:pic>
        <p:nvPicPr>
          <p:cNvPr id="70" name="Picture 2" descr="C:\Users\hmatsu\AppData\Local\Microsoft\Windows\Temporary Internet Files\Content.IE5\DOXO01ZH\MCj042383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9154" y="1822952"/>
            <a:ext cx="517222" cy="509971"/>
          </a:xfrm>
          <a:prstGeom prst="rect">
            <a:avLst/>
          </a:prstGeom>
          <a:noFill/>
        </p:spPr>
      </p:pic>
      <p:sp>
        <p:nvSpPr>
          <p:cNvPr id="71" name="テキスト ボックス 70"/>
          <p:cNvSpPr txBox="1"/>
          <p:nvPr/>
        </p:nvSpPr>
        <p:spPr>
          <a:xfrm>
            <a:off x="6300192" y="2543655"/>
            <a:ext cx="993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virtual photon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8015461" y="980728"/>
            <a:ext cx="1066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kumimoji="1" lang="en-US" altLang="ja-JP" dirty="0" smtClean="0">
                <a:solidFill>
                  <a:schemeClr val="tx2"/>
                </a:solidFill>
              </a:rPr>
              <a:t>ucleus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pic>
        <p:nvPicPr>
          <p:cNvPr id="73" name="Picture 2" descr="C:\Users\hmatsu\AppData\Local\Microsoft\Windows\Temporary Internet Files\Content.IE5\DOXO01ZH\MCj042383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12239" y="1852752"/>
            <a:ext cx="517222" cy="509971"/>
          </a:xfrm>
          <a:prstGeom prst="rect">
            <a:avLst/>
          </a:prstGeom>
          <a:noFill/>
        </p:spPr>
      </p:pic>
      <p:sp>
        <p:nvSpPr>
          <p:cNvPr id="74" name="Freeform 50"/>
          <p:cNvSpPr>
            <a:spLocks/>
          </p:cNvSpPr>
          <p:nvPr/>
        </p:nvSpPr>
        <p:spPr bwMode="auto">
          <a:xfrm rot="18739243">
            <a:off x="7422737" y="2644991"/>
            <a:ext cx="1185447" cy="127318"/>
          </a:xfrm>
          <a:custGeom>
            <a:avLst/>
            <a:gdLst/>
            <a:ahLst/>
            <a:cxnLst>
              <a:cxn ang="0">
                <a:pos x="1527" y="43"/>
              </a:cxn>
              <a:cxn ang="0">
                <a:pos x="1454" y="17"/>
              </a:cxn>
              <a:cxn ang="0">
                <a:pos x="1364" y="43"/>
              </a:cxn>
              <a:cxn ang="0">
                <a:pos x="1291" y="17"/>
              </a:cxn>
              <a:cxn ang="0">
                <a:pos x="1202" y="43"/>
              </a:cxn>
              <a:cxn ang="0">
                <a:pos x="1129" y="17"/>
              </a:cxn>
              <a:cxn ang="0">
                <a:pos x="1039" y="43"/>
              </a:cxn>
              <a:cxn ang="0">
                <a:pos x="966" y="17"/>
              </a:cxn>
              <a:cxn ang="0">
                <a:pos x="876" y="43"/>
              </a:cxn>
              <a:cxn ang="0">
                <a:pos x="803" y="17"/>
              </a:cxn>
              <a:cxn ang="0">
                <a:pos x="739" y="17"/>
              </a:cxn>
              <a:cxn ang="0">
                <a:pos x="666" y="43"/>
              </a:cxn>
              <a:cxn ang="0">
                <a:pos x="576" y="17"/>
              </a:cxn>
              <a:cxn ang="0">
                <a:pos x="503" y="43"/>
              </a:cxn>
              <a:cxn ang="0">
                <a:pos x="446" y="4"/>
              </a:cxn>
              <a:cxn ang="0">
                <a:pos x="388" y="43"/>
              </a:cxn>
              <a:cxn ang="0">
                <a:pos x="315" y="17"/>
              </a:cxn>
              <a:cxn ang="0">
                <a:pos x="251" y="17"/>
              </a:cxn>
              <a:cxn ang="0">
                <a:pos x="178" y="43"/>
              </a:cxn>
              <a:cxn ang="0">
                <a:pos x="120" y="4"/>
              </a:cxn>
              <a:cxn ang="0">
                <a:pos x="63" y="43"/>
              </a:cxn>
              <a:cxn ang="0">
                <a:pos x="0" y="27"/>
              </a:cxn>
              <a:cxn ang="0">
                <a:pos x="7" y="51"/>
              </a:cxn>
              <a:cxn ang="0">
                <a:pos x="71" y="51"/>
              </a:cxn>
              <a:cxn ang="0">
                <a:pos x="120" y="16"/>
              </a:cxn>
              <a:cxn ang="0">
                <a:pos x="169" y="51"/>
              </a:cxn>
              <a:cxn ang="0">
                <a:pos x="234" y="51"/>
              </a:cxn>
              <a:cxn ang="0">
                <a:pos x="283" y="16"/>
              </a:cxn>
              <a:cxn ang="0">
                <a:pos x="332" y="51"/>
              </a:cxn>
              <a:cxn ang="0">
                <a:pos x="397" y="51"/>
              </a:cxn>
              <a:cxn ang="0">
                <a:pos x="446" y="16"/>
              </a:cxn>
              <a:cxn ang="0">
                <a:pos x="495" y="51"/>
              </a:cxn>
              <a:cxn ang="0">
                <a:pos x="559" y="51"/>
              </a:cxn>
              <a:cxn ang="0">
                <a:pos x="632" y="26"/>
              </a:cxn>
              <a:cxn ang="0">
                <a:pos x="722" y="51"/>
              </a:cxn>
              <a:cxn ang="0">
                <a:pos x="771" y="16"/>
              </a:cxn>
              <a:cxn ang="0">
                <a:pos x="820" y="51"/>
              </a:cxn>
              <a:cxn ang="0">
                <a:pos x="910" y="26"/>
              </a:cxn>
              <a:cxn ang="0">
                <a:pos x="983" y="51"/>
              </a:cxn>
              <a:cxn ang="0">
                <a:pos x="1073" y="26"/>
              </a:cxn>
              <a:cxn ang="0">
                <a:pos x="1145" y="51"/>
              </a:cxn>
              <a:cxn ang="0">
                <a:pos x="1235" y="26"/>
              </a:cxn>
              <a:cxn ang="0">
                <a:pos x="1308" y="51"/>
              </a:cxn>
              <a:cxn ang="0">
                <a:pos x="1398" y="26"/>
              </a:cxn>
              <a:cxn ang="0">
                <a:pos x="1446" y="26"/>
              </a:cxn>
              <a:cxn ang="0">
                <a:pos x="1535" y="51"/>
              </a:cxn>
              <a:cxn ang="0">
                <a:pos x="1608" y="26"/>
              </a:cxn>
              <a:cxn ang="0">
                <a:pos x="1627" y="27"/>
              </a:cxn>
              <a:cxn ang="0">
                <a:pos x="1552" y="17"/>
              </a:cxn>
            </a:cxnLst>
            <a:rect l="0" t="0" r="r" b="b"/>
            <a:pathLst>
              <a:path w="1627" h="69">
                <a:moveTo>
                  <a:pt x="1552" y="17"/>
                </a:moveTo>
                <a:cubicBezTo>
                  <a:pt x="1527" y="43"/>
                  <a:pt x="1527" y="43"/>
                  <a:pt x="1527" y="43"/>
                </a:cubicBezTo>
                <a:cubicBezTo>
                  <a:pt x="1514" y="56"/>
                  <a:pt x="1492" y="56"/>
                  <a:pt x="1479" y="43"/>
                </a:cubicBezTo>
                <a:cubicBezTo>
                  <a:pt x="1454" y="17"/>
                  <a:pt x="1454" y="17"/>
                  <a:pt x="1454" y="17"/>
                </a:cubicBezTo>
                <a:cubicBezTo>
                  <a:pt x="1436" y="0"/>
                  <a:pt x="1407" y="0"/>
                  <a:pt x="1389" y="17"/>
                </a:cubicBezTo>
                <a:cubicBezTo>
                  <a:pt x="1364" y="43"/>
                  <a:pt x="1364" y="43"/>
                  <a:pt x="1364" y="43"/>
                </a:cubicBezTo>
                <a:cubicBezTo>
                  <a:pt x="1351" y="56"/>
                  <a:pt x="1330" y="56"/>
                  <a:pt x="1317" y="43"/>
                </a:cubicBezTo>
                <a:cubicBezTo>
                  <a:pt x="1291" y="17"/>
                  <a:pt x="1291" y="17"/>
                  <a:pt x="1291" y="17"/>
                </a:cubicBezTo>
                <a:cubicBezTo>
                  <a:pt x="1274" y="0"/>
                  <a:pt x="1245" y="0"/>
                  <a:pt x="1227" y="17"/>
                </a:cubicBezTo>
                <a:cubicBezTo>
                  <a:pt x="1202" y="43"/>
                  <a:pt x="1202" y="43"/>
                  <a:pt x="1202" y="43"/>
                </a:cubicBezTo>
                <a:cubicBezTo>
                  <a:pt x="1188" y="56"/>
                  <a:pt x="1167" y="56"/>
                  <a:pt x="1154" y="43"/>
                </a:cubicBezTo>
                <a:cubicBezTo>
                  <a:pt x="1129" y="17"/>
                  <a:pt x="1129" y="17"/>
                  <a:pt x="1129" y="17"/>
                </a:cubicBezTo>
                <a:cubicBezTo>
                  <a:pt x="1111" y="0"/>
                  <a:pt x="1082" y="0"/>
                  <a:pt x="1064" y="17"/>
                </a:cubicBezTo>
                <a:cubicBezTo>
                  <a:pt x="1039" y="43"/>
                  <a:pt x="1039" y="43"/>
                  <a:pt x="1039" y="43"/>
                </a:cubicBezTo>
                <a:cubicBezTo>
                  <a:pt x="1026" y="56"/>
                  <a:pt x="1004" y="56"/>
                  <a:pt x="991" y="43"/>
                </a:cubicBezTo>
                <a:cubicBezTo>
                  <a:pt x="966" y="17"/>
                  <a:pt x="966" y="17"/>
                  <a:pt x="966" y="17"/>
                </a:cubicBezTo>
                <a:cubicBezTo>
                  <a:pt x="948" y="0"/>
                  <a:pt x="919" y="0"/>
                  <a:pt x="901" y="17"/>
                </a:cubicBezTo>
                <a:cubicBezTo>
                  <a:pt x="876" y="43"/>
                  <a:pt x="876" y="43"/>
                  <a:pt x="876" y="43"/>
                </a:cubicBezTo>
                <a:cubicBezTo>
                  <a:pt x="863" y="56"/>
                  <a:pt x="842" y="56"/>
                  <a:pt x="829" y="43"/>
                </a:cubicBezTo>
                <a:cubicBezTo>
                  <a:pt x="803" y="17"/>
                  <a:pt x="803" y="17"/>
                  <a:pt x="803" y="17"/>
                </a:cubicBezTo>
                <a:cubicBezTo>
                  <a:pt x="795" y="9"/>
                  <a:pt x="783" y="4"/>
                  <a:pt x="771" y="4"/>
                </a:cubicBezTo>
                <a:cubicBezTo>
                  <a:pt x="759" y="4"/>
                  <a:pt x="747" y="9"/>
                  <a:pt x="739" y="17"/>
                </a:cubicBezTo>
                <a:cubicBezTo>
                  <a:pt x="714" y="43"/>
                  <a:pt x="714" y="43"/>
                  <a:pt x="714" y="43"/>
                </a:cubicBezTo>
                <a:cubicBezTo>
                  <a:pt x="700" y="56"/>
                  <a:pt x="679" y="56"/>
                  <a:pt x="666" y="43"/>
                </a:cubicBezTo>
                <a:cubicBezTo>
                  <a:pt x="641" y="17"/>
                  <a:pt x="641" y="17"/>
                  <a:pt x="641" y="17"/>
                </a:cubicBezTo>
                <a:cubicBezTo>
                  <a:pt x="623" y="0"/>
                  <a:pt x="594" y="0"/>
                  <a:pt x="576" y="17"/>
                </a:cubicBezTo>
                <a:cubicBezTo>
                  <a:pt x="551" y="43"/>
                  <a:pt x="551" y="43"/>
                  <a:pt x="551" y="43"/>
                </a:cubicBezTo>
                <a:cubicBezTo>
                  <a:pt x="538" y="56"/>
                  <a:pt x="516" y="56"/>
                  <a:pt x="503" y="43"/>
                </a:cubicBezTo>
                <a:cubicBezTo>
                  <a:pt x="478" y="17"/>
                  <a:pt x="478" y="17"/>
                  <a:pt x="478" y="17"/>
                </a:cubicBezTo>
                <a:cubicBezTo>
                  <a:pt x="469" y="9"/>
                  <a:pt x="458" y="4"/>
                  <a:pt x="446" y="4"/>
                </a:cubicBezTo>
                <a:cubicBezTo>
                  <a:pt x="434" y="4"/>
                  <a:pt x="422" y="9"/>
                  <a:pt x="413" y="17"/>
                </a:cubicBezTo>
                <a:cubicBezTo>
                  <a:pt x="388" y="43"/>
                  <a:pt x="388" y="43"/>
                  <a:pt x="388" y="43"/>
                </a:cubicBezTo>
                <a:cubicBezTo>
                  <a:pt x="375" y="56"/>
                  <a:pt x="354" y="56"/>
                  <a:pt x="341" y="43"/>
                </a:cubicBezTo>
                <a:cubicBezTo>
                  <a:pt x="315" y="17"/>
                  <a:pt x="315" y="17"/>
                  <a:pt x="315" y="17"/>
                </a:cubicBezTo>
                <a:cubicBezTo>
                  <a:pt x="307" y="9"/>
                  <a:pt x="295" y="4"/>
                  <a:pt x="283" y="4"/>
                </a:cubicBezTo>
                <a:cubicBezTo>
                  <a:pt x="271" y="4"/>
                  <a:pt x="259" y="9"/>
                  <a:pt x="251" y="17"/>
                </a:cubicBezTo>
                <a:cubicBezTo>
                  <a:pt x="226" y="43"/>
                  <a:pt x="226" y="43"/>
                  <a:pt x="226" y="43"/>
                </a:cubicBezTo>
                <a:cubicBezTo>
                  <a:pt x="212" y="56"/>
                  <a:pt x="191" y="56"/>
                  <a:pt x="178" y="43"/>
                </a:cubicBezTo>
                <a:cubicBezTo>
                  <a:pt x="153" y="17"/>
                  <a:pt x="153" y="17"/>
                  <a:pt x="153" y="17"/>
                </a:cubicBezTo>
                <a:cubicBezTo>
                  <a:pt x="144" y="9"/>
                  <a:pt x="133" y="4"/>
                  <a:pt x="120" y="4"/>
                </a:cubicBezTo>
                <a:cubicBezTo>
                  <a:pt x="108" y="4"/>
                  <a:pt x="97" y="9"/>
                  <a:pt x="88" y="17"/>
                </a:cubicBezTo>
                <a:cubicBezTo>
                  <a:pt x="63" y="43"/>
                  <a:pt x="63" y="43"/>
                  <a:pt x="63" y="43"/>
                </a:cubicBezTo>
                <a:cubicBezTo>
                  <a:pt x="50" y="56"/>
                  <a:pt x="28" y="56"/>
                  <a:pt x="15" y="43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44"/>
                  <a:pt x="0" y="44"/>
                  <a:pt x="0" y="44"/>
                </a:cubicBezTo>
                <a:cubicBezTo>
                  <a:pt x="7" y="51"/>
                  <a:pt x="7" y="51"/>
                  <a:pt x="7" y="51"/>
                </a:cubicBezTo>
                <a:cubicBezTo>
                  <a:pt x="15" y="60"/>
                  <a:pt x="27" y="65"/>
                  <a:pt x="39" y="65"/>
                </a:cubicBezTo>
                <a:cubicBezTo>
                  <a:pt x="51" y="65"/>
                  <a:pt x="63" y="60"/>
                  <a:pt x="71" y="51"/>
                </a:cubicBezTo>
                <a:cubicBezTo>
                  <a:pt x="97" y="26"/>
                  <a:pt x="97" y="26"/>
                  <a:pt x="97" y="26"/>
                </a:cubicBezTo>
                <a:cubicBezTo>
                  <a:pt x="103" y="20"/>
                  <a:pt x="111" y="16"/>
                  <a:pt x="120" y="16"/>
                </a:cubicBezTo>
                <a:cubicBezTo>
                  <a:pt x="129" y="16"/>
                  <a:pt x="138" y="20"/>
                  <a:pt x="144" y="26"/>
                </a:cubicBezTo>
                <a:cubicBezTo>
                  <a:pt x="169" y="51"/>
                  <a:pt x="169" y="51"/>
                  <a:pt x="169" y="51"/>
                </a:cubicBezTo>
                <a:cubicBezTo>
                  <a:pt x="178" y="60"/>
                  <a:pt x="190" y="65"/>
                  <a:pt x="202" y="65"/>
                </a:cubicBezTo>
                <a:cubicBezTo>
                  <a:pt x="214" y="65"/>
                  <a:pt x="225" y="60"/>
                  <a:pt x="234" y="51"/>
                </a:cubicBezTo>
                <a:cubicBezTo>
                  <a:pt x="259" y="26"/>
                  <a:pt x="259" y="26"/>
                  <a:pt x="259" y="26"/>
                </a:cubicBezTo>
                <a:cubicBezTo>
                  <a:pt x="266" y="20"/>
                  <a:pt x="274" y="16"/>
                  <a:pt x="283" y="16"/>
                </a:cubicBezTo>
                <a:cubicBezTo>
                  <a:pt x="292" y="16"/>
                  <a:pt x="301" y="20"/>
                  <a:pt x="307" y="26"/>
                </a:cubicBezTo>
                <a:cubicBezTo>
                  <a:pt x="332" y="51"/>
                  <a:pt x="332" y="51"/>
                  <a:pt x="332" y="51"/>
                </a:cubicBezTo>
                <a:cubicBezTo>
                  <a:pt x="341" y="60"/>
                  <a:pt x="352" y="65"/>
                  <a:pt x="364" y="65"/>
                </a:cubicBezTo>
                <a:cubicBezTo>
                  <a:pt x="377" y="65"/>
                  <a:pt x="388" y="60"/>
                  <a:pt x="397" y="51"/>
                </a:cubicBezTo>
                <a:cubicBezTo>
                  <a:pt x="422" y="26"/>
                  <a:pt x="422" y="26"/>
                  <a:pt x="422" y="26"/>
                </a:cubicBezTo>
                <a:cubicBezTo>
                  <a:pt x="428" y="20"/>
                  <a:pt x="437" y="16"/>
                  <a:pt x="446" y="16"/>
                </a:cubicBezTo>
                <a:cubicBezTo>
                  <a:pt x="455" y="16"/>
                  <a:pt x="463" y="20"/>
                  <a:pt x="470" y="26"/>
                </a:cubicBezTo>
                <a:cubicBezTo>
                  <a:pt x="495" y="51"/>
                  <a:pt x="495" y="51"/>
                  <a:pt x="495" y="51"/>
                </a:cubicBezTo>
                <a:cubicBezTo>
                  <a:pt x="503" y="60"/>
                  <a:pt x="515" y="65"/>
                  <a:pt x="527" y="65"/>
                </a:cubicBezTo>
                <a:cubicBezTo>
                  <a:pt x="539" y="65"/>
                  <a:pt x="551" y="60"/>
                  <a:pt x="559" y="51"/>
                </a:cubicBezTo>
                <a:cubicBezTo>
                  <a:pt x="585" y="26"/>
                  <a:pt x="585" y="26"/>
                  <a:pt x="585" y="26"/>
                </a:cubicBezTo>
                <a:cubicBezTo>
                  <a:pt x="598" y="13"/>
                  <a:pt x="619" y="13"/>
                  <a:pt x="632" y="26"/>
                </a:cubicBezTo>
                <a:cubicBezTo>
                  <a:pt x="657" y="51"/>
                  <a:pt x="657" y="51"/>
                  <a:pt x="657" y="51"/>
                </a:cubicBezTo>
                <a:cubicBezTo>
                  <a:pt x="675" y="69"/>
                  <a:pt x="704" y="69"/>
                  <a:pt x="722" y="51"/>
                </a:cubicBezTo>
                <a:cubicBezTo>
                  <a:pt x="747" y="26"/>
                  <a:pt x="747" y="26"/>
                  <a:pt x="747" y="26"/>
                </a:cubicBezTo>
                <a:cubicBezTo>
                  <a:pt x="754" y="20"/>
                  <a:pt x="762" y="16"/>
                  <a:pt x="771" y="16"/>
                </a:cubicBezTo>
                <a:cubicBezTo>
                  <a:pt x="780" y="16"/>
                  <a:pt x="789" y="20"/>
                  <a:pt x="795" y="26"/>
                </a:cubicBezTo>
                <a:cubicBezTo>
                  <a:pt x="820" y="51"/>
                  <a:pt x="820" y="51"/>
                  <a:pt x="820" y="51"/>
                </a:cubicBezTo>
                <a:cubicBezTo>
                  <a:pt x="838" y="69"/>
                  <a:pt x="867" y="69"/>
                  <a:pt x="885" y="51"/>
                </a:cubicBezTo>
                <a:cubicBezTo>
                  <a:pt x="910" y="26"/>
                  <a:pt x="910" y="26"/>
                  <a:pt x="910" y="26"/>
                </a:cubicBezTo>
                <a:cubicBezTo>
                  <a:pt x="923" y="13"/>
                  <a:pt x="944" y="13"/>
                  <a:pt x="958" y="26"/>
                </a:cubicBezTo>
                <a:cubicBezTo>
                  <a:pt x="983" y="51"/>
                  <a:pt x="983" y="51"/>
                  <a:pt x="983" y="51"/>
                </a:cubicBezTo>
                <a:cubicBezTo>
                  <a:pt x="1001" y="69"/>
                  <a:pt x="1030" y="69"/>
                  <a:pt x="1047" y="51"/>
                </a:cubicBezTo>
                <a:cubicBezTo>
                  <a:pt x="1073" y="26"/>
                  <a:pt x="1073" y="26"/>
                  <a:pt x="1073" y="26"/>
                </a:cubicBezTo>
                <a:cubicBezTo>
                  <a:pt x="1086" y="13"/>
                  <a:pt x="1107" y="13"/>
                  <a:pt x="1120" y="26"/>
                </a:cubicBezTo>
                <a:cubicBezTo>
                  <a:pt x="1145" y="51"/>
                  <a:pt x="1145" y="51"/>
                  <a:pt x="1145" y="51"/>
                </a:cubicBezTo>
                <a:cubicBezTo>
                  <a:pt x="1163" y="69"/>
                  <a:pt x="1192" y="69"/>
                  <a:pt x="1210" y="51"/>
                </a:cubicBezTo>
                <a:cubicBezTo>
                  <a:pt x="1235" y="26"/>
                  <a:pt x="1235" y="26"/>
                  <a:pt x="1235" y="26"/>
                </a:cubicBezTo>
                <a:cubicBezTo>
                  <a:pt x="1248" y="13"/>
                  <a:pt x="1270" y="13"/>
                  <a:pt x="1283" y="26"/>
                </a:cubicBezTo>
                <a:cubicBezTo>
                  <a:pt x="1308" y="51"/>
                  <a:pt x="1308" y="51"/>
                  <a:pt x="1308" y="51"/>
                </a:cubicBezTo>
                <a:cubicBezTo>
                  <a:pt x="1326" y="69"/>
                  <a:pt x="1355" y="69"/>
                  <a:pt x="1373" y="51"/>
                </a:cubicBezTo>
                <a:cubicBezTo>
                  <a:pt x="1398" y="26"/>
                  <a:pt x="1398" y="26"/>
                  <a:pt x="1398" y="26"/>
                </a:cubicBezTo>
                <a:cubicBezTo>
                  <a:pt x="1404" y="20"/>
                  <a:pt x="1413" y="16"/>
                  <a:pt x="1422" y="16"/>
                </a:cubicBezTo>
                <a:cubicBezTo>
                  <a:pt x="1431" y="16"/>
                  <a:pt x="1439" y="20"/>
                  <a:pt x="1446" y="26"/>
                </a:cubicBezTo>
                <a:cubicBezTo>
                  <a:pt x="1471" y="51"/>
                  <a:pt x="1471" y="51"/>
                  <a:pt x="1471" y="51"/>
                </a:cubicBezTo>
                <a:cubicBezTo>
                  <a:pt x="1489" y="69"/>
                  <a:pt x="1518" y="69"/>
                  <a:pt x="1535" y="51"/>
                </a:cubicBezTo>
                <a:cubicBezTo>
                  <a:pt x="1561" y="26"/>
                  <a:pt x="1561" y="26"/>
                  <a:pt x="1561" y="26"/>
                </a:cubicBezTo>
                <a:cubicBezTo>
                  <a:pt x="1574" y="13"/>
                  <a:pt x="1595" y="13"/>
                  <a:pt x="1608" y="26"/>
                </a:cubicBezTo>
                <a:cubicBezTo>
                  <a:pt x="1627" y="44"/>
                  <a:pt x="1627" y="44"/>
                  <a:pt x="1627" y="44"/>
                </a:cubicBezTo>
                <a:cubicBezTo>
                  <a:pt x="1627" y="27"/>
                  <a:pt x="1627" y="27"/>
                  <a:pt x="1627" y="27"/>
                </a:cubicBezTo>
                <a:cubicBezTo>
                  <a:pt x="1617" y="17"/>
                  <a:pt x="1617" y="17"/>
                  <a:pt x="1617" y="17"/>
                </a:cubicBezTo>
                <a:cubicBezTo>
                  <a:pt x="1599" y="0"/>
                  <a:pt x="1570" y="0"/>
                  <a:pt x="1552" y="17"/>
                </a:cubicBezTo>
                <a:close/>
              </a:path>
            </a:pathLst>
          </a:custGeom>
          <a:solidFill>
            <a:schemeClr val="tx2"/>
          </a:solidFill>
          <a:ln w="9525" cap="flat" cmpd="sng">
            <a:noFill/>
            <a:prstDash val="solid"/>
            <a:round/>
            <a:headEnd/>
            <a:tailEnd/>
          </a:ln>
        </p:spPr>
      </p:sp>
      <p:sp>
        <p:nvSpPr>
          <p:cNvPr id="75" name="テキスト ボックス 74"/>
          <p:cNvSpPr txBox="1"/>
          <p:nvPr/>
        </p:nvSpPr>
        <p:spPr>
          <a:xfrm>
            <a:off x="7930993" y="2605224"/>
            <a:ext cx="25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660465" y="3041842"/>
            <a:ext cx="910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tx2"/>
                </a:solidFill>
              </a:rPr>
              <a:t>r</a:t>
            </a:r>
            <a:r>
              <a:rPr kumimoji="1" lang="en-US" altLang="ja-JP" dirty="0" smtClean="0">
                <a:solidFill>
                  <a:schemeClr val="tx2"/>
                </a:solidFill>
              </a:rPr>
              <a:t>eal photon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8062226" y="1547500"/>
            <a:ext cx="104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1028383"/>
            <a:ext cx="17876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latin typeface="Eras Bold ITC" pitchFamily="34" charset="0"/>
              </a:rPr>
              <a:t>Answer</a:t>
            </a:r>
            <a:endParaRPr kumimoji="1" lang="ja-JP" altLang="en-US" sz="3200" dirty="0">
              <a:latin typeface="Eras Bold ITC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93973" y="972507"/>
            <a:ext cx="39629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smtClean="0">
                <a:latin typeface="Eras Bold ITC" pitchFamily="34" charset="0"/>
              </a:rPr>
              <a:t>smaller than hadron reaction</a:t>
            </a:r>
          </a:p>
          <a:p>
            <a:r>
              <a:rPr kumimoji="1" lang="en-US" altLang="ja-JP" sz="2000" dirty="0" smtClean="0">
                <a:latin typeface="Eras Bold ITC" pitchFamily="34" charset="0"/>
              </a:rPr>
              <a:t>similar to photon reaction</a:t>
            </a:r>
            <a:endParaRPr kumimoji="1" lang="ja-JP" altLang="en-US" sz="2000" dirty="0">
              <a:latin typeface="Eras Bold ITC" pitchFamily="34" charset="0"/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1949957" y="1122878"/>
            <a:ext cx="144016" cy="1407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/楕円 32"/>
          <p:cNvSpPr/>
          <p:nvPr/>
        </p:nvSpPr>
        <p:spPr>
          <a:xfrm>
            <a:off x="1946461" y="1416029"/>
            <a:ext cx="144016" cy="1407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0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3852709"/>
            <a:ext cx="4104456" cy="2960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44624"/>
            <a:ext cx="7020272" cy="792088"/>
          </a:xfrm>
        </p:spPr>
        <p:txBody>
          <a:bodyPr>
            <a:noAutofit/>
          </a:bodyPr>
          <a:lstStyle/>
          <a:p>
            <a:r>
              <a:rPr kumimoji="1" lang="en-US" altLang="ja-JP" sz="3200" dirty="0" smtClean="0"/>
              <a:t>Product mass </a:t>
            </a:r>
            <a:r>
              <a:rPr lang="en-US" altLang="ja-JP" sz="3200" dirty="0" smtClean="0"/>
              <a:t>distribution in Au target</a:t>
            </a:r>
            <a:endParaRPr kumimoji="1" lang="ja-JP" altLang="en-US" sz="32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805" y="1124745"/>
            <a:ext cx="5648917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テキスト ボックス 40"/>
          <p:cNvSpPr txBox="1"/>
          <p:nvPr/>
        </p:nvSpPr>
        <p:spPr>
          <a:xfrm>
            <a:off x="451397" y="4428385"/>
            <a:ext cx="4608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/>
              <a:t>FIG.</a:t>
            </a:r>
            <a:r>
              <a:rPr kumimoji="1" lang="en-US" altLang="ja-JP" dirty="0" smtClean="0"/>
              <a:t> Comparison of mass distributions of spallation products in Au target </a:t>
            </a:r>
          </a:p>
          <a:p>
            <a:pPr algn="ctr"/>
            <a:r>
              <a:rPr kumimoji="1" lang="en-US" altLang="ja-JP" dirty="0" smtClean="0"/>
              <a:t>between by muon and photon. 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575729" y="3923764"/>
            <a:ext cx="2668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Excitation function of </a:t>
            </a:r>
            <a:r>
              <a:rPr kumimoji="1" lang="en-US" altLang="ja-JP" dirty="0" err="1" smtClean="0">
                <a:latin typeface="Times New Roman" pitchFamily="18" charset="0"/>
                <a:cs typeface="Times New Roman" pitchFamily="18" charset="0"/>
              </a:rPr>
              <a:t>γ</a:t>
            </a:r>
            <a:r>
              <a:rPr kumimoji="1" lang="en-US" altLang="ja-JP" dirty="0" err="1" smtClean="0"/>
              <a:t>N</a:t>
            </a:r>
            <a:endParaRPr kumimoji="1" lang="ja-JP" altLang="en-US" dirty="0"/>
          </a:p>
        </p:txBody>
      </p:sp>
      <p:sp>
        <p:nvSpPr>
          <p:cNvPr id="44" name="円/楕円 43"/>
          <p:cNvSpPr/>
          <p:nvPr/>
        </p:nvSpPr>
        <p:spPr>
          <a:xfrm>
            <a:off x="7175495" y="923925"/>
            <a:ext cx="1877708" cy="181102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 flipV="1">
            <a:off x="5848777" y="2217756"/>
            <a:ext cx="582902" cy="877149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 flipV="1">
            <a:off x="6431679" y="1193260"/>
            <a:ext cx="221194" cy="1024495"/>
          </a:xfrm>
          <a:prstGeom prst="straightConnector1">
            <a:avLst/>
          </a:prstGeom>
          <a:ln w="2857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/>
          <p:cNvSpPr txBox="1"/>
          <p:nvPr/>
        </p:nvSpPr>
        <p:spPr>
          <a:xfrm>
            <a:off x="5580112" y="2924944"/>
            <a:ext cx="283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444208" y="663329"/>
            <a:ext cx="283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620054" y="2060848"/>
            <a:ext cx="25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804248" y="1475492"/>
            <a:ext cx="104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51" name="Freeform 50"/>
          <p:cNvSpPr>
            <a:spLocks/>
          </p:cNvSpPr>
          <p:nvPr/>
        </p:nvSpPr>
        <p:spPr bwMode="auto">
          <a:xfrm>
            <a:off x="6431679" y="2125930"/>
            <a:ext cx="1185452" cy="127319"/>
          </a:xfrm>
          <a:custGeom>
            <a:avLst/>
            <a:gdLst/>
            <a:ahLst/>
            <a:cxnLst>
              <a:cxn ang="0">
                <a:pos x="1527" y="43"/>
              </a:cxn>
              <a:cxn ang="0">
                <a:pos x="1454" y="17"/>
              </a:cxn>
              <a:cxn ang="0">
                <a:pos x="1364" y="43"/>
              </a:cxn>
              <a:cxn ang="0">
                <a:pos x="1291" y="17"/>
              </a:cxn>
              <a:cxn ang="0">
                <a:pos x="1202" y="43"/>
              </a:cxn>
              <a:cxn ang="0">
                <a:pos x="1129" y="17"/>
              </a:cxn>
              <a:cxn ang="0">
                <a:pos x="1039" y="43"/>
              </a:cxn>
              <a:cxn ang="0">
                <a:pos x="966" y="17"/>
              </a:cxn>
              <a:cxn ang="0">
                <a:pos x="876" y="43"/>
              </a:cxn>
              <a:cxn ang="0">
                <a:pos x="803" y="17"/>
              </a:cxn>
              <a:cxn ang="0">
                <a:pos x="739" y="17"/>
              </a:cxn>
              <a:cxn ang="0">
                <a:pos x="666" y="43"/>
              </a:cxn>
              <a:cxn ang="0">
                <a:pos x="576" y="17"/>
              </a:cxn>
              <a:cxn ang="0">
                <a:pos x="503" y="43"/>
              </a:cxn>
              <a:cxn ang="0">
                <a:pos x="446" y="4"/>
              </a:cxn>
              <a:cxn ang="0">
                <a:pos x="388" y="43"/>
              </a:cxn>
              <a:cxn ang="0">
                <a:pos x="315" y="17"/>
              </a:cxn>
              <a:cxn ang="0">
                <a:pos x="251" y="17"/>
              </a:cxn>
              <a:cxn ang="0">
                <a:pos x="178" y="43"/>
              </a:cxn>
              <a:cxn ang="0">
                <a:pos x="120" y="4"/>
              </a:cxn>
              <a:cxn ang="0">
                <a:pos x="63" y="43"/>
              </a:cxn>
              <a:cxn ang="0">
                <a:pos x="0" y="27"/>
              </a:cxn>
              <a:cxn ang="0">
                <a:pos x="7" y="51"/>
              </a:cxn>
              <a:cxn ang="0">
                <a:pos x="71" y="51"/>
              </a:cxn>
              <a:cxn ang="0">
                <a:pos x="120" y="16"/>
              </a:cxn>
              <a:cxn ang="0">
                <a:pos x="169" y="51"/>
              </a:cxn>
              <a:cxn ang="0">
                <a:pos x="234" y="51"/>
              </a:cxn>
              <a:cxn ang="0">
                <a:pos x="283" y="16"/>
              </a:cxn>
              <a:cxn ang="0">
                <a:pos x="332" y="51"/>
              </a:cxn>
              <a:cxn ang="0">
                <a:pos x="397" y="51"/>
              </a:cxn>
              <a:cxn ang="0">
                <a:pos x="446" y="16"/>
              </a:cxn>
              <a:cxn ang="0">
                <a:pos x="495" y="51"/>
              </a:cxn>
              <a:cxn ang="0">
                <a:pos x="559" y="51"/>
              </a:cxn>
              <a:cxn ang="0">
                <a:pos x="632" y="26"/>
              </a:cxn>
              <a:cxn ang="0">
                <a:pos x="722" y="51"/>
              </a:cxn>
              <a:cxn ang="0">
                <a:pos x="771" y="16"/>
              </a:cxn>
              <a:cxn ang="0">
                <a:pos x="820" y="51"/>
              </a:cxn>
              <a:cxn ang="0">
                <a:pos x="910" y="26"/>
              </a:cxn>
              <a:cxn ang="0">
                <a:pos x="983" y="51"/>
              </a:cxn>
              <a:cxn ang="0">
                <a:pos x="1073" y="26"/>
              </a:cxn>
              <a:cxn ang="0">
                <a:pos x="1145" y="51"/>
              </a:cxn>
              <a:cxn ang="0">
                <a:pos x="1235" y="26"/>
              </a:cxn>
              <a:cxn ang="0">
                <a:pos x="1308" y="51"/>
              </a:cxn>
              <a:cxn ang="0">
                <a:pos x="1398" y="26"/>
              </a:cxn>
              <a:cxn ang="0">
                <a:pos x="1446" y="26"/>
              </a:cxn>
              <a:cxn ang="0">
                <a:pos x="1535" y="51"/>
              </a:cxn>
              <a:cxn ang="0">
                <a:pos x="1608" y="26"/>
              </a:cxn>
              <a:cxn ang="0">
                <a:pos x="1627" y="27"/>
              </a:cxn>
              <a:cxn ang="0">
                <a:pos x="1552" y="17"/>
              </a:cxn>
            </a:cxnLst>
            <a:rect l="0" t="0" r="r" b="b"/>
            <a:pathLst>
              <a:path w="1627" h="69">
                <a:moveTo>
                  <a:pt x="1552" y="17"/>
                </a:moveTo>
                <a:cubicBezTo>
                  <a:pt x="1527" y="43"/>
                  <a:pt x="1527" y="43"/>
                  <a:pt x="1527" y="43"/>
                </a:cubicBezTo>
                <a:cubicBezTo>
                  <a:pt x="1514" y="56"/>
                  <a:pt x="1492" y="56"/>
                  <a:pt x="1479" y="43"/>
                </a:cubicBezTo>
                <a:cubicBezTo>
                  <a:pt x="1454" y="17"/>
                  <a:pt x="1454" y="17"/>
                  <a:pt x="1454" y="17"/>
                </a:cubicBezTo>
                <a:cubicBezTo>
                  <a:pt x="1436" y="0"/>
                  <a:pt x="1407" y="0"/>
                  <a:pt x="1389" y="17"/>
                </a:cubicBezTo>
                <a:cubicBezTo>
                  <a:pt x="1364" y="43"/>
                  <a:pt x="1364" y="43"/>
                  <a:pt x="1364" y="43"/>
                </a:cubicBezTo>
                <a:cubicBezTo>
                  <a:pt x="1351" y="56"/>
                  <a:pt x="1330" y="56"/>
                  <a:pt x="1317" y="43"/>
                </a:cubicBezTo>
                <a:cubicBezTo>
                  <a:pt x="1291" y="17"/>
                  <a:pt x="1291" y="17"/>
                  <a:pt x="1291" y="17"/>
                </a:cubicBezTo>
                <a:cubicBezTo>
                  <a:pt x="1274" y="0"/>
                  <a:pt x="1245" y="0"/>
                  <a:pt x="1227" y="17"/>
                </a:cubicBezTo>
                <a:cubicBezTo>
                  <a:pt x="1202" y="43"/>
                  <a:pt x="1202" y="43"/>
                  <a:pt x="1202" y="43"/>
                </a:cubicBezTo>
                <a:cubicBezTo>
                  <a:pt x="1188" y="56"/>
                  <a:pt x="1167" y="56"/>
                  <a:pt x="1154" y="43"/>
                </a:cubicBezTo>
                <a:cubicBezTo>
                  <a:pt x="1129" y="17"/>
                  <a:pt x="1129" y="17"/>
                  <a:pt x="1129" y="17"/>
                </a:cubicBezTo>
                <a:cubicBezTo>
                  <a:pt x="1111" y="0"/>
                  <a:pt x="1082" y="0"/>
                  <a:pt x="1064" y="17"/>
                </a:cubicBezTo>
                <a:cubicBezTo>
                  <a:pt x="1039" y="43"/>
                  <a:pt x="1039" y="43"/>
                  <a:pt x="1039" y="43"/>
                </a:cubicBezTo>
                <a:cubicBezTo>
                  <a:pt x="1026" y="56"/>
                  <a:pt x="1004" y="56"/>
                  <a:pt x="991" y="43"/>
                </a:cubicBezTo>
                <a:cubicBezTo>
                  <a:pt x="966" y="17"/>
                  <a:pt x="966" y="17"/>
                  <a:pt x="966" y="17"/>
                </a:cubicBezTo>
                <a:cubicBezTo>
                  <a:pt x="948" y="0"/>
                  <a:pt x="919" y="0"/>
                  <a:pt x="901" y="17"/>
                </a:cubicBezTo>
                <a:cubicBezTo>
                  <a:pt x="876" y="43"/>
                  <a:pt x="876" y="43"/>
                  <a:pt x="876" y="43"/>
                </a:cubicBezTo>
                <a:cubicBezTo>
                  <a:pt x="863" y="56"/>
                  <a:pt x="842" y="56"/>
                  <a:pt x="829" y="43"/>
                </a:cubicBezTo>
                <a:cubicBezTo>
                  <a:pt x="803" y="17"/>
                  <a:pt x="803" y="17"/>
                  <a:pt x="803" y="17"/>
                </a:cubicBezTo>
                <a:cubicBezTo>
                  <a:pt x="795" y="9"/>
                  <a:pt x="783" y="4"/>
                  <a:pt x="771" y="4"/>
                </a:cubicBezTo>
                <a:cubicBezTo>
                  <a:pt x="759" y="4"/>
                  <a:pt x="747" y="9"/>
                  <a:pt x="739" y="17"/>
                </a:cubicBezTo>
                <a:cubicBezTo>
                  <a:pt x="714" y="43"/>
                  <a:pt x="714" y="43"/>
                  <a:pt x="714" y="43"/>
                </a:cubicBezTo>
                <a:cubicBezTo>
                  <a:pt x="700" y="56"/>
                  <a:pt x="679" y="56"/>
                  <a:pt x="666" y="43"/>
                </a:cubicBezTo>
                <a:cubicBezTo>
                  <a:pt x="641" y="17"/>
                  <a:pt x="641" y="17"/>
                  <a:pt x="641" y="17"/>
                </a:cubicBezTo>
                <a:cubicBezTo>
                  <a:pt x="623" y="0"/>
                  <a:pt x="594" y="0"/>
                  <a:pt x="576" y="17"/>
                </a:cubicBezTo>
                <a:cubicBezTo>
                  <a:pt x="551" y="43"/>
                  <a:pt x="551" y="43"/>
                  <a:pt x="551" y="43"/>
                </a:cubicBezTo>
                <a:cubicBezTo>
                  <a:pt x="538" y="56"/>
                  <a:pt x="516" y="56"/>
                  <a:pt x="503" y="43"/>
                </a:cubicBezTo>
                <a:cubicBezTo>
                  <a:pt x="478" y="17"/>
                  <a:pt x="478" y="17"/>
                  <a:pt x="478" y="17"/>
                </a:cubicBezTo>
                <a:cubicBezTo>
                  <a:pt x="469" y="9"/>
                  <a:pt x="458" y="4"/>
                  <a:pt x="446" y="4"/>
                </a:cubicBezTo>
                <a:cubicBezTo>
                  <a:pt x="434" y="4"/>
                  <a:pt x="422" y="9"/>
                  <a:pt x="413" y="17"/>
                </a:cubicBezTo>
                <a:cubicBezTo>
                  <a:pt x="388" y="43"/>
                  <a:pt x="388" y="43"/>
                  <a:pt x="388" y="43"/>
                </a:cubicBezTo>
                <a:cubicBezTo>
                  <a:pt x="375" y="56"/>
                  <a:pt x="354" y="56"/>
                  <a:pt x="341" y="43"/>
                </a:cubicBezTo>
                <a:cubicBezTo>
                  <a:pt x="315" y="17"/>
                  <a:pt x="315" y="17"/>
                  <a:pt x="315" y="17"/>
                </a:cubicBezTo>
                <a:cubicBezTo>
                  <a:pt x="307" y="9"/>
                  <a:pt x="295" y="4"/>
                  <a:pt x="283" y="4"/>
                </a:cubicBezTo>
                <a:cubicBezTo>
                  <a:pt x="271" y="4"/>
                  <a:pt x="259" y="9"/>
                  <a:pt x="251" y="17"/>
                </a:cubicBezTo>
                <a:cubicBezTo>
                  <a:pt x="226" y="43"/>
                  <a:pt x="226" y="43"/>
                  <a:pt x="226" y="43"/>
                </a:cubicBezTo>
                <a:cubicBezTo>
                  <a:pt x="212" y="56"/>
                  <a:pt x="191" y="56"/>
                  <a:pt x="178" y="43"/>
                </a:cubicBezTo>
                <a:cubicBezTo>
                  <a:pt x="153" y="17"/>
                  <a:pt x="153" y="17"/>
                  <a:pt x="153" y="17"/>
                </a:cubicBezTo>
                <a:cubicBezTo>
                  <a:pt x="144" y="9"/>
                  <a:pt x="133" y="4"/>
                  <a:pt x="120" y="4"/>
                </a:cubicBezTo>
                <a:cubicBezTo>
                  <a:pt x="108" y="4"/>
                  <a:pt x="97" y="9"/>
                  <a:pt x="88" y="17"/>
                </a:cubicBezTo>
                <a:cubicBezTo>
                  <a:pt x="63" y="43"/>
                  <a:pt x="63" y="43"/>
                  <a:pt x="63" y="43"/>
                </a:cubicBezTo>
                <a:cubicBezTo>
                  <a:pt x="50" y="56"/>
                  <a:pt x="28" y="56"/>
                  <a:pt x="15" y="43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44"/>
                  <a:pt x="0" y="44"/>
                  <a:pt x="0" y="44"/>
                </a:cubicBezTo>
                <a:cubicBezTo>
                  <a:pt x="7" y="51"/>
                  <a:pt x="7" y="51"/>
                  <a:pt x="7" y="51"/>
                </a:cubicBezTo>
                <a:cubicBezTo>
                  <a:pt x="15" y="60"/>
                  <a:pt x="27" y="65"/>
                  <a:pt x="39" y="65"/>
                </a:cubicBezTo>
                <a:cubicBezTo>
                  <a:pt x="51" y="65"/>
                  <a:pt x="63" y="60"/>
                  <a:pt x="71" y="51"/>
                </a:cubicBezTo>
                <a:cubicBezTo>
                  <a:pt x="97" y="26"/>
                  <a:pt x="97" y="26"/>
                  <a:pt x="97" y="26"/>
                </a:cubicBezTo>
                <a:cubicBezTo>
                  <a:pt x="103" y="20"/>
                  <a:pt x="111" y="16"/>
                  <a:pt x="120" y="16"/>
                </a:cubicBezTo>
                <a:cubicBezTo>
                  <a:pt x="129" y="16"/>
                  <a:pt x="138" y="20"/>
                  <a:pt x="144" y="26"/>
                </a:cubicBezTo>
                <a:cubicBezTo>
                  <a:pt x="169" y="51"/>
                  <a:pt x="169" y="51"/>
                  <a:pt x="169" y="51"/>
                </a:cubicBezTo>
                <a:cubicBezTo>
                  <a:pt x="178" y="60"/>
                  <a:pt x="190" y="65"/>
                  <a:pt x="202" y="65"/>
                </a:cubicBezTo>
                <a:cubicBezTo>
                  <a:pt x="214" y="65"/>
                  <a:pt x="225" y="60"/>
                  <a:pt x="234" y="51"/>
                </a:cubicBezTo>
                <a:cubicBezTo>
                  <a:pt x="259" y="26"/>
                  <a:pt x="259" y="26"/>
                  <a:pt x="259" y="26"/>
                </a:cubicBezTo>
                <a:cubicBezTo>
                  <a:pt x="266" y="20"/>
                  <a:pt x="274" y="16"/>
                  <a:pt x="283" y="16"/>
                </a:cubicBezTo>
                <a:cubicBezTo>
                  <a:pt x="292" y="16"/>
                  <a:pt x="301" y="20"/>
                  <a:pt x="307" y="26"/>
                </a:cubicBezTo>
                <a:cubicBezTo>
                  <a:pt x="332" y="51"/>
                  <a:pt x="332" y="51"/>
                  <a:pt x="332" y="51"/>
                </a:cubicBezTo>
                <a:cubicBezTo>
                  <a:pt x="341" y="60"/>
                  <a:pt x="352" y="65"/>
                  <a:pt x="364" y="65"/>
                </a:cubicBezTo>
                <a:cubicBezTo>
                  <a:pt x="377" y="65"/>
                  <a:pt x="388" y="60"/>
                  <a:pt x="397" y="51"/>
                </a:cubicBezTo>
                <a:cubicBezTo>
                  <a:pt x="422" y="26"/>
                  <a:pt x="422" y="26"/>
                  <a:pt x="422" y="26"/>
                </a:cubicBezTo>
                <a:cubicBezTo>
                  <a:pt x="428" y="20"/>
                  <a:pt x="437" y="16"/>
                  <a:pt x="446" y="16"/>
                </a:cubicBezTo>
                <a:cubicBezTo>
                  <a:pt x="455" y="16"/>
                  <a:pt x="463" y="20"/>
                  <a:pt x="470" y="26"/>
                </a:cubicBezTo>
                <a:cubicBezTo>
                  <a:pt x="495" y="51"/>
                  <a:pt x="495" y="51"/>
                  <a:pt x="495" y="51"/>
                </a:cubicBezTo>
                <a:cubicBezTo>
                  <a:pt x="503" y="60"/>
                  <a:pt x="515" y="65"/>
                  <a:pt x="527" y="65"/>
                </a:cubicBezTo>
                <a:cubicBezTo>
                  <a:pt x="539" y="65"/>
                  <a:pt x="551" y="60"/>
                  <a:pt x="559" y="51"/>
                </a:cubicBezTo>
                <a:cubicBezTo>
                  <a:pt x="585" y="26"/>
                  <a:pt x="585" y="26"/>
                  <a:pt x="585" y="26"/>
                </a:cubicBezTo>
                <a:cubicBezTo>
                  <a:pt x="598" y="13"/>
                  <a:pt x="619" y="13"/>
                  <a:pt x="632" y="26"/>
                </a:cubicBezTo>
                <a:cubicBezTo>
                  <a:pt x="657" y="51"/>
                  <a:pt x="657" y="51"/>
                  <a:pt x="657" y="51"/>
                </a:cubicBezTo>
                <a:cubicBezTo>
                  <a:pt x="675" y="69"/>
                  <a:pt x="704" y="69"/>
                  <a:pt x="722" y="51"/>
                </a:cubicBezTo>
                <a:cubicBezTo>
                  <a:pt x="747" y="26"/>
                  <a:pt x="747" y="26"/>
                  <a:pt x="747" y="26"/>
                </a:cubicBezTo>
                <a:cubicBezTo>
                  <a:pt x="754" y="20"/>
                  <a:pt x="762" y="16"/>
                  <a:pt x="771" y="16"/>
                </a:cubicBezTo>
                <a:cubicBezTo>
                  <a:pt x="780" y="16"/>
                  <a:pt x="789" y="20"/>
                  <a:pt x="795" y="26"/>
                </a:cubicBezTo>
                <a:cubicBezTo>
                  <a:pt x="820" y="51"/>
                  <a:pt x="820" y="51"/>
                  <a:pt x="820" y="51"/>
                </a:cubicBezTo>
                <a:cubicBezTo>
                  <a:pt x="838" y="69"/>
                  <a:pt x="867" y="69"/>
                  <a:pt x="885" y="51"/>
                </a:cubicBezTo>
                <a:cubicBezTo>
                  <a:pt x="910" y="26"/>
                  <a:pt x="910" y="26"/>
                  <a:pt x="910" y="26"/>
                </a:cubicBezTo>
                <a:cubicBezTo>
                  <a:pt x="923" y="13"/>
                  <a:pt x="944" y="13"/>
                  <a:pt x="958" y="26"/>
                </a:cubicBezTo>
                <a:cubicBezTo>
                  <a:pt x="983" y="51"/>
                  <a:pt x="983" y="51"/>
                  <a:pt x="983" y="51"/>
                </a:cubicBezTo>
                <a:cubicBezTo>
                  <a:pt x="1001" y="69"/>
                  <a:pt x="1030" y="69"/>
                  <a:pt x="1047" y="51"/>
                </a:cubicBezTo>
                <a:cubicBezTo>
                  <a:pt x="1073" y="26"/>
                  <a:pt x="1073" y="26"/>
                  <a:pt x="1073" y="26"/>
                </a:cubicBezTo>
                <a:cubicBezTo>
                  <a:pt x="1086" y="13"/>
                  <a:pt x="1107" y="13"/>
                  <a:pt x="1120" y="26"/>
                </a:cubicBezTo>
                <a:cubicBezTo>
                  <a:pt x="1145" y="51"/>
                  <a:pt x="1145" y="51"/>
                  <a:pt x="1145" y="51"/>
                </a:cubicBezTo>
                <a:cubicBezTo>
                  <a:pt x="1163" y="69"/>
                  <a:pt x="1192" y="69"/>
                  <a:pt x="1210" y="51"/>
                </a:cubicBezTo>
                <a:cubicBezTo>
                  <a:pt x="1235" y="26"/>
                  <a:pt x="1235" y="26"/>
                  <a:pt x="1235" y="26"/>
                </a:cubicBezTo>
                <a:cubicBezTo>
                  <a:pt x="1248" y="13"/>
                  <a:pt x="1270" y="13"/>
                  <a:pt x="1283" y="26"/>
                </a:cubicBezTo>
                <a:cubicBezTo>
                  <a:pt x="1308" y="51"/>
                  <a:pt x="1308" y="51"/>
                  <a:pt x="1308" y="51"/>
                </a:cubicBezTo>
                <a:cubicBezTo>
                  <a:pt x="1326" y="69"/>
                  <a:pt x="1355" y="69"/>
                  <a:pt x="1373" y="51"/>
                </a:cubicBezTo>
                <a:cubicBezTo>
                  <a:pt x="1398" y="26"/>
                  <a:pt x="1398" y="26"/>
                  <a:pt x="1398" y="26"/>
                </a:cubicBezTo>
                <a:cubicBezTo>
                  <a:pt x="1404" y="20"/>
                  <a:pt x="1413" y="16"/>
                  <a:pt x="1422" y="16"/>
                </a:cubicBezTo>
                <a:cubicBezTo>
                  <a:pt x="1431" y="16"/>
                  <a:pt x="1439" y="20"/>
                  <a:pt x="1446" y="26"/>
                </a:cubicBezTo>
                <a:cubicBezTo>
                  <a:pt x="1471" y="51"/>
                  <a:pt x="1471" y="51"/>
                  <a:pt x="1471" y="51"/>
                </a:cubicBezTo>
                <a:cubicBezTo>
                  <a:pt x="1489" y="69"/>
                  <a:pt x="1518" y="69"/>
                  <a:pt x="1535" y="51"/>
                </a:cubicBezTo>
                <a:cubicBezTo>
                  <a:pt x="1561" y="26"/>
                  <a:pt x="1561" y="26"/>
                  <a:pt x="1561" y="26"/>
                </a:cubicBezTo>
                <a:cubicBezTo>
                  <a:pt x="1574" y="13"/>
                  <a:pt x="1595" y="13"/>
                  <a:pt x="1608" y="26"/>
                </a:cubicBezTo>
                <a:cubicBezTo>
                  <a:pt x="1627" y="44"/>
                  <a:pt x="1627" y="44"/>
                  <a:pt x="1627" y="44"/>
                </a:cubicBezTo>
                <a:cubicBezTo>
                  <a:pt x="1627" y="27"/>
                  <a:pt x="1627" y="27"/>
                  <a:pt x="1627" y="27"/>
                </a:cubicBezTo>
                <a:cubicBezTo>
                  <a:pt x="1617" y="17"/>
                  <a:pt x="1617" y="17"/>
                  <a:pt x="1617" y="17"/>
                </a:cubicBezTo>
                <a:cubicBezTo>
                  <a:pt x="1599" y="0"/>
                  <a:pt x="1570" y="0"/>
                  <a:pt x="1552" y="17"/>
                </a:cubicBezTo>
                <a:close/>
              </a:path>
            </a:pathLst>
          </a:custGeom>
          <a:solidFill>
            <a:schemeClr val="tx2"/>
          </a:solidFill>
          <a:ln w="9525" cap="flat" cmpd="sng">
            <a:noFill/>
            <a:prstDash val="solid"/>
            <a:round/>
            <a:headEnd/>
            <a:tailEnd/>
          </a:ln>
        </p:spPr>
      </p:sp>
      <p:pic>
        <p:nvPicPr>
          <p:cNvPr id="52" name="Picture 2" descr="C:\Users\hmatsu\AppData\Local\Microsoft\Windows\Temporary Internet Files\Content.IE5\DOXO01ZH\MCj042383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439154" y="1822952"/>
            <a:ext cx="517222" cy="509971"/>
          </a:xfrm>
          <a:prstGeom prst="rect">
            <a:avLst/>
          </a:prstGeom>
          <a:noFill/>
        </p:spPr>
      </p:pic>
      <p:sp>
        <p:nvSpPr>
          <p:cNvPr id="53" name="テキスト ボックス 52"/>
          <p:cNvSpPr txBox="1"/>
          <p:nvPr/>
        </p:nvSpPr>
        <p:spPr>
          <a:xfrm>
            <a:off x="6300192" y="2543655"/>
            <a:ext cx="993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virtual photon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015461" y="980728"/>
            <a:ext cx="1066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kumimoji="1" lang="en-US" altLang="ja-JP" dirty="0" smtClean="0">
                <a:solidFill>
                  <a:schemeClr val="tx2"/>
                </a:solidFill>
              </a:rPr>
              <a:t>ucleus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pic>
        <p:nvPicPr>
          <p:cNvPr id="55" name="Picture 2" descr="C:\Users\hmatsu\AppData\Local\Microsoft\Windows\Temporary Internet Files\Content.IE5\DOXO01ZH\MCj042383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12239" y="1852752"/>
            <a:ext cx="517222" cy="509971"/>
          </a:xfrm>
          <a:prstGeom prst="rect">
            <a:avLst/>
          </a:prstGeom>
          <a:noFill/>
        </p:spPr>
      </p:pic>
      <p:sp>
        <p:nvSpPr>
          <p:cNvPr id="56" name="Freeform 50"/>
          <p:cNvSpPr>
            <a:spLocks/>
          </p:cNvSpPr>
          <p:nvPr/>
        </p:nvSpPr>
        <p:spPr bwMode="auto">
          <a:xfrm rot="18739243">
            <a:off x="7422737" y="2644991"/>
            <a:ext cx="1185447" cy="127318"/>
          </a:xfrm>
          <a:custGeom>
            <a:avLst/>
            <a:gdLst/>
            <a:ahLst/>
            <a:cxnLst>
              <a:cxn ang="0">
                <a:pos x="1527" y="43"/>
              </a:cxn>
              <a:cxn ang="0">
                <a:pos x="1454" y="17"/>
              </a:cxn>
              <a:cxn ang="0">
                <a:pos x="1364" y="43"/>
              </a:cxn>
              <a:cxn ang="0">
                <a:pos x="1291" y="17"/>
              </a:cxn>
              <a:cxn ang="0">
                <a:pos x="1202" y="43"/>
              </a:cxn>
              <a:cxn ang="0">
                <a:pos x="1129" y="17"/>
              </a:cxn>
              <a:cxn ang="0">
                <a:pos x="1039" y="43"/>
              </a:cxn>
              <a:cxn ang="0">
                <a:pos x="966" y="17"/>
              </a:cxn>
              <a:cxn ang="0">
                <a:pos x="876" y="43"/>
              </a:cxn>
              <a:cxn ang="0">
                <a:pos x="803" y="17"/>
              </a:cxn>
              <a:cxn ang="0">
                <a:pos x="739" y="17"/>
              </a:cxn>
              <a:cxn ang="0">
                <a:pos x="666" y="43"/>
              </a:cxn>
              <a:cxn ang="0">
                <a:pos x="576" y="17"/>
              </a:cxn>
              <a:cxn ang="0">
                <a:pos x="503" y="43"/>
              </a:cxn>
              <a:cxn ang="0">
                <a:pos x="446" y="4"/>
              </a:cxn>
              <a:cxn ang="0">
                <a:pos x="388" y="43"/>
              </a:cxn>
              <a:cxn ang="0">
                <a:pos x="315" y="17"/>
              </a:cxn>
              <a:cxn ang="0">
                <a:pos x="251" y="17"/>
              </a:cxn>
              <a:cxn ang="0">
                <a:pos x="178" y="43"/>
              </a:cxn>
              <a:cxn ang="0">
                <a:pos x="120" y="4"/>
              </a:cxn>
              <a:cxn ang="0">
                <a:pos x="63" y="43"/>
              </a:cxn>
              <a:cxn ang="0">
                <a:pos x="0" y="27"/>
              </a:cxn>
              <a:cxn ang="0">
                <a:pos x="7" y="51"/>
              </a:cxn>
              <a:cxn ang="0">
                <a:pos x="71" y="51"/>
              </a:cxn>
              <a:cxn ang="0">
                <a:pos x="120" y="16"/>
              </a:cxn>
              <a:cxn ang="0">
                <a:pos x="169" y="51"/>
              </a:cxn>
              <a:cxn ang="0">
                <a:pos x="234" y="51"/>
              </a:cxn>
              <a:cxn ang="0">
                <a:pos x="283" y="16"/>
              </a:cxn>
              <a:cxn ang="0">
                <a:pos x="332" y="51"/>
              </a:cxn>
              <a:cxn ang="0">
                <a:pos x="397" y="51"/>
              </a:cxn>
              <a:cxn ang="0">
                <a:pos x="446" y="16"/>
              </a:cxn>
              <a:cxn ang="0">
                <a:pos x="495" y="51"/>
              </a:cxn>
              <a:cxn ang="0">
                <a:pos x="559" y="51"/>
              </a:cxn>
              <a:cxn ang="0">
                <a:pos x="632" y="26"/>
              </a:cxn>
              <a:cxn ang="0">
                <a:pos x="722" y="51"/>
              </a:cxn>
              <a:cxn ang="0">
                <a:pos x="771" y="16"/>
              </a:cxn>
              <a:cxn ang="0">
                <a:pos x="820" y="51"/>
              </a:cxn>
              <a:cxn ang="0">
                <a:pos x="910" y="26"/>
              </a:cxn>
              <a:cxn ang="0">
                <a:pos x="983" y="51"/>
              </a:cxn>
              <a:cxn ang="0">
                <a:pos x="1073" y="26"/>
              </a:cxn>
              <a:cxn ang="0">
                <a:pos x="1145" y="51"/>
              </a:cxn>
              <a:cxn ang="0">
                <a:pos x="1235" y="26"/>
              </a:cxn>
              <a:cxn ang="0">
                <a:pos x="1308" y="51"/>
              </a:cxn>
              <a:cxn ang="0">
                <a:pos x="1398" y="26"/>
              </a:cxn>
              <a:cxn ang="0">
                <a:pos x="1446" y="26"/>
              </a:cxn>
              <a:cxn ang="0">
                <a:pos x="1535" y="51"/>
              </a:cxn>
              <a:cxn ang="0">
                <a:pos x="1608" y="26"/>
              </a:cxn>
              <a:cxn ang="0">
                <a:pos x="1627" y="27"/>
              </a:cxn>
              <a:cxn ang="0">
                <a:pos x="1552" y="17"/>
              </a:cxn>
            </a:cxnLst>
            <a:rect l="0" t="0" r="r" b="b"/>
            <a:pathLst>
              <a:path w="1627" h="69">
                <a:moveTo>
                  <a:pt x="1552" y="17"/>
                </a:moveTo>
                <a:cubicBezTo>
                  <a:pt x="1527" y="43"/>
                  <a:pt x="1527" y="43"/>
                  <a:pt x="1527" y="43"/>
                </a:cubicBezTo>
                <a:cubicBezTo>
                  <a:pt x="1514" y="56"/>
                  <a:pt x="1492" y="56"/>
                  <a:pt x="1479" y="43"/>
                </a:cubicBezTo>
                <a:cubicBezTo>
                  <a:pt x="1454" y="17"/>
                  <a:pt x="1454" y="17"/>
                  <a:pt x="1454" y="17"/>
                </a:cubicBezTo>
                <a:cubicBezTo>
                  <a:pt x="1436" y="0"/>
                  <a:pt x="1407" y="0"/>
                  <a:pt x="1389" y="17"/>
                </a:cubicBezTo>
                <a:cubicBezTo>
                  <a:pt x="1364" y="43"/>
                  <a:pt x="1364" y="43"/>
                  <a:pt x="1364" y="43"/>
                </a:cubicBezTo>
                <a:cubicBezTo>
                  <a:pt x="1351" y="56"/>
                  <a:pt x="1330" y="56"/>
                  <a:pt x="1317" y="43"/>
                </a:cubicBezTo>
                <a:cubicBezTo>
                  <a:pt x="1291" y="17"/>
                  <a:pt x="1291" y="17"/>
                  <a:pt x="1291" y="17"/>
                </a:cubicBezTo>
                <a:cubicBezTo>
                  <a:pt x="1274" y="0"/>
                  <a:pt x="1245" y="0"/>
                  <a:pt x="1227" y="17"/>
                </a:cubicBezTo>
                <a:cubicBezTo>
                  <a:pt x="1202" y="43"/>
                  <a:pt x="1202" y="43"/>
                  <a:pt x="1202" y="43"/>
                </a:cubicBezTo>
                <a:cubicBezTo>
                  <a:pt x="1188" y="56"/>
                  <a:pt x="1167" y="56"/>
                  <a:pt x="1154" y="43"/>
                </a:cubicBezTo>
                <a:cubicBezTo>
                  <a:pt x="1129" y="17"/>
                  <a:pt x="1129" y="17"/>
                  <a:pt x="1129" y="17"/>
                </a:cubicBezTo>
                <a:cubicBezTo>
                  <a:pt x="1111" y="0"/>
                  <a:pt x="1082" y="0"/>
                  <a:pt x="1064" y="17"/>
                </a:cubicBezTo>
                <a:cubicBezTo>
                  <a:pt x="1039" y="43"/>
                  <a:pt x="1039" y="43"/>
                  <a:pt x="1039" y="43"/>
                </a:cubicBezTo>
                <a:cubicBezTo>
                  <a:pt x="1026" y="56"/>
                  <a:pt x="1004" y="56"/>
                  <a:pt x="991" y="43"/>
                </a:cubicBezTo>
                <a:cubicBezTo>
                  <a:pt x="966" y="17"/>
                  <a:pt x="966" y="17"/>
                  <a:pt x="966" y="17"/>
                </a:cubicBezTo>
                <a:cubicBezTo>
                  <a:pt x="948" y="0"/>
                  <a:pt x="919" y="0"/>
                  <a:pt x="901" y="17"/>
                </a:cubicBezTo>
                <a:cubicBezTo>
                  <a:pt x="876" y="43"/>
                  <a:pt x="876" y="43"/>
                  <a:pt x="876" y="43"/>
                </a:cubicBezTo>
                <a:cubicBezTo>
                  <a:pt x="863" y="56"/>
                  <a:pt x="842" y="56"/>
                  <a:pt x="829" y="43"/>
                </a:cubicBezTo>
                <a:cubicBezTo>
                  <a:pt x="803" y="17"/>
                  <a:pt x="803" y="17"/>
                  <a:pt x="803" y="17"/>
                </a:cubicBezTo>
                <a:cubicBezTo>
                  <a:pt x="795" y="9"/>
                  <a:pt x="783" y="4"/>
                  <a:pt x="771" y="4"/>
                </a:cubicBezTo>
                <a:cubicBezTo>
                  <a:pt x="759" y="4"/>
                  <a:pt x="747" y="9"/>
                  <a:pt x="739" y="17"/>
                </a:cubicBezTo>
                <a:cubicBezTo>
                  <a:pt x="714" y="43"/>
                  <a:pt x="714" y="43"/>
                  <a:pt x="714" y="43"/>
                </a:cubicBezTo>
                <a:cubicBezTo>
                  <a:pt x="700" y="56"/>
                  <a:pt x="679" y="56"/>
                  <a:pt x="666" y="43"/>
                </a:cubicBezTo>
                <a:cubicBezTo>
                  <a:pt x="641" y="17"/>
                  <a:pt x="641" y="17"/>
                  <a:pt x="641" y="17"/>
                </a:cubicBezTo>
                <a:cubicBezTo>
                  <a:pt x="623" y="0"/>
                  <a:pt x="594" y="0"/>
                  <a:pt x="576" y="17"/>
                </a:cubicBezTo>
                <a:cubicBezTo>
                  <a:pt x="551" y="43"/>
                  <a:pt x="551" y="43"/>
                  <a:pt x="551" y="43"/>
                </a:cubicBezTo>
                <a:cubicBezTo>
                  <a:pt x="538" y="56"/>
                  <a:pt x="516" y="56"/>
                  <a:pt x="503" y="43"/>
                </a:cubicBezTo>
                <a:cubicBezTo>
                  <a:pt x="478" y="17"/>
                  <a:pt x="478" y="17"/>
                  <a:pt x="478" y="17"/>
                </a:cubicBezTo>
                <a:cubicBezTo>
                  <a:pt x="469" y="9"/>
                  <a:pt x="458" y="4"/>
                  <a:pt x="446" y="4"/>
                </a:cubicBezTo>
                <a:cubicBezTo>
                  <a:pt x="434" y="4"/>
                  <a:pt x="422" y="9"/>
                  <a:pt x="413" y="17"/>
                </a:cubicBezTo>
                <a:cubicBezTo>
                  <a:pt x="388" y="43"/>
                  <a:pt x="388" y="43"/>
                  <a:pt x="388" y="43"/>
                </a:cubicBezTo>
                <a:cubicBezTo>
                  <a:pt x="375" y="56"/>
                  <a:pt x="354" y="56"/>
                  <a:pt x="341" y="43"/>
                </a:cubicBezTo>
                <a:cubicBezTo>
                  <a:pt x="315" y="17"/>
                  <a:pt x="315" y="17"/>
                  <a:pt x="315" y="17"/>
                </a:cubicBezTo>
                <a:cubicBezTo>
                  <a:pt x="307" y="9"/>
                  <a:pt x="295" y="4"/>
                  <a:pt x="283" y="4"/>
                </a:cubicBezTo>
                <a:cubicBezTo>
                  <a:pt x="271" y="4"/>
                  <a:pt x="259" y="9"/>
                  <a:pt x="251" y="17"/>
                </a:cubicBezTo>
                <a:cubicBezTo>
                  <a:pt x="226" y="43"/>
                  <a:pt x="226" y="43"/>
                  <a:pt x="226" y="43"/>
                </a:cubicBezTo>
                <a:cubicBezTo>
                  <a:pt x="212" y="56"/>
                  <a:pt x="191" y="56"/>
                  <a:pt x="178" y="43"/>
                </a:cubicBezTo>
                <a:cubicBezTo>
                  <a:pt x="153" y="17"/>
                  <a:pt x="153" y="17"/>
                  <a:pt x="153" y="17"/>
                </a:cubicBezTo>
                <a:cubicBezTo>
                  <a:pt x="144" y="9"/>
                  <a:pt x="133" y="4"/>
                  <a:pt x="120" y="4"/>
                </a:cubicBezTo>
                <a:cubicBezTo>
                  <a:pt x="108" y="4"/>
                  <a:pt x="97" y="9"/>
                  <a:pt x="88" y="17"/>
                </a:cubicBezTo>
                <a:cubicBezTo>
                  <a:pt x="63" y="43"/>
                  <a:pt x="63" y="43"/>
                  <a:pt x="63" y="43"/>
                </a:cubicBezTo>
                <a:cubicBezTo>
                  <a:pt x="50" y="56"/>
                  <a:pt x="28" y="56"/>
                  <a:pt x="15" y="43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44"/>
                  <a:pt x="0" y="44"/>
                  <a:pt x="0" y="44"/>
                </a:cubicBezTo>
                <a:cubicBezTo>
                  <a:pt x="7" y="51"/>
                  <a:pt x="7" y="51"/>
                  <a:pt x="7" y="51"/>
                </a:cubicBezTo>
                <a:cubicBezTo>
                  <a:pt x="15" y="60"/>
                  <a:pt x="27" y="65"/>
                  <a:pt x="39" y="65"/>
                </a:cubicBezTo>
                <a:cubicBezTo>
                  <a:pt x="51" y="65"/>
                  <a:pt x="63" y="60"/>
                  <a:pt x="71" y="51"/>
                </a:cubicBezTo>
                <a:cubicBezTo>
                  <a:pt x="97" y="26"/>
                  <a:pt x="97" y="26"/>
                  <a:pt x="97" y="26"/>
                </a:cubicBezTo>
                <a:cubicBezTo>
                  <a:pt x="103" y="20"/>
                  <a:pt x="111" y="16"/>
                  <a:pt x="120" y="16"/>
                </a:cubicBezTo>
                <a:cubicBezTo>
                  <a:pt x="129" y="16"/>
                  <a:pt x="138" y="20"/>
                  <a:pt x="144" y="26"/>
                </a:cubicBezTo>
                <a:cubicBezTo>
                  <a:pt x="169" y="51"/>
                  <a:pt x="169" y="51"/>
                  <a:pt x="169" y="51"/>
                </a:cubicBezTo>
                <a:cubicBezTo>
                  <a:pt x="178" y="60"/>
                  <a:pt x="190" y="65"/>
                  <a:pt x="202" y="65"/>
                </a:cubicBezTo>
                <a:cubicBezTo>
                  <a:pt x="214" y="65"/>
                  <a:pt x="225" y="60"/>
                  <a:pt x="234" y="51"/>
                </a:cubicBezTo>
                <a:cubicBezTo>
                  <a:pt x="259" y="26"/>
                  <a:pt x="259" y="26"/>
                  <a:pt x="259" y="26"/>
                </a:cubicBezTo>
                <a:cubicBezTo>
                  <a:pt x="266" y="20"/>
                  <a:pt x="274" y="16"/>
                  <a:pt x="283" y="16"/>
                </a:cubicBezTo>
                <a:cubicBezTo>
                  <a:pt x="292" y="16"/>
                  <a:pt x="301" y="20"/>
                  <a:pt x="307" y="26"/>
                </a:cubicBezTo>
                <a:cubicBezTo>
                  <a:pt x="332" y="51"/>
                  <a:pt x="332" y="51"/>
                  <a:pt x="332" y="51"/>
                </a:cubicBezTo>
                <a:cubicBezTo>
                  <a:pt x="341" y="60"/>
                  <a:pt x="352" y="65"/>
                  <a:pt x="364" y="65"/>
                </a:cubicBezTo>
                <a:cubicBezTo>
                  <a:pt x="377" y="65"/>
                  <a:pt x="388" y="60"/>
                  <a:pt x="397" y="51"/>
                </a:cubicBezTo>
                <a:cubicBezTo>
                  <a:pt x="422" y="26"/>
                  <a:pt x="422" y="26"/>
                  <a:pt x="422" y="26"/>
                </a:cubicBezTo>
                <a:cubicBezTo>
                  <a:pt x="428" y="20"/>
                  <a:pt x="437" y="16"/>
                  <a:pt x="446" y="16"/>
                </a:cubicBezTo>
                <a:cubicBezTo>
                  <a:pt x="455" y="16"/>
                  <a:pt x="463" y="20"/>
                  <a:pt x="470" y="26"/>
                </a:cubicBezTo>
                <a:cubicBezTo>
                  <a:pt x="495" y="51"/>
                  <a:pt x="495" y="51"/>
                  <a:pt x="495" y="51"/>
                </a:cubicBezTo>
                <a:cubicBezTo>
                  <a:pt x="503" y="60"/>
                  <a:pt x="515" y="65"/>
                  <a:pt x="527" y="65"/>
                </a:cubicBezTo>
                <a:cubicBezTo>
                  <a:pt x="539" y="65"/>
                  <a:pt x="551" y="60"/>
                  <a:pt x="559" y="51"/>
                </a:cubicBezTo>
                <a:cubicBezTo>
                  <a:pt x="585" y="26"/>
                  <a:pt x="585" y="26"/>
                  <a:pt x="585" y="26"/>
                </a:cubicBezTo>
                <a:cubicBezTo>
                  <a:pt x="598" y="13"/>
                  <a:pt x="619" y="13"/>
                  <a:pt x="632" y="26"/>
                </a:cubicBezTo>
                <a:cubicBezTo>
                  <a:pt x="657" y="51"/>
                  <a:pt x="657" y="51"/>
                  <a:pt x="657" y="51"/>
                </a:cubicBezTo>
                <a:cubicBezTo>
                  <a:pt x="675" y="69"/>
                  <a:pt x="704" y="69"/>
                  <a:pt x="722" y="51"/>
                </a:cubicBezTo>
                <a:cubicBezTo>
                  <a:pt x="747" y="26"/>
                  <a:pt x="747" y="26"/>
                  <a:pt x="747" y="26"/>
                </a:cubicBezTo>
                <a:cubicBezTo>
                  <a:pt x="754" y="20"/>
                  <a:pt x="762" y="16"/>
                  <a:pt x="771" y="16"/>
                </a:cubicBezTo>
                <a:cubicBezTo>
                  <a:pt x="780" y="16"/>
                  <a:pt x="789" y="20"/>
                  <a:pt x="795" y="26"/>
                </a:cubicBezTo>
                <a:cubicBezTo>
                  <a:pt x="820" y="51"/>
                  <a:pt x="820" y="51"/>
                  <a:pt x="820" y="51"/>
                </a:cubicBezTo>
                <a:cubicBezTo>
                  <a:pt x="838" y="69"/>
                  <a:pt x="867" y="69"/>
                  <a:pt x="885" y="51"/>
                </a:cubicBezTo>
                <a:cubicBezTo>
                  <a:pt x="910" y="26"/>
                  <a:pt x="910" y="26"/>
                  <a:pt x="910" y="26"/>
                </a:cubicBezTo>
                <a:cubicBezTo>
                  <a:pt x="923" y="13"/>
                  <a:pt x="944" y="13"/>
                  <a:pt x="958" y="26"/>
                </a:cubicBezTo>
                <a:cubicBezTo>
                  <a:pt x="983" y="51"/>
                  <a:pt x="983" y="51"/>
                  <a:pt x="983" y="51"/>
                </a:cubicBezTo>
                <a:cubicBezTo>
                  <a:pt x="1001" y="69"/>
                  <a:pt x="1030" y="69"/>
                  <a:pt x="1047" y="51"/>
                </a:cubicBezTo>
                <a:cubicBezTo>
                  <a:pt x="1073" y="26"/>
                  <a:pt x="1073" y="26"/>
                  <a:pt x="1073" y="26"/>
                </a:cubicBezTo>
                <a:cubicBezTo>
                  <a:pt x="1086" y="13"/>
                  <a:pt x="1107" y="13"/>
                  <a:pt x="1120" y="26"/>
                </a:cubicBezTo>
                <a:cubicBezTo>
                  <a:pt x="1145" y="51"/>
                  <a:pt x="1145" y="51"/>
                  <a:pt x="1145" y="51"/>
                </a:cubicBezTo>
                <a:cubicBezTo>
                  <a:pt x="1163" y="69"/>
                  <a:pt x="1192" y="69"/>
                  <a:pt x="1210" y="51"/>
                </a:cubicBezTo>
                <a:cubicBezTo>
                  <a:pt x="1235" y="26"/>
                  <a:pt x="1235" y="26"/>
                  <a:pt x="1235" y="26"/>
                </a:cubicBezTo>
                <a:cubicBezTo>
                  <a:pt x="1248" y="13"/>
                  <a:pt x="1270" y="13"/>
                  <a:pt x="1283" y="26"/>
                </a:cubicBezTo>
                <a:cubicBezTo>
                  <a:pt x="1308" y="51"/>
                  <a:pt x="1308" y="51"/>
                  <a:pt x="1308" y="51"/>
                </a:cubicBezTo>
                <a:cubicBezTo>
                  <a:pt x="1326" y="69"/>
                  <a:pt x="1355" y="69"/>
                  <a:pt x="1373" y="51"/>
                </a:cubicBezTo>
                <a:cubicBezTo>
                  <a:pt x="1398" y="26"/>
                  <a:pt x="1398" y="26"/>
                  <a:pt x="1398" y="26"/>
                </a:cubicBezTo>
                <a:cubicBezTo>
                  <a:pt x="1404" y="20"/>
                  <a:pt x="1413" y="16"/>
                  <a:pt x="1422" y="16"/>
                </a:cubicBezTo>
                <a:cubicBezTo>
                  <a:pt x="1431" y="16"/>
                  <a:pt x="1439" y="20"/>
                  <a:pt x="1446" y="26"/>
                </a:cubicBezTo>
                <a:cubicBezTo>
                  <a:pt x="1471" y="51"/>
                  <a:pt x="1471" y="51"/>
                  <a:pt x="1471" y="51"/>
                </a:cubicBezTo>
                <a:cubicBezTo>
                  <a:pt x="1489" y="69"/>
                  <a:pt x="1518" y="69"/>
                  <a:pt x="1535" y="51"/>
                </a:cubicBezTo>
                <a:cubicBezTo>
                  <a:pt x="1561" y="26"/>
                  <a:pt x="1561" y="26"/>
                  <a:pt x="1561" y="26"/>
                </a:cubicBezTo>
                <a:cubicBezTo>
                  <a:pt x="1574" y="13"/>
                  <a:pt x="1595" y="13"/>
                  <a:pt x="1608" y="26"/>
                </a:cubicBezTo>
                <a:cubicBezTo>
                  <a:pt x="1627" y="44"/>
                  <a:pt x="1627" y="44"/>
                  <a:pt x="1627" y="44"/>
                </a:cubicBezTo>
                <a:cubicBezTo>
                  <a:pt x="1627" y="27"/>
                  <a:pt x="1627" y="27"/>
                  <a:pt x="1627" y="27"/>
                </a:cubicBezTo>
                <a:cubicBezTo>
                  <a:pt x="1617" y="17"/>
                  <a:pt x="1617" y="17"/>
                  <a:pt x="1617" y="17"/>
                </a:cubicBezTo>
                <a:cubicBezTo>
                  <a:pt x="1599" y="0"/>
                  <a:pt x="1570" y="0"/>
                  <a:pt x="1552" y="17"/>
                </a:cubicBezTo>
                <a:close/>
              </a:path>
            </a:pathLst>
          </a:custGeom>
          <a:solidFill>
            <a:schemeClr val="tx2"/>
          </a:solidFill>
          <a:ln w="9525" cap="flat" cmpd="sng">
            <a:noFill/>
            <a:prstDash val="solid"/>
            <a:round/>
            <a:headEnd/>
            <a:tailEnd/>
          </a:ln>
        </p:spPr>
      </p:sp>
      <p:sp>
        <p:nvSpPr>
          <p:cNvPr id="57" name="テキスト ボックス 56"/>
          <p:cNvSpPr txBox="1"/>
          <p:nvPr/>
        </p:nvSpPr>
        <p:spPr>
          <a:xfrm>
            <a:off x="7930993" y="2605224"/>
            <a:ext cx="25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7660465" y="3041842"/>
            <a:ext cx="910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>
                <a:solidFill>
                  <a:schemeClr val="tx2"/>
                </a:solidFill>
              </a:rPr>
              <a:t>r</a:t>
            </a:r>
            <a:r>
              <a:rPr kumimoji="1" lang="en-US" altLang="ja-JP" dirty="0" smtClean="0">
                <a:solidFill>
                  <a:schemeClr val="tx2"/>
                </a:solidFill>
              </a:rPr>
              <a:t>eal photon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8062226" y="1547500"/>
            <a:ext cx="104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504" y="5489937"/>
            <a:ext cx="5428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latin typeface="Eras Bold ITC" pitchFamily="34" charset="0"/>
              </a:rPr>
              <a:t>The second component of the mass yield curve in Au target might indicate contribution of high energy deposition by virtual photons</a:t>
            </a:r>
            <a:r>
              <a:rPr lang="en-US" altLang="ja-JP" sz="2000" dirty="0" smtClean="0">
                <a:latin typeface="Eras Bold ITC" pitchFamily="34" charset="0"/>
              </a:rPr>
              <a:t>.</a:t>
            </a:r>
            <a:endParaRPr lang="en-US" altLang="ja-JP" sz="2000" dirty="0"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06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87" y="44624"/>
            <a:ext cx="7231509" cy="792088"/>
          </a:xfrm>
        </p:spPr>
        <p:txBody>
          <a:bodyPr>
            <a:noAutofit/>
          </a:bodyPr>
          <a:lstStyle/>
          <a:p>
            <a:r>
              <a:rPr kumimoji="1" lang="en-US" altLang="ja-JP" sz="3200" dirty="0" smtClean="0"/>
              <a:t>Comparison with theoretical calculation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1520" y="5186809"/>
            <a:ext cx="65986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b="1" dirty="0" smtClean="0"/>
              <a:t>FIG.</a:t>
            </a:r>
            <a:r>
              <a:rPr kumimoji="1" lang="en-US" altLang="ja-JP" dirty="0" smtClean="0"/>
              <a:t> Comparison of the mass distribution of spallation products </a:t>
            </a:r>
          </a:p>
          <a:p>
            <a:pPr algn="ctr"/>
            <a:r>
              <a:rPr kumimoji="1" lang="en-US" altLang="ja-JP" dirty="0" smtClean="0"/>
              <a:t>in Cu target at alcove-2 between experiment and </a:t>
            </a:r>
          </a:p>
          <a:p>
            <a:pPr algn="ctr"/>
            <a:r>
              <a:rPr kumimoji="1" lang="en-US" altLang="ja-JP" dirty="0" smtClean="0"/>
              <a:t>theoretical calculation by MARS15. 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511301" y="1628800"/>
            <a:ext cx="19607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Arial Black" pitchFamily="34" charset="0"/>
              </a:rPr>
              <a:t>Cu + muon</a:t>
            </a:r>
            <a:endParaRPr kumimoji="1" lang="ja-JP" altLang="en-US" sz="2400" dirty="0">
              <a:latin typeface="Arial Black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3135" y="6105490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>
                <a:solidFill>
                  <a:srgbClr val="C00000"/>
                </a:solidFill>
                <a:latin typeface="Eras Bold ITC" pitchFamily="34" charset="0"/>
              </a:rPr>
              <a:t>Theoretical mass yields from Cu at Alcove-2 calculated by MARS15 approximately agreed with the experimental mass yields.</a:t>
            </a:r>
            <a:endParaRPr kumimoji="1" lang="ja-JP" altLang="en-US" sz="2000" dirty="0">
              <a:solidFill>
                <a:srgbClr val="C00000"/>
              </a:solidFill>
              <a:latin typeface="Eras Bold ITC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731" y="908720"/>
            <a:ext cx="84497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Recently, a </a:t>
            </a:r>
            <a:r>
              <a:rPr lang="en-US" altLang="ja-JP" sz="2000" dirty="0" smtClean="0"/>
              <a:t>muon-nucleus interaction was </a:t>
            </a:r>
            <a:r>
              <a:rPr kumimoji="1" lang="en-US" altLang="ja-JP" sz="2000" dirty="0" smtClean="0"/>
              <a:t>included in the MARS15 code.</a:t>
            </a:r>
          </a:p>
          <a:p>
            <a:r>
              <a:rPr lang="en-US" altLang="ja-JP" sz="2000" dirty="0" smtClean="0"/>
              <a:t>We compared Cu spallation between experiment and calculation.</a:t>
            </a:r>
            <a:endParaRPr kumimoji="1" lang="ja-JP" alt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58504"/>
            <a:ext cx="5527675" cy="371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テキスト ボックス 5"/>
          <p:cNvSpPr txBox="1"/>
          <p:nvPr/>
        </p:nvSpPr>
        <p:spPr>
          <a:xfrm>
            <a:off x="2055101" y="2810545"/>
            <a:ext cx="1481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0000"/>
                </a:solidFill>
              </a:rPr>
              <a:t>Experiment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951461" y="3986004"/>
            <a:ext cx="145584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/>
              <a:t>Calculation</a:t>
            </a:r>
          </a:p>
          <a:p>
            <a:pPr algn="ctr"/>
            <a:r>
              <a:rPr lang="en-US" altLang="ja-JP" sz="2000" dirty="0" smtClean="0"/>
              <a:t>(MARS15)</a:t>
            </a:r>
            <a:endParaRPr kumimoji="1" lang="ja-JP" altLang="en-US" sz="2000" dirty="0"/>
          </a:p>
        </p:txBody>
      </p:sp>
      <p:cxnSp>
        <p:nvCxnSpPr>
          <p:cNvPr id="9" name="直線矢印コネクタ 8"/>
          <p:cNvCxnSpPr/>
          <p:nvPr/>
        </p:nvCxnSpPr>
        <p:spPr>
          <a:xfrm flipH="1" flipV="1">
            <a:off x="3843449" y="3737358"/>
            <a:ext cx="216024" cy="24864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3315790" y="3210655"/>
            <a:ext cx="234236" cy="29173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円/楕円 17"/>
          <p:cNvSpPr/>
          <p:nvPr/>
        </p:nvSpPr>
        <p:spPr>
          <a:xfrm>
            <a:off x="7202375" y="2321444"/>
            <a:ext cx="1877708" cy="181102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 flipV="1">
            <a:off x="5875657" y="3615275"/>
            <a:ext cx="582902" cy="877149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 flipV="1">
            <a:off x="6458559" y="2590779"/>
            <a:ext cx="221194" cy="1024495"/>
          </a:xfrm>
          <a:prstGeom prst="straightConnector1">
            <a:avLst/>
          </a:prstGeom>
          <a:ln w="2857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5657006" y="4322463"/>
            <a:ext cx="283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71088" y="2060848"/>
            <a:ext cx="2831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646934" y="3458367"/>
            <a:ext cx="256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831128" y="2873011"/>
            <a:ext cx="1046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5" name="Freeform 50"/>
          <p:cNvSpPr>
            <a:spLocks/>
          </p:cNvSpPr>
          <p:nvPr/>
        </p:nvSpPr>
        <p:spPr bwMode="auto">
          <a:xfrm>
            <a:off x="6458559" y="3523449"/>
            <a:ext cx="1185452" cy="127319"/>
          </a:xfrm>
          <a:custGeom>
            <a:avLst/>
            <a:gdLst/>
            <a:ahLst/>
            <a:cxnLst>
              <a:cxn ang="0">
                <a:pos x="1527" y="43"/>
              </a:cxn>
              <a:cxn ang="0">
                <a:pos x="1454" y="17"/>
              </a:cxn>
              <a:cxn ang="0">
                <a:pos x="1364" y="43"/>
              </a:cxn>
              <a:cxn ang="0">
                <a:pos x="1291" y="17"/>
              </a:cxn>
              <a:cxn ang="0">
                <a:pos x="1202" y="43"/>
              </a:cxn>
              <a:cxn ang="0">
                <a:pos x="1129" y="17"/>
              </a:cxn>
              <a:cxn ang="0">
                <a:pos x="1039" y="43"/>
              </a:cxn>
              <a:cxn ang="0">
                <a:pos x="966" y="17"/>
              </a:cxn>
              <a:cxn ang="0">
                <a:pos x="876" y="43"/>
              </a:cxn>
              <a:cxn ang="0">
                <a:pos x="803" y="17"/>
              </a:cxn>
              <a:cxn ang="0">
                <a:pos x="739" y="17"/>
              </a:cxn>
              <a:cxn ang="0">
                <a:pos x="666" y="43"/>
              </a:cxn>
              <a:cxn ang="0">
                <a:pos x="576" y="17"/>
              </a:cxn>
              <a:cxn ang="0">
                <a:pos x="503" y="43"/>
              </a:cxn>
              <a:cxn ang="0">
                <a:pos x="446" y="4"/>
              </a:cxn>
              <a:cxn ang="0">
                <a:pos x="388" y="43"/>
              </a:cxn>
              <a:cxn ang="0">
                <a:pos x="315" y="17"/>
              </a:cxn>
              <a:cxn ang="0">
                <a:pos x="251" y="17"/>
              </a:cxn>
              <a:cxn ang="0">
                <a:pos x="178" y="43"/>
              </a:cxn>
              <a:cxn ang="0">
                <a:pos x="120" y="4"/>
              </a:cxn>
              <a:cxn ang="0">
                <a:pos x="63" y="43"/>
              </a:cxn>
              <a:cxn ang="0">
                <a:pos x="0" y="27"/>
              </a:cxn>
              <a:cxn ang="0">
                <a:pos x="7" y="51"/>
              </a:cxn>
              <a:cxn ang="0">
                <a:pos x="71" y="51"/>
              </a:cxn>
              <a:cxn ang="0">
                <a:pos x="120" y="16"/>
              </a:cxn>
              <a:cxn ang="0">
                <a:pos x="169" y="51"/>
              </a:cxn>
              <a:cxn ang="0">
                <a:pos x="234" y="51"/>
              </a:cxn>
              <a:cxn ang="0">
                <a:pos x="283" y="16"/>
              </a:cxn>
              <a:cxn ang="0">
                <a:pos x="332" y="51"/>
              </a:cxn>
              <a:cxn ang="0">
                <a:pos x="397" y="51"/>
              </a:cxn>
              <a:cxn ang="0">
                <a:pos x="446" y="16"/>
              </a:cxn>
              <a:cxn ang="0">
                <a:pos x="495" y="51"/>
              </a:cxn>
              <a:cxn ang="0">
                <a:pos x="559" y="51"/>
              </a:cxn>
              <a:cxn ang="0">
                <a:pos x="632" y="26"/>
              </a:cxn>
              <a:cxn ang="0">
                <a:pos x="722" y="51"/>
              </a:cxn>
              <a:cxn ang="0">
                <a:pos x="771" y="16"/>
              </a:cxn>
              <a:cxn ang="0">
                <a:pos x="820" y="51"/>
              </a:cxn>
              <a:cxn ang="0">
                <a:pos x="910" y="26"/>
              </a:cxn>
              <a:cxn ang="0">
                <a:pos x="983" y="51"/>
              </a:cxn>
              <a:cxn ang="0">
                <a:pos x="1073" y="26"/>
              </a:cxn>
              <a:cxn ang="0">
                <a:pos x="1145" y="51"/>
              </a:cxn>
              <a:cxn ang="0">
                <a:pos x="1235" y="26"/>
              </a:cxn>
              <a:cxn ang="0">
                <a:pos x="1308" y="51"/>
              </a:cxn>
              <a:cxn ang="0">
                <a:pos x="1398" y="26"/>
              </a:cxn>
              <a:cxn ang="0">
                <a:pos x="1446" y="26"/>
              </a:cxn>
              <a:cxn ang="0">
                <a:pos x="1535" y="51"/>
              </a:cxn>
              <a:cxn ang="0">
                <a:pos x="1608" y="26"/>
              </a:cxn>
              <a:cxn ang="0">
                <a:pos x="1627" y="27"/>
              </a:cxn>
              <a:cxn ang="0">
                <a:pos x="1552" y="17"/>
              </a:cxn>
            </a:cxnLst>
            <a:rect l="0" t="0" r="r" b="b"/>
            <a:pathLst>
              <a:path w="1627" h="69">
                <a:moveTo>
                  <a:pt x="1552" y="17"/>
                </a:moveTo>
                <a:cubicBezTo>
                  <a:pt x="1527" y="43"/>
                  <a:pt x="1527" y="43"/>
                  <a:pt x="1527" y="43"/>
                </a:cubicBezTo>
                <a:cubicBezTo>
                  <a:pt x="1514" y="56"/>
                  <a:pt x="1492" y="56"/>
                  <a:pt x="1479" y="43"/>
                </a:cubicBezTo>
                <a:cubicBezTo>
                  <a:pt x="1454" y="17"/>
                  <a:pt x="1454" y="17"/>
                  <a:pt x="1454" y="17"/>
                </a:cubicBezTo>
                <a:cubicBezTo>
                  <a:pt x="1436" y="0"/>
                  <a:pt x="1407" y="0"/>
                  <a:pt x="1389" y="17"/>
                </a:cubicBezTo>
                <a:cubicBezTo>
                  <a:pt x="1364" y="43"/>
                  <a:pt x="1364" y="43"/>
                  <a:pt x="1364" y="43"/>
                </a:cubicBezTo>
                <a:cubicBezTo>
                  <a:pt x="1351" y="56"/>
                  <a:pt x="1330" y="56"/>
                  <a:pt x="1317" y="43"/>
                </a:cubicBezTo>
                <a:cubicBezTo>
                  <a:pt x="1291" y="17"/>
                  <a:pt x="1291" y="17"/>
                  <a:pt x="1291" y="17"/>
                </a:cubicBezTo>
                <a:cubicBezTo>
                  <a:pt x="1274" y="0"/>
                  <a:pt x="1245" y="0"/>
                  <a:pt x="1227" y="17"/>
                </a:cubicBezTo>
                <a:cubicBezTo>
                  <a:pt x="1202" y="43"/>
                  <a:pt x="1202" y="43"/>
                  <a:pt x="1202" y="43"/>
                </a:cubicBezTo>
                <a:cubicBezTo>
                  <a:pt x="1188" y="56"/>
                  <a:pt x="1167" y="56"/>
                  <a:pt x="1154" y="43"/>
                </a:cubicBezTo>
                <a:cubicBezTo>
                  <a:pt x="1129" y="17"/>
                  <a:pt x="1129" y="17"/>
                  <a:pt x="1129" y="17"/>
                </a:cubicBezTo>
                <a:cubicBezTo>
                  <a:pt x="1111" y="0"/>
                  <a:pt x="1082" y="0"/>
                  <a:pt x="1064" y="17"/>
                </a:cubicBezTo>
                <a:cubicBezTo>
                  <a:pt x="1039" y="43"/>
                  <a:pt x="1039" y="43"/>
                  <a:pt x="1039" y="43"/>
                </a:cubicBezTo>
                <a:cubicBezTo>
                  <a:pt x="1026" y="56"/>
                  <a:pt x="1004" y="56"/>
                  <a:pt x="991" y="43"/>
                </a:cubicBezTo>
                <a:cubicBezTo>
                  <a:pt x="966" y="17"/>
                  <a:pt x="966" y="17"/>
                  <a:pt x="966" y="17"/>
                </a:cubicBezTo>
                <a:cubicBezTo>
                  <a:pt x="948" y="0"/>
                  <a:pt x="919" y="0"/>
                  <a:pt x="901" y="17"/>
                </a:cubicBezTo>
                <a:cubicBezTo>
                  <a:pt x="876" y="43"/>
                  <a:pt x="876" y="43"/>
                  <a:pt x="876" y="43"/>
                </a:cubicBezTo>
                <a:cubicBezTo>
                  <a:pt x="863" y="56"/>
                  <a:pt x="842" y="56"/>
                  <a:pt x="829" y="43"/>
                </a:cubicBezTo>
                <a:cubicBezTo>
                  <a:pt x="803" y="17"/>
                  <a:pt x="803" y="17"/>
                  <a:pt x="803" y="17"/>
                </a:cubicBezTo>
                <a:cubicBezTo>
                  <a:pt x="795" y="9"/>
                  <a:pt x="783" y="4"/>
                  <a:pt x="771" y="4"/>
                </a:cubicBezTo>
                <a:cubicBezTo>
                  <a:pt x="759" y="4"/>
                  <a:pt x="747" y="9"/>
                  <a:pt x="739" y="17"/>
                </a:cubicBezTo>
                <a:cubicBezTo>
                  <a:pt x="714" y="43"/>
                  <a:pt x="714" y="43"/>
                  <a:pt x="714" y="43"/>
                </a:cubicBezTo>
                <a:cubicBezTo>
                  <a:pt x="700" y="56"/>
                  <a:pt x="679" y="56"/>
                  <a:pt x="666" y="43"/>
                </a:cubicBezTo>
                <a:cubicBezTo>
                  <a:pt x="641" y="17"/>
                  <a:pt x="641" y="17"/>
                  <a:pt x="641" y="17"/>
                </a:cubicBezTo>
                <a:cubicBezTo>
                  <a:pt x="623" y="0"/>
                  <a:pt x="594" y="0"/>
                  <a:pt x="576" y="17"/>
                </a:cubicBezTo>
                <a:cubicBezTo>
                  <a:pt x="551" y="43"/>
                  <a:pt x="551" y="43"/>
                  <a:pt x="551" y="43"/>
                </a:cubicBezTo>
                <a:cubicBezTo>
                  <a:pt x="538" y="56"/>
                  <a:pt x="516" y="56"/>
                  <a:pt x="503" y="43"/>
                </a:cubicBezTo>
                <a:cubicBezTo>
                  <a:pt x="478" y="17"/>
                  <a:pt x="478" y="17"/>
                  <a:pt x="478" y="17"/>
                </a:cubicBezTo>
                <a:cubicBezTo>
                  <a:pt x="469" y="9"/>
                  <a:pt x="458" y="4"/>
                  <a:pt x="446" y="4"/>
                </a:cubicBezTo>
                <a:cubicBezTo>
                  <a:pt x="434" y="4"/>
                  <a:pt x="422" y="9"/>
                  <a:pt x="413" y="17"/>
                </a:cubicBezTo>
                <a:cubicBezTo>
                  <a:pt x="388" y="43"/>
                  <a:pt x="388" y="43"/>
                  <a:pt x="388" y="43"/>
                </a:cubicBezTo>
                <a:cubicBezTo>
                  <a:pt x="375" y="56"/>
                  <a:pt x="354" y="56"/>
                  <a:pt x="341" y="43"/>
                </a:cubicBezTo>
                <a:cubicBezTo>
                  <a:pt x="315" y="17"/>
                  <a:pt x="315" y="17"/>
                  <a:pt x="315" y="17"/>
                </a:cubicBezTo>
                <a:cubicBezTo>
                  <a:pt x="307" y="9"/>
                  <a:pt x="295" y="4"/>
                  <a:pt x="283" y="4"/>
                </a:cubicBezTo>
                <a:cubicBezTo>
                  <a:pt x="271" y="4"/>
                  <a:pt x="259" y="9"/>
                  <a:pt x="251" y="17"/>
                </a:cubicBezTo>
                <a:cubicBezTo>
                  <a:pt x="226" y="43"/>
                  <a:pt x="226" y="43"/>
                  <a:pt x="226" y="43"/>
                </a:cubicBezTo>
                <a:cubicBezTo>
                  <a:pt x="212" y="56"/>
                  <a:pt x="191" y="56"/>
                  <a:pt x="178" y="43"/>
                </a:cubicBezTo>
                <a:cubicBezTo>
                  <a:pt x="153" y="17"/>
                  <a:pt x="153" y="17"/>
                  <a:pt x="153" y="17"/>
                </a:cubicBezTo>
                <a:cubicBezTo>
                  <a:pt x="144" y="9"/>
                  <a:pt x="133" y="4"/>
                  <a:pt x="120" y="4"/>
                </a:cubicBezTo>
                <a:cubicBezTo>
                  <a:pt x="108" y="4"/>
                  <a:pt x="97" y="9"/>
                  <a:pt x="88" y="17"/>
                </a:cubicBezTo>
                <a:cubicBezTo>
                  <a:pt x="63" y="43"/>
                  <a:pt x="63" y="43"/>
                  <a:pt x="63" y="43"/>
                </a:cubicBezTo>
                <a:cubicBezTo>
                  <a:pt x="50" y="56"/>
                  <a:pt x="28" y="56"/>
                  <a:pt x="15" y="43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44"/>
                  <a:pt x="0" y="44"/>
                  <a:pt x="0" y="44"/>
                </a:cubicBezTo>
                <a:cubicBezTo>
                  <a:pt x="7" y="51"/>
                  <a:pt x="7" y="51"/>
                  <a:pt x="7" y="51"/>
                </a:cubicBezTo>
                <a:cubicBezTo>
                  <a:pt x="15" y="60"/>
                  <a:pt x="27" y="65"/>
                  <a:pt x="39" y="65"/>
                </a:cubicBezTo>
                <a:cubicBezTo>
                  <a:pt x="51" y="65"/>
                  <a:pt x="63" y="60"/>
                  <a:pt x="71" y="51"/>
                </a:cubicBezTo>
                <a:cubicBezTo>
                  <a:pt x="97" y="26"/>
                  <a:pt x="97" y="26"/>
                  <a:pt x="97" y="26"/>
                </a:cubicBezTo>
                <a:cubicBezTo>
                  <a:pt x="103" y="20"/>
                  <a:pt x="111" y="16"/>
                  <a:pt x="120" y="16"/>
                </a:cubicBezTo>
                <a:cubicBezTo>
                  <a:pt x="129" y="16"/>
                  <a:pt x="138" y="20"/>
                  <a:pt x="144" y="26"/>
                </a:cubicBezTo>
                <a:cubicBezTo>
                  <a:pt x="169" y="51"/>
                  <a:pt x="169" y="51"/>
                  <a:pt x="169" y="51"/>
                </a:cubicBezTo>
                <a:cubicBezTo>
                  <a:pt x="178" y="60"/>
                  <a:pt x="190" y="65"/>
                  <a:pt x="202" y="65"/>
                </a:cubicBezTo>
                <a:cubicBezTo>
                  <a:pt x="214" y="65"/>
                  <a:pt x="225" y="60"/>
                  <a:pt x="234" y="51"/>
                </a:cubicBezTo>
                <a:cubicBezTo>
                  <a:pt x="259" y="26"/>
                  <a:pt x="259" y="26"/>
                  <a:pt x="259" y="26"/>
                </a:cubicBezTo>
                <a:cubicBezTo>
                  <a:pt x="266" y="20"/>
                  <a:pt x="274" y="16"/>
                  <a:pt x="283" y="16"/>
                </a:cubicBezTo>
                <a:cubicBezTo>
                  <a:pt x="292" y="16"/>
                  <a:pt x="301" y="20"/>
                  <a:pt x="307" y="26"/>
                </a:cubicBezTo>
                <a:cubicBezTo>
                  <a:pt x="332" y="51"/>
                  <a:pt x="332" y="51"/>
                  <a:pt x="332" y="51"/>
                </a:cubicBezTo>
                <a:cubicBezTo>
                  <a:pt x="341" y="60"/>
                  <a:pt x="352" y="65"/>
                  <a:pt x="364" y="65"/>
                </a:cubicBezTo>
                <a:cubicBezTo>
                  <a:pt x="377" y="65"/>
                  <a:pt x="388" y="60"/>
                  <a:pt x="397" y="51"/>
                </a:cubicBezTo>
                <a:cubicBezTo>
                  <a:pt x="422" y="26"/>
                  <a:pt x="422" y="26"/>
                  <a:pt x="422" y="26"/>
                </a:cubicBezTo>
                <a:cubicBezTo>
                  <a:pt x="428" y="20"/>
                  <a:pt x="437" y="16"/>
                  <a:pt x="446" y="16"/>
                </a:cubicBezTo>
                <a:cubicBezTo>
                  <a:pt x="455" y="16"/>
                  <a:pt x="463" y="20"/>
                  <a:pt x="470" y="26"/>
                </a:cubicBezTo>
                <a:cubicBezTo>
                  <a:pt x="495" y="51"/>
                  <a:pt x="495" y="51"/>
                  <a:pt x="495" y="51"/>
                </a:cubicBezTo>
                <a:cubicBezTo>
                  <a:pt x="503" y="60"/>
                  <a:pt x="515" y="65"/>
                  <a:pt x="527" y="65"/>
                </a:cubicBezTo>
                <a:cubicBezTo>
                  <a:pt x="539" y="65"/>
                  <a:pt x="551" y="60"/>
                  <a:pt x="559" y="51"/>
                </a:cubicBezTo>
                <a:cubicBezTo>
                  <a:pt x="585" y="26"/>
                  <a:pt x="585" y="26"/>
                  <a:pt x="585" y="26"/>
                </a:cubicBezTo>
                <a:cubicBezTo>
                  <a:pt x="598" y="13"/>
                  <a:pt x="619" y="13"/>
                  <a:pt x="632" y="26"/>
                </a:cubicBezTo>
                <a:cubicBezTo>
                  <a:pt x="657" y="51"/>
                  <a:pt x="657" y="51"/>
                  <a:pt x="657" y="51"/>
                </a:cubicBezTo>
                <a:cubicBezTo>
                  <a:pt x="675" y="69"/>
                  <a:pt x="704" y="69"/>
                  <a:pt x="722" y="51"/>
                </a:cubicBezTo>
                <a:cubicBezTo>
                  <a:pt x="747" y="26"/>
                  <a:pt x="747" y="26"/>
                  <a:pt x="747" y="26"/>
                </a:cubicBezTo>
                <a:cubicBezTo>
                  <a:pt x="754" y="20"/>
                  <a:pt x="762" y="16"/>
                  <a:pt x="771" y="16"/>
                </a:cubicBezTo>
                <a:cubicBezTo>
                  <a:pt x="780" y="16"/>
                  <a:pt x="789" y="20"/>
                  <a:pt x="795" y="26"/>
                </a:cubicBezTo>
                <a:cubicBezTo>
                  <a:pt x="820" y="51"/>
                  <a:pt x="820" y="51"/>
                  <a:pt x="820" y="51"/>
                </a:cubicBezTo>
                <a:cubicBezTo>
                  <a:pt x="838" y="69"/>
                  <a:pt x="867" y="69"/>
                  <a:pt x="885" y="51"/>
                </a:cubicBezTo>
                <a:cubicBezTo>
                  <a:pt x="910" y="26"/>
                  <a:pt x="910" y="26"/>
                  <a:pt x="910" y="26"/>
                </a:cubicBezTo>
                <a:cubicBezTo>
                  <a:pt x="923" y="13"/>
                  <a:pt x="944" y="13"/>
                  <a:pt x="958" y="26"/>
                </a:cubicBezTo>
                <a:cubicBezTo>
                  <a:pt x="983" y="51"/>
                  <a:pt x="983" y="51"/>
                  <a:pt x="983" y="51"/>
                </a:cubicBezTo>
                <a:cubicBezTo>
                  <a:pt x="1001" y="69"/>
                  <a:pt x="1030" y="69"/>
                  <a:pt x="1047" y="51"/>
                </a:cubicBezTo>
                <a:cubicBezTo>
                  <a:pt x="1073" y="26"/>
                  <a:pt x="1073" y="26"/>
                  <a:pt x="1073" y="26"/>
                </a:cubicBezTo>
                <a:cubicBezTo>
                  <a:pt x="1086" y="13"/>
                  <a:pt x="1107" y="13"/>
                  <a:pt x="1120" y="26"/>
                </a:cubicBezTo>
                <a:cubicBezTo>
                  <a:pt x="1145" y="51"/>
                  <a:pt x="1145" y="51"/>
                  <a:pt x="1145" y="51"/>
                </a:cubicBezTo>
                <a:cubicBezTo>
                  <a:pt x="1163" y="69"/>
                  <a:pt x="1192" y="69"/>
                  <a:pt x="1210" y="51"/>
                </a:cubicBezTo>
                <a:cubicBezTo>
                  <a:pt x="1235" y="26"/>
                  <a:pt x="1235" y="26"/>
                  <a:pt x="1235" y="26"/>
                </a:cubicBezTo>
                <a:cubicBezTo>
                  <a:pt x="1248" y="13"/>
                  <a:pt x="1270" y="13"/>
                  <a:pt x="1283" y="26"/>
                </a:cubicBezTo>
                <a:cubicBezTo>
                  <a:pt x="1308" y="51"/>
                  <a:pt x="1308" y="51"/>
                  <a:pt x="1308" y="51"/>
                </a:cubicBezTo>
                <a:cubicBezTo>
                  <a:pt x="1326" y="69"/>
                  <a:pt x="1355" y="69"/>
                  <a:pt x="1373" y="51"/>
                </a:cubicBezTo>
                <a:cubicBezTo>
                  <a:pt x="1398" y="26"/>
                  <a:pt x="1398" y="26"/>
                  <a:pt x="1398" y="26"/>
                </a:cubicBezTo>
                <a:cubicBezTo>
                  <a:pt x="1404" y="20"/>
                  <a:pt x="1413" y="16"/>
                  <a:pt x="1422" y="16"/>
                </a:cubicBezTo>
                <a:cubicBezTo>
                  <a:pt x="1431" y="16"/>
                  <a:pt x="1439" y="20"/>
                  <a:pt x="1446" y="26"/>
                </a:cubicBezTo>
                <a:cubicBezTo>
                  <a:pt x="1471" y="51"/>
                  <a:pt x="1471" y="51"/>
                  <a:pt x="1471" y="51"/>
                </a:cubicBezTo>
                <a:cubicBezTo>
                  <a:pt x="1489" y="69"/>
                  <a:pt x="1518" y="69"/>
                  <a:pt x="1535" y="51"/>
                </a:cubicBezTo>
                <a:cubicBezTo>
                  <a:pt x="1561" y="26"/>
                  <a:pt x="1561" y="26"/>
                  <a:pt x="1561" y="26"/>
                </a:cubicBezTo>
                <a:cubicBezTo>
                  <a:pt x="1574" y="13"/>
                  <a:pt x="1595" y="13"/>
                  <a:pt x="1608" y="26"/>
                </a:cubicBezTo>
                <a:cubicBezTo>
                  <a:pt x="1627" y="44"/>
                  <a:pt x="1627" y="44"/>
                  <a:pt x="1627" y="44"/>
                </a:cubicBezTo>
                <a:cubicBezTo>
                  <a:pt x="1627" y="27"/>
                  <a:pt x="1627" y="27"/>
                  <a:pt x="1627" y="27"/>
                </a:cubicBezTo>
                <a:cubicBezTo>
                  <a:pt x="1617" y="17"/>
                  <a:pt x="1617" y="17"/>
                  <a:pt x="1617" y="17"/>
                </a:cubicBezTo>
                <a:cubicBezTo>
                  <a:pt x="1599" y="0"/>
                  <a:pt x="1570" y="0"/>
                  <a:pt x="1552" y="17"/>
                </a:cubicBezTo>
                <a:close/>
              </a:path>
            </a:pathLst>
          </a:custGeom>
          <a:solidFill>
            <a:schemeClr val="tx2"/>
          </a:solidFill>
          <a:ln w="9525" cap="flat" cmpd="sng">
            <a:noFill/>
            <a:prstDash val="solid"/>
            <a:round/>
            <a:headEnd/>
            <a:tailEnd/>
          </a:ln>
        </p:spPr>
      </p:sp>
      <p:pic>
        <p:nvPicPr>
          <p:cNvPr id="26" name="Picture 2" descr="C:\Users\hmatsu\AppData\Local\Microsoft\Windows\Temporary Internet Files\Content.IE5\DOXO01ZH\MCj042383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6034" y="3220471"/>
            <a:ext cx="517222" cy="509971"/>
          </a:xfrm>
          <a:prstGeom prst="rect">
            <a:avLst/>
          </a:prstGeom>
          <a:noFill/>
        </p:spPr>
      </p:pic>
      <p:sp>
        <p:nvSpPr>
          <p:cNvPr id="27" name="テキスト ボックス 26"/>
          <p:cNvSpPr txBox="1"/>
          <p:nvPr/>
        </p:nvSpPr>
        <p:spPr>
          <a:xfrm>
            <a:off x="6327072" y="3941174"/>
            <a:ext cx="993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>
                <a:solidFill>
                  <a:schemeClr val="tx2"/>
                </a:solidFill>
              </a:rPr>
              <a:t>virtual photon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8042341" y="2378247"/>
            <a:ext cx="10661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>
                <a:solidFill>
                  <a:schemeClr val="tx2"/>
                </a:solidFill>
              </a:rPr>
              <a:t>n</a:t>
            </a:r>
            <a:r>
              <a:rPr kumimoji="1" lang="en-US" altLang="ja-JP" dirty="0" smtClean="0">
                <a:solidFill>
                  <a:schemeClr val="tx2"/>
                </a:solidFill>
              </a:rPr>
              <a:t>ucleus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843808" y="2134169"/>
            <a:ext cx="2778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>
                <a:solidFill>
                  <a:schemeClr val="accent1">
                    <a:lumMod val="75000"/>
                  </a:schemeClr>
                </a:solidFill>
                <a:latin typeface="Eras Bold ITC" pitchFamily="34" charset="0"/>
              </a:rPr>
              <a:t>EXCELLENT!</a:t>
            </a:r>
            <a:endParaRPr kumimoji="1" lang="ja-JP" altLang="en-US" sz="3200" dirty="0">
              <a:solidFill>
                <a:schemeClr val="accent1">
                  <a:lumMod val="75000"/>
                </a:schemeClr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94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Summary 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10141" y="2128495"/>
            <a:ext cx="8826356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</a:pPr>
            <a:r>
              <a:rPr lang="en-US" altLang="ja-JP" sz="2400" dirty="0" smtClean="0"/>
              <a:t>(1) </a:t>
            </a:r>
            <a:r>
              <a:rPr lang="en-US" altLang="ja-JP" sz="2400" dirty="0"/>
              <a:t>The yields of the </a:t>
            </a:r>
            <a:r>
              <a:rPr lang="en-US" altLang="ja-JP" sz="2400" dirty="0" smtClean="0"/>
              <a:t>radionuclides </a:t>
            </a:r>
            <a:r>
              <a:rPr lang="en-US" altLang="ja-JP" sz="2400" dirty="0"/>
              <a:t>from Cu could be fitted to </a:t>
            </a:r>
            <a:r>
              <a:rPr lang="en-US" altLang="ja-JP" sz="2400" dirty="0" err="1"/>
              <a:t>Rudstam’s</a:t>
            </a:r>
            <a:r>
              <a:rPr lang="en-US" altLang="ja-JP" sz="2400" dirty="0"/>
              <a:t> empirical formula for the </a:t>
            </a:r>
            <a:r>
              <a:rPr lang="en-US" altLang="ja-JP" sz="2400" dirty="0" smtClean="0"/>
              <a:t>spallation </a:t>
            </a:r>
            <a:r>
              <a:rPr lang="en-US" altLang="ja-JP" sz="2400" dirty="0"/>
              <a:t>yields. </a:t>
            </a:r>
          </a:p>
          <a:p>
            <a:pPr>
              <a:spcBef>
                <a:spcPts val="1800"/>
              </a:spcBef>
            </a:pPr>
            <a:r>
              <a:rPr lang="en-US" altLang="ja-JP" sz="2400" dirty="0" smtClean="0"/>
              <a:t>(2) </a:t>
            </a:r>
            <a:r>
              <a:rPr lang="en-US" altLang="ja-JP" sz="2400" dirty="0"/>
              <a:t>The energy transfer to a target nucleus by a fast muon is </a:t>
            </a:r>
            <a:r>
              <a:rPr lang="en-US" altLang="ja-JP" sz="2400" dirty="0" smtClean="0"/>
              <a:t>smaller than by hadrons and similar </a:t>
            </a:r>
            <a:r>
              <a:rPr lang="en-US" altLang="ja-JP" sz="2400" dirty="0"/>
              <a:t>to </a:t>
            </a:r>
            <a:r>
              <a:rPr lang="en-US" altLang="ja-JP" sz="2400" dirty="0" smtClean="0"/>
              <a:t>by </a:t>
            </a:r>
            <a:r>
              <a:rPr lang="en-US" altLang="ja-JP" sz="2400" dirty="0"/>
              <a:t>a photon.</a:t>
            </a:r>
          </a:p>
          <a:p>
            <a:pPr>
              <a:spcBef>
                <a:spcPts val="1800"/>
              </a:spcBef>
            </a:pPr>
            <a:r>
              <a:rPr lang="en-US" altLang="ja-JP" sz="2400" dirty="0" smtClean="0"/>
              <a:t>(3) In the mass yields in Au target, we found an unexpected </a:t>
            </a:r>
            <a:r>
              <a:rPr lang="en-US" altLang="ja-JP" sz="2400" dirty="0"/>
              <a:t>contribution of </a:t>
            </a:r>
            <a:r>
              <a:rPr lang="en-US" altLang="ja-JP" sz="2400" dirty="0" smtClean="0"/>
              <a:t>high energy deposition by </a:t>
            </a:r>
            <a:r>
              <a:rPr lang="en-US" altLang="ja-JP" sz="2400" dirty="0"/>
              <a:t>virtual </a:t>
            </a:r>
            <a:r>
              <a:rPr lang="en-US" altLang="ja-JP" sz="2400" dirty="0" smtClean="0"/>
              <a:t>photons.</a:t>
            </a:r>
            <a:endParaRPr lang="en-US" altLang="ja-JP" sz="2400" dirty="0"/>
          </a:p>
          <a:p>
            <a:pPr>
              <a:spcBef>
                <a:spcPts val="1800"/>
              </a:spcBef>
            </a:pPr>
            <a:r>
              <a:rPr lang="en-US" altLang="ja-JP" sz="2400" dirty="0" smtClean="0"/>
              <a:t>(4) </a:t>
            </a:r>
            <a:r>
              <a:rPr lang="en-US" altLang="ja-JP" sz="2400" dirty="0"/>
              <a:t>Theoretical mass yields from Cu at </a:t>
            </a:r>
            <a:r>
              <a:rPr lang="en-US" altLang="ja-JP" sz="2400" dirty="0" smtClean="0"/>
              <a:t>alcove-2 </a:t>
            </a:r>
            <a:r>
              <a:rPr lang="en-US" altLang="ja-JP" sz="2400" dirty="0"/>
              <a:t>calculated by MARS15 approximately agreed with the experimental mass yields</a:t>
            </a:r>
            <a:r>
              <a:rPr lang="en-US" altLang="ja-JP" sz="2400" dirty="0" smtClean="0"/>
              <a:t>.</a:t>
            </a:r>
            <a:r>
              <a:rPr lang="en-US" altLang="ja-JP" sz="2400" dirty="0"/>
              <a:t> </a:t>
            </a:r>
            <a:endParaRPr lang="en-US" altLang="ja-JP" sz="2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8213" y="1085835"/>
            <a:ext cx="8534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latin typeface="Eras Bold ITC" pitchFamily="34" charset="0"/>
              </a:rPr>
              <a:t>We found characteristics of nuclear reactions induced by fast </a:t>
            </a:r>
            <a:r>
              <a:rPr kumimoji="1" lang="en-US" altLang="ja-JP" sz="2400" dirty="0" err="1" smtClean="0">
                <a:latin typeface="Eras Bold ITC" pitchFamily="34" charset="0"/>
              </a:rPr>
              <a:t>muons</a:t>
            </a:r>
            <a:r>
              <a:rPr kumimoji="1" lang="en-US" altLang="ja-JP" sz="2400" dirty="0" smtClean="0">
                <a:latin typeface="Eras Bold ITC" pitchFamily="34" charset="0"/>
              </a:rPr>
              <a:t> as following.</a:t>
            </a:r>
            <a:endParaRPr kumimoji="1" lang="ja-JP" altLang="en-US" sz="2400" dirty="0"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26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99592" y="1538789"/>
            <a:ext cx="7396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More details of muon reactions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2" y="3700770"/>
            <a:ext cx="68499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Application for geosciences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115616" y="2330877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FFC000"/>
                </a:solidFill>
                <a:latin typeface="Eras Bold ITC" pitchFamily="34" charset="0"/>
              </a:rPr>
              <a:t>We can </a:t>
            </a:r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use </a:t>
            </a:r>
            <a:r>
              <a:rPr lang="en-US" altLang="ja-JP" sz="2800" dirty="0">
                <a:solidFill>
                  <a:srgbClr val="FFC000"/>
                </a:solidFill>
                <a:latin typeface="Eras Bold ITC" pitchFamily="34" charset="0"/>
              </a:rPr>
              <a:t>higher flux </a:t>
            </a:r>
            <a:r>
              <a:rPr lang="en-US" altLang="ja-JP" sz="2800" u="sng" dirty="0">
                <a:solidFill>
                  <a:srgbClr val="FFC000"/>
                </a:solidFill>
                <a:latin typeface="Eras Bold ITC" pitchFamily="34" charset="0"/>
              </a:rPr>
              <a:t>muons</a:t>
            </a:r>
            <a:r>
              <a:rPr lang="en-US" altLang="ja-JP" sz="2800" dirty="0">
                <a:solidFill>
                  <a:srgbClr val="FFC000"/>
                </a:solidFill>
                <a:latin typeface="Eras Bold ITC" pitchFamily="34" charset="0"/>
              </a:rPr>
              <a:t> </a:t>
            </a:r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at Absorber Hall</a:t>
            </a:r>
            <a:endParaRPr kumimoji="1" lang="ja-JP" altLang="en-US" sz="28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15616" y="4491117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We need depth profile of muon-induced production of cosmic nuclides in rock</a:t>
            </a:r>
            <a:endParaRPr kumimoji="1" lang="ja-JP" altLang="en-US" sz="28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25104" y="5805264"/>
            <a:ext cx="630012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FF00"/>
                </a:solidFill>
              </a:rPr>
              <a:t>I will talk the possibility in later session</a:t>
            </a:r>
          </a:p>
          <a:p>
            <a:r>
              <a:rPr lang="en-US" altLang="ja-JP" sz="2800" dirty="0" smtClean="0">
                <a:solidFill>
                  <a:srgbClr val="FFFF00"/>
                </a:solidFill>
              </a:rPr>
              <a:t>with preliminary results</a:t>
            </a:r>
            <a:r>
              <a:rPr kumimoji="1" lang="en-US" altLang="ja-JP" sz="2800" dirty="0" smtClean="0">
                <a:solidFill>
                  <a:srgbClr val="FFFF00"/>
                </a:solidFill>
              </a:rPr>
              <a:t>.</a:t>
            </a:r>
            <a:endParaRPr kumimoji="1" lang="ja-JP" altLang="en-US" sz="2800" dirty="0">
              <a:solidFill>
                <a:srgbClr val="FFFF00"/>
              </a:solidFill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297980" y="548153"/>
            <a:ext cx="45480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FURTHER STUDIES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23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39552" y="1273984"/>
            <a:ext cx="79928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dirty="0" smtClean="0">
                <a:solidFill>
                  <a:srgbClr val="FFFF00"/>
                </a:solidFill>
                <a:latin typeface="Eras Bold ITC" pitchFamily="34" charset="0"/>
              </a:rPr>
              <a:t>Thank you very much</a:t>
            </a:r>
          </a:p>
          <a:p>
            <a:pPr algn="ctr"/>
            <a:r>
              <a:rPr kumimoji="1" lang="en-US" altLang="ja-JP" sz="4000" dirty="0" smtClean="0">
                <a:solidFill>
                  <a:srgbClr val="FFFF00"/>
                </a:solidFill>
                <a:latin typeface="Eras Bold ITC" pitchFamily="34" charset="0"/>
              </a:rPr>
              <a:t>for </a:t>
            </a:r>
            <a:r>
              <a:rPr lang="en-US" altLang="ja-JP" sz="4000" dirty="0">
                <a:solidFill>
                  <a:srgbClr val="FFFF00"/>
                </a:solidFill>
                <a:latin typeface="Eras Bold ITC" pitchFamily="34" charset="0"/>
              </a:rPr>
              <a:t>your </a:t>
            </a:r>
            <a:r>
              <a:rPr lang="en-US" altLang="ja-JP" sz="4000" dirty="0" smtClean="0">
                <a:solidFill>
                  <a:srgbClr val="FFFF00"/>
                </a:solidFill>
                <a:latin typeface="Eras Bold ITC" pitchFamily="34" charset="0"/>
              </a:rPr>
              <a:t>valuable supports </a:t>
            </a:r>
          </a:p>
          <a:p>
            <a:pPr algn="ctr"/>
            <a:r>
              <a:rPr lang="en-US" altLang="ja-JP" sz="4000" dirty="0" smtClean="0">
                <a:solidFill>
                  <a:srgbClr val="FFFF00"/>
                </a:solidFill>
                <a:latin typeface="Eras Bold ITC" pitchFamily="34" charset="0"/>
              </a:rPr>
              <a:t>for our experiments.</a:t>
            </a:r>
            <a:endParaRPr kumimoji="1" lang="ja-JP" altLang="en-US" sz="40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pic>
        <p:nvPicPr>
          <p:cNvPr id="2050" name="Picture 2" descr="C:\Users\hmatsu\Desktop\2302625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" t="4461" r="466" b="9325"/>
          <a:stretch/>
        </p:blipFill>
        <p:spPr bwMode="auto">
          <a:xfrm>
            <a:off x="3145384" y="3442667"/>
            <a:ext cx="2880320" cy="250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matsu\Desktop\2010122413444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5384" y="3458192"/>
            <a:ext cx="2880320" cy="2491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710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smtClean="0"/>
              <a:t>Many thanks!</a:t>
            </a:r>
            <a:endParaRPr kumimoji="1" lang="ja-JP" altLang="en-US" sz="3200" dirty="0"/>
          </a:p>
        </p:txBody>
      </p:sp>
      <p:pic>
        <p:nvPicPr>
          <p:cNvPr id="3" name="Picture 2" descr="D:\D\21研究\01研究_Fermi\1012Fermi\photo\Toyoda\P2010_1212_1236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0464" y="2173312"/>
            <a:ext cx="3048000" cy="406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hmatsu\Desktop\c37edc4898c97c1f9015b6ee0e632f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72" y="2312876"/>
            <a:ext cx="5040560" cy="3780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539552" y="1085835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One </a:t>
            </a:r>
            <a:r>
              <a:rPr lang="en-US" altLang="ja-JP" sz="2400" dirty="0"/>
              <a:t>year ago, I got hernia here. Many people helped me and I escaped death. The operation went </a:t>
            </a:r>
            <a:r>
              <a:rPr lang="en-US" altLang="ja-JP" sz="2400" dirty="0" smtClean="0"/>
              <a:t>very well. </a:t>
            </a:r>
            <a:endParaRPr lang="ja-JP" altLang="ja-JP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50897" y="6300028"/>
            <a:ext cx="2813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at Hospital on 12/12/2010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0495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" y="1196752"/>
            <a:ext cx="9143999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</a:pPr>
            <a:r>
              <a:rPr kumimoji="1"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Study </a:t>
            </a:r>
            <a:r>
              <a:rPr lang="en-US" altLang="ja-JP" sz="3600" dirty="0">
                <a:solidFill>
                  <a:srgbClr val="FFFF00"/>
                </a:solidFill>
                <a:latin typeface="Eras Bold ITC" pitchFamily="34" charset="0"/>
              </a:rPr>
              <a:t>of nuclear </a:t>
            </a:r>
            <a:r>
              <a:rPr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reactions </a:t>
            </a:r>
          </a:p>
          <a:p>
            <a:pPr algn="ctr">
              <a:lnSpc>
                <a:spcPts val="3840"/>
              </a:lnSpc>
            </a:pPr>
            <a:r>
              <a:rPr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induced by fast </a:t>
            </a:r>
            <a:r>
              <a:rPr lang="en-US" altLang="ja-JP" sz="3600" dirty="0" err="1" smtClean="0">
                <a:solidFill>
                  <a:srgbClr val="FFFF00"/>
                </a:solidFill>
                <a:latin typeface="Eras Bold ITC" pitchFamily="34" charset="0"/>
              </a:rPr>
              <a:t>muons</a:t>
            </a:r>
            <a:r>
              <a:rPr lang="en-US" altLang="ja-JP" sz="3600" dirty="0" smtClean="0">
                <a:solidFill>
                  <a:srgbClr val="FFFF00"/>
                </a:solidFill>
                <a:latin typeface="Eras Bold ITC" pitchFamily="34" charset="0"/>
              </a:rPr>
              <a:t> at </a:t>
            </a:r>
            <a:r>
              <a:rPr lang="en-US" altLang="ja-JP" sz="3600" dirty="0" err="1" smtClean="0">
                <a:solidFill>
                  <a:srgbClr val="FFFF00"/>
                </a:solidFill>
                <a:latin typeface="Eras Bold ITC" pitchFamily="34" charset="0"/>
              </a:rPr>
              <a:t>NuMI</a:t>
            </a:r>
            <a:endParaRPr kumimoji="1" lang="ja-JP" altLang="en-US" sz="36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783130" y="634623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FF00"/>
                </a:solidFill>
              </a:rPr>
              <a:t>2/16/2012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593" y="4509120"/>
            <a:ext cx="77768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kumimoji="1"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Understanding of nuclear reactions induced by fast muons is important for some applications. </a:t>
            </a:r>
            <a:endParaRPr lang="en-US" altLang="ja-JP" sz="2400" dirty="0">
              <a:solidFill>
                <a:srgbClr val="FFFF00"/>
              </a:solidFill>
              <a:latin typeface="Eras Bold ITC" pitchFamily="34" charset="0"/>
            </a:endParaRPr>
          </a:p>
          <a:p>
            <a:pPr>
              <a:spcAft>
                <a:spcPts val="1200"/>
              </a:spcAft>
            </a:pPr>
            <a:r>
              <a:rPr kumimoji="1"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But, the reactions are not still known well. </a:t>
            </a:r>
          </a:p>
          <a:p>
            <a:pPr>
              <a:spcAft>
                <a:spcPts val="1200"/>
              </a:spcAft>
            </a:pPr>
            <a:r>
              <a:rPr kumimoji="1"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We </a:t>
            </a:r>
            <a:r>
              <a:rPr lang="en-US" altLang="ja-JP" sz="2400" dirty="0">
                <a:solidFill>
                  <a:srgbClr val="FFFF00"/>
                </a:solidFill>
                <a:latin typeface="Eras Bold ITC" pitchFamily="34" charset="0"/>
              </a:rPr>
              <a:t>are interested </a:t>
            </a:r>
            <a:r>
              <a:rPr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in muon </a:t>
            </a:r>
            <a:r>
              <a:rPr kumimoji="1" lang="en-US" altLang="ja-JP" sz="2400" dirty="0" smtClean="0">
                <a:solidFill>
                  <a:srgbClr val="FFFF00"/>
                </a:solidFill>
                <a:latin typeface="Eras Bold ITC" pitchFamily="34" charset="0"/>
              </a:rPr>
              <a:t>nuclear reactions from both science and applications.</a:t>
            </a:r>
            <a:endParaRPr kumimoji="1" lang="ja-JP" altLang="en-US" sz="24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99592" y="2636912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Speaker: Hiroshi MATSUMURA </a:t>
            </a:r>
          </a:p>
          <a:p>
            <a:pPr algn="ctr"/>
            <a:r>
              <a:rPr lang="en-US" altLang="ja-JP" sz="2800" dirty="0" smtClean="0">
                <a:solidFill>
                  <a:srgbClr val="FFC000"/>
                </a:solidFill>
                <a:latin typeface="Eras Bold ITC" pitchFamily="34" charset="0"/>
              </a:rPr>
              <a:t>(KEK, JAPAN)</a:t>
            </a:r>
            <a:endParaRPr lang="ja-JP" altLang="ja-JP" sz="2800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8027" y="116632"/>
            <a:ext cx="4289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i="1" u="sng" dirty="0" smtClean="0">
                <a:solidFill>
                  <a:srgbClr val="FFC000"/>
                </a:solidFill>
                <a:latin typeface="Eras Bold ITC" pitchFamily="34" charset="0"/>
              </a:rPr>
              <a:t>The JASMIN Collaboration</a:t>
            </a:r>
            <a:endParaRPr kumimoji="1" lang="ja-JP" altLang="en-US" sz="2400" i="1" u="sng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203848" y="3933056"/>
            <a:ext cx="26965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rgbClr val="FFFF00"/>
                </a:solidFill>
                <a:latin typeface="Eras Bold ITC" pitchFamily="34" charset="0"/>
              </a:rPr>
              <a:t>MOTIVATION</a:t>
            </a:r>
            <a:endParaRPr kumimoji="1" lang="ja-JP" altLang="en-US" sz="2800" dirty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95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836712"/>
            <a:ext cx="9144000" cy="602128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1600" y="2924944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kumimoji="1"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Production of radionuclides in environment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67544" y="900009"/>
            <a:ext cx="82809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u="sng" dirty="0">
                <a:solidFill>
                  <a:srgbClr val="FFC000"/>
                </a:solidFill>
                <a:latin typeface="Eras Bold ITC" pitchFamily="34" charset="0"/>
              </a:rPr>
              <a:t>Long attenuation </a:t>
            </a:r>
            <a:r>
              <a:rPr lang="en-US" altLang="ja-JP" sz="3200" u="sng" dirty="0" smtClean="0">
                <a:solidFill>
                  <a:srgbClr val="FFC000"/>
                </a:solidFill>
                <a:latin typeface="Eras Bold ITC" pitchFamily="34" charset="0"/>
              </a:rPr>
              <a:t>length of fa</a:t>
            </a:r>
            <a:r>
              <a:rPr kumimoji="1" lang="en-US" altLang="ja-JP" sz="3200" u="sng" dirty="0" smtClean="0">
                <a:solidFill>
                  <a:srgbClr val="FFC000"/>
                </a:solidFill>
                <a:latin typeface="Eras Bold ITC" pitchFamily="34" charset="0"/>
              </a:rPr>
              <a:t>st muons</a:t>
            </a:r>
            <a:endParaRPr kumimoji="1" lang="ja-JP" altLang="en-US" sz="3200" u="sng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59632" y="5085184"/>
            <a:ext cx="667278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for Radiation management</a:t>
            </a:r>
          </a:p>
          <a:p>
            <a:pPr>
              <a:spcAft>
                <a:spcPts val="1200"/>
              </a:spcAft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for Application for Geosciences</a:t>
            </a:r>
            <a:endParaRPr kumimoji="1" lang="ja-JP" altLang="en-US" sz="3200" dirty="0">
              <a:solidFill>
                <a:srgbClr val="FFFF00"/>
              </a:solidFill>
              <a:latin typeface="Eras Bold ITC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63496" y="4365104"/>
            <a:ext cx="71529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u="sng" dirty="0" smtClean="0">
                <a:solidFill>
                  <a:srgbClr val="FFC000"/>
                </a:solidFill>
                <a:latin typeface="Eras Bold ITC" pitchFamily="34" charset="0"/>
              </a:rPr>
              <a:t>Study of reactions by fast </a:t>
            </a:r>
            <a:r>
              <a:rPr kumimoji="1" lang="en-US" altLang="ja-JP" sz="3200" u="sng" dirty="0" err="1" smtClean="0">
                <a:solidFill>
                  <a:srgbClr val="FFC000"/>
                </a:solidFill>
                <a:latin typeface="Eras Bold ITC" pitchFamily="34" charset="0"/>
              </a:rPr>
              <a:t>muons</a:t>
            </a:r>
            <a:endParaRPr kumimoji="1" lang="ja-JP" altLang="en-US" sz="3200" u="sng" dirty="0">
              <a:solidFill>
                <a:srgbClr val="FFC000"/>
              </a:solidFill>
              <a:latin typeface="Eras Bold ITC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71600" y="1628800"/>
            <a:ext cx="79208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altLang="ja-JP" sz="3200" dirty="0" smtClean="0">
                <a:solidFill>
                  <a:srgbClr val="FFFF00"/>
                </a:solidFill>
                <a:latin typeface="Eras Bold ITC" pitchFamily="34" charset="0"/>
              </a:rPr>
              <a:t>Muon exposure in high intensity and high energy accelerator facilities</a:t>
            </a:r>
            <a:endParaRPr kumimoji="1" lang="en-US" altLang="ja-JP" sz="3200" dirty="0" smtClean="0">
              <a:solidFill>
                <a:srgbClr val="FFFF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94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円/楕円 83"/>
          <p:cNvSpPr/>
          <p:nvPr/>
        </p:nvSpPr>
        <p:spPr>
          <a:xfrm>
            <a:off x="5916567" y="2982931"/>
            <a:ext cx="2681003" cy="2585792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5" name="直線コネクタ 84"/>
          <p:cNvCxnSpPr/>
          <p:nvPr/>
        </p:nvCxnSpPr>
        <p:spPr>
          <a:xfrm flipV="1">
            <a:off x="4901628" y="4306126"/>
            <a:ext cx="582902" cy="877149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5484530" y="3281630"/>
            <a:ext cx="221194" cy="1024495"/>
          </a:xfrm>
          <a:prstGeom prst="straightConnector1">
            <a:avLst/>
          </a:prstGeom>
          <a:ln w="28575">
            <a:solidFill>
              <a:schemeClr val="tx2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テキスト ボックス 86"/>
          <p:cNvSpPr txBox="1"/>
          <p:nvPr/>
        </p:nvSpPr>
        <p:spPr>
          <a:xfrm>
            <a:off x="4648538" y="5058126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527243" y="2751701"/>
            <a:ext cx="4042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μ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907677" y="4256787"/>
            <a:ext cx="3658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l-GR" altLang="ja-JP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γ</a:t>
            </a:r>
            <a:endParaRPr kumimoji="1" lang="ja-JP" altLang="en-US" sz="32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633072" y="4548508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91" name="Freeform 50"/>
          <p:cNvSpPr>
            <a:spLocks/>
          </p:cNvSpPr>
          <p:nvPr/>
        </p:nvSpPr>
        <p:spPr bwMode="auto">
          <a:xfrm>
            <a:off x="5484531" y="4184935"/>
            <a:ext cx="1692588" cy="181786"/>
          </a:xfrm>
          <a:custGeom>
            <a:avLst/>
            <a:gdLst/>
            <a:ahLst/>
            <a:cxnLst>
              <a:cxn ang="0">
                <a:pos x="1527" y="43"/>
              </a:cxn>
              <a:cxn ang="0">
                <a:pos x="1454" y="17"/>
              </a:cxn>
              <a:cxn ang="0">
                <a:pos x="1364" y="43"/>
              </a:cxn>
              <a:cxn ang="0">
                <a:pos x="1291" y="17"/>
              </a:cxn>
              <a:cxn ang="0">
                <a:pos x="1202" y="43"/>
              </a:cxn>
              <a:cxn ang="0">
                <a:pos x="1129" y="17"/>
              </a:cxn>
              <a:cxn ang="0">
                <a:pos x="1039" y="43"/>
              </a:cxn>
              <a:cxn ang="0">
                <a:pos x="966" y="17"/>
              </a:cxn>
              <a:cxn ang="0">
                <a:pos x="876" y="43"/>
              </a:cxn>
              <a:cxn ang="0">
                <a:pos x="803" y="17"/>
              </a:cxn>
              <a:cxn ang="0">
                <a:pos x="739" y="17"/>
              </a:cxn>
              <a:cxn ang="0">
                <a:pos x="666" y="43"/>
              </a:cxn>
              <a:cxn ang="0">
                <a:pos x="576" y="17"/>
              </a:cxn>
              <a:cxn ang="0">
                <a:pos x="503" y="43"/>
              </a:cxn>
              <a:cxn ang="0">
                <a:pos x="446" y="4"/>
              </a:cxn>
              <a:cxn ang="0">
                <a:pos x="388" y="43"/>
              </a:cxn>
              <a:cxn ang="0">
                <a:pos x="315" y="17"/>
              </a:cxn>
              <a:cxn ang="0">
                <a:pos x="251" y="17"/>
              </a:cxn>
              <a:cxn ang="0">
                <a:pos x="178" y="43"/>
              </a:cxn>
              <a:cxn ang="0">
                <a:pos x="120" y="4"/>
              </a:cxn>
              <a:cxn ang="0">
                <a:pos x="63" y="43"/>
              </a:cxn>
              <a:cxn ang="0">
                <a:pos x="0" y="27"/>
              </a:cxn>
              <a:cxn ang="0">
                <a:pos x="7" y="51"/>
              </a:cxn>
              <a:cxn ang="0">
                <a:pos x="71" y="51"/>
              </a:cxn>
              <a:cxn ang="0">
                <a:pos x="120" y="16"/>
              </a:cxn>
              <a:cxn ang="0">
                <a:pos x="169" y="51"/>
              </a:cxn>
              <a:cxn ang="0">
                <a:pos x="234" y="51"/>
              </a:cxn>
              <a:cxn ang="0">
                <a:pos x="283" y="16"/>
              </a:cxn>
              <a:cxn ang="0">
                <a:pos x="332" y="51"/>
              </a:cxn>
              <a:cxn ang="0">
                <a:pos x="397" y="51"/>
              </a:cxn>
              <a:cxn ang="0">
                <a:pos x="446" y="16"/>
              </a:cxn>
              <a:cxn ang="0">
                <a:pos x="495" y="51"/>
              </a:cxn>
              <a:cxn ang="0">
                <a:pos x="559" y="51"/>
              </a:cxn>
              <a:cxn ang="0">
                <a:pos x="632" y="26"/>
              </a:cxn>
              <a:cxn ang="0">
                <a:pos x="722" y="51"/>
              </a:cxn>
              <a:cxn ang="0">
                <a:pos x="771" y="16"/>
              </a:cxn>
              <a:cxn ang="0">
                <a:pos x="820" y="51"/>
              </a:cxn>
              <a:cxn ang="0">
                <a:pos x="910" y="26"/>
              </a:cxn>
              <a:cxn ang="0">
                <a:pos x="983" y="51"/>
              </a:cxn>
              <a:cxn ang="0">
                <a:pos x="1073" y="26"/>
              </a:cxn>
              <a:cxn ang="0">
                <a:pos x="1145" y="51"/>
              </a:cxn>
              <a:cxn ang="0">
                <a:pos x="1235" y="26"/>
              </a:cxn>
              <a:cxn ang="0">
                <a:pos x="1308" y="51"/>
              </a:cxn>
              <a:cxn ang="0">
                <a:pos x="1398" y="26"/>
              </a:cxn>
              <a:cxn ang="0">
                <a:pos x="1446" y="26"/>
              </a:cxn>
              <a:cxn ang="0">
                <a:pos x="1535" y="51"/>
              </a:cxn>
              <a:cxn ang="0">
                <a:pos x="1608" y="26"/>
              </a:cxn>
              <a:cxn ang="0">
                <a:pos x="1627" y="27"/>
              </a:cxn>
              <a:cxn ang="0">
                <a:pos x="1552" y="17"/>
              </a:cxn>
            </a:cxnLst>
            <a:rect l="0" t="0" r="r" b="b"/>
            <a:pathLst>
              <a:path w="1627" h="69">
                <a:moveTo>
                  <a:pt x="1552" y="17"/>
                </a:moveTo>
                <a:cubicBezTo>
                  <a:pt x="1527" y="43"/>
                  <a:pt x="1527" y="43"/>
                  <a:pt x="1527" y="43"/>
                </a:cubicBezTo>
                <a:cubicBezTo>
                  <a:pt x="1514" y="56"/>
                  <a:pt x="1492" y="56"/>
                  <a:pt x="1479" y="43"/>
                </a:cubicBezTo>
                <a:cubicBezTo>
                  <a:pt x="1454" y="17"/>
                  <a:pt x="1454" y="17"/>
                  <a:pt x="1454" y="17"/>
                </a:cubicBezTo>
                <a:cubicBezTo>
                  <a:pt x="1436" y="0"/>
                  <a:pt x="1407" y="0"/>
                  <a:pt x="1389" y="17"/>
                </a:cubicBezTo>
                <a:cubicBezTo>
                  <a:pt x="1364" y="43"/>
                  <a:pt x="1364" y="43"/>
                  <a:pt x="1364" y="43"/>
                </a:cubicBezTo>
                <a:cubicBezTo>
                  <a:pt x="1351" y="56"/>
                  <a:pt x="1330" y="56"/>
                  <a:pt x="1317" y="43"/>
                </a:cubicBezTo>
                <a:cubicBezTo>
                  <a:pt x="1291" y="17"/>
                  <a:pt x="1291" y="17"/>
                  <a:pt x="1291" y="17"/>
                </a:cubicBezTo>
                <a:cubicBezTo>
                  <a:pt x="1274" y="0"/>
                  <a:pt x="1245" y="0"/>
                  <a:pt x="1227" y="17"/>
                </a:cubicBezTo>
                <a:cubicBezTo>
                  <a:pt x="1202" y="43"/>
                  <a:pt x="1202" y="43"/>
                  <a:pt x="1202" y="43"/>
                </a:cubicBezTo>
                <a:cubicBezTo>
                  <a:pt x="1188" y="56"/>
                  <a:pt x="1167" y="56"/>
                  <a:pt x="1154" y="43"/>
                </a:cubicBezTo>
                <a:cubicBezTo>
                  <a:pt x="1129" y="17"/>
                  <a:pt x="1129" y="17"/>
                  <a:pt x="1129" y="17"/>
                </a:cubicBezTo>
                <a:cubicBezTo>
                  <a:pt x="1111" y="0"/>
                  <a:pt x="1082" y="0"/>
                  <a:pt x="1064" y="17"/>
                </a:cubicBezTo>
                <a:cubicBezTo>
                  <a:pt x="1039" y="43"/>
                  <a:pt x="1039" y="43"/>
                  <a:pt x="1039" y="43"/>
                </a:cubicBezTo>
                <a:cubicBezTo>
                  <a:pt x="1026" y="56"/>
                  <a:pt x="1004" y="56"/>
                  <a:pt x="991" y="43"/>
                </a:cubicBezTo>
                <a:cubicBezTo>
                  <a:pt x="966" y="17"/>
                  <a:pt x="966" y="17"/>
                  <a:pt x="966" y="17"/>
                </a:cubicBezTo>
                <a:cubicBezTo>
                  <a:pt x="948" y="0"/>
                  <a:pt x="919" y="0"/>
                  <a:pt x="901" y="17"/>
                </a:cubicBezTo>
                <a:cubicBezTo>
                  <a:pt x="876" y="43"/>
                  <a:pt x="876" y="43"/>
                  <a:pt x="876" y="43"/>
                </a:cubicBezTo>
                <a:cubicBezTo>
                  <a:pt x="863" y="56"/>
                  <a:pt x="842" y="56"/>
                  <a:pt x="829" y="43"/>
                </a:cubicBezTo>
                <a:cubicBezTo>
                  <a:pt x="803" y="17"/>
                  <a:pt x="803" y="17"/>
                  <a:pt x="803" y="17"/>
                </a:cubicBezTo>
                <a:cubicBezTo>
                  <a:pt x="795" y="9"/>
                  <a:pt x="783" y="4"/>
                  <a:pt x="771" y="4"/>
                </a:cubicBezTo>
                <a:cubicBezTo>
                  <a:pt x="759" y="4"/>
                  <a:pt x="747" y="9"/>
                  <a:pt x="739" y="17"/>
                </a:cubicBezTo>
                <a:cubicBezTo>
                  <a:pt x="714" y="43"/>
                  <a:pt x="714" y="43"/>
                  <a:pt x="714" y="43"/>
                </a:cubicBezTo>
                <a:cubicBezTo>
                  <a:pt x="700" y="56"/>
                  <a:pt x="679" y="56"/>
                  <a:pt x="666" y="43"/>
                </a:cubicBezTo>
                <a:cubicBezTo>
                  <a:pt x="641" y="17"/>
                  <a:pt x="641" y="17"/>
                  <a:pt x="641" y="17"/>
                </a:cubicBezTo>
                <a:cubicBezTo>
                  <a:pt x="623" y="0"/>
                  <a:pt x="594" y="0"/>
                  <a:pt x="576" y="17"/>
                </a:cubicBezTo>
                <a:cubicBezTo>
                  <a:pt x="551" y="43"/>
                  <a:pt x="551" y="43"/>
                  <a:pt x="551" y="43"/>
                </a:cubicBezTo>
                <a:cubicBezTo>
                  <a:pt x="538" y="56"/>
                  <a:pt x="516" y="56"/>
                  <a:pt x="503" y="43"/>
                </a:cubicBezTo>
                <a:cubicBezTo>
                  <a:pt x="478" y="17"/>
                  <a:pt x="478" y="17"/>
                  <a:pt x="478" y="17"/>
                </a:cubicBezTo>
                <a:cubicBezTo>
                  <a:pt x="469" y="9"/>
                  <a:pt x="458" y="4"/>
                  <a:pt x="446" y="4"/>
                </a:cubicBezTo>
                <a:cubicBezTo>
                  <a:pt x="434" y="4"/>
                  <a:pt x="422" y="9"/>
                  <a:pt x="413" y="17"/>
                </a:cubicBezTo>
                <a:cubicBezTo>
                  <a:pt x="388" y="43"/>
                  <a:pt x="388" y="43"/>
                  <a:pt x="388" y="43"/>
                </a:cubicBezTo>
                <a:cubicBezTo>
                  <a:pt x="375" y="56"/>
                  <a:pt x="354" y="56"/>
                  <a:pt x="341" y="43"/>
                </a:cubicBezTo>
                <a:cubicBezTo>
                  <a:pt x="315" y="17"/>
                  <a:pt x="315" y="17"/>
                  <a:pt x="315" y="17"/>
                </a:cubicBezTo>
                <a:cubicBezTo>
                  <a:pt x="307" y="9"/>
                  <a:pt x="295" y="4"/>
                  <a:pt x="283" y="4"/>
                </a:cubicBezTo>
                <a:cubicBezTo>
                  <a:pt x="271" y="4"/>
                  <a:pt x="259" y="9"/>
                  <a:pt x="251" y="17"/>
                </a:cubicBezTo>
                <a:cubicBezTo>
                  <a:pt x="226" y="43"/>
                  <a:pt x="226" y="43"/>
                  <a:pt x="226" y="43"/>
                </a:cubicBezTo>
                <a:cubicBezTo>
                  <a:pt x="212" y="56"/>
                  <a:pt x="191" y="56"/>
                  <a:pt x="178" y="43"/>
                </a:cubicBezTo>
                <a:cubicBezTo>
                  <a:pt x="153" y="17"/>
                  <a:pt x="153" y="17"/>
                  <a:pt x="153" y="17"/>
                </a:cubicBezTo>
                <a:cubicBezTo>
                  <a:pt x="144" y="9"/>
                  <a:pt x="133" y="4"/>
                  <a:pt x="120" y="4"/>
                </a:cubicBezTo>
                <a:cubicBezTo>
                  <a:pt x="108" y="4"/>
                  <a:pt x="97" y="9"/>
                  <a:pt x="88" y="17"/>
                </a:cubicBezTo>
                <a:cubicBezTo>
                  <a:pt x="63" y="43"/>
                  <a:pt x="63" y="43"/>
                  <a:pt x="63" y="43"/>
                </a:cubicBezTo>
                <a:cubicBezTo>
                  <a:pt x="50" y="56"/>
                  <a:pt x="28" y="56"/>
                  <a:pt x="15" y="43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44"/>
                  <a:pt x="0" y="44"/>
                  <a:pt x="0" y="44"/>
                </a:cubicBezTo>
                <a:cubicBezTo>
                  <a:pt x="7" y="51"/>
                  <a:pt x="7" y="51"/>
                  <a:pt x="7" y="51"/>
                </a:cubicBezTo>
                <a:cubicBezTo>
                  <a:pt x="15" y="60"/>
                  <a:pt x="27" y="65"/>
                  <a:pt x="39" y="65"/>
                </a:cubicBezTo>
                <a:cubicBezTo>
                  <a:pt x="51" y="65"/>
                  <a:pt x="63" y="60"/>
                  <a:pt x="71" y="51"/>
                </a:cubicBezTo>
                <a:cubicBezTo>
                  <a:pt x="97" y="26"/>
                  <a:pt x="97" y="26"/>
                  <a:pt x="97" y="26"/>
                </a:cubicBezTo>
                <a:cubicBezTo>
                  <a:pt x="103" y="20"/>
                  <a:pt x="111" y="16"/>
                  <a:pt x="120" y="16"/>
                </a:cubicBezTo>
                <a:cubicBezTo>
                  <a:pt x="129" y="16"/>
                  <a:pt x="138" y="20"/>
                  <a:pt x="144" y="26"/>
                </a:cubicBezTo>
                <a:cubicBezTo>
                  <a:pt x="169" y="51"/>
                  <a:pt x="169" y="51"/>
                  <a:pt x="169" y="51"/>
                </a:cubicBezTo>
                <a:cubicBezTo>
                  <a:pt x="178" y="60"/>
                  <a:pt x="190" y="65"/>
                  <a:pt x="202" y="65"/>
                </a:cubicBezTo>
                <a:cubicBezTo>
                  <a:pt x="214" y="65"/>
                  <a:pt x="225" y="60"/>
                  <a:pt x="234" y="51"/>
                </a:cubicBezTo>
                <a:cubicBezTo>
                  <a:pt x="259" y="26"/>
                  <a:pt x="259" y="26"/>
                  <a:pt x="259" y="26"/>
                </a:cubicBezTo>
                <a:cubicBezTo>
                  <a:pt x="266" y="20"/>
                  <a:pt x="274" y="16"/>
                  <a:pt x="283" y="16"/>
                </a:cubicBezTo>
                <a:cubicBezTo>
                  <a:pt x="292" y="16"/>
                  <a:pt x="301" y="20"/>
                  <a:pt x="307" y="26"/>
                </a:cubicBezTo>
                <a:cubicBezTo>
                  <a:pt x="332" y="51"/>
                  <a:pt x="332" y="51"/>
                  <a:pt x="332" y="51"/>
                </a:cubicBezTo>
                <a:cubicBezTo>
                  <a:pt x="341" y="60"/>
                  <a:pt x="352" y="65"/>
                  <a:pt x="364" y="65"/>
                </a:cubicBezTo>
                <a:cubicBezTo>
                  <a:pt x="377" y="65"/>
                  <a:pt x="388" y="60"/>
                  <a:pt x="397" y="51"/>
                </a:cubicBezTo>
                <a:cubicBezTo>
                  <a:pt x="422" y="26"/>
                  <a:pt x="422" y="26"/>
                  <a:pt x="422" y="26"/>
                </a:cubicBezTo>
                <a:cubicBezTo>
                  <a:pt x="428" y="20"/>
                  <a:pt x="437" y="16"/>
                  <a:pt x="446" y="16"/>
                </a:cubicBezTo>
                <a:cubicBezTo>
                  <a:pt x="455" y="16"/>
                  <a:pt x="463" y="20"/>
                  <a:pt x="470" y="26"/>
                </a:cubicBezTo>
                <a:cubicBezTo>
                  <a:pt x="495" y="51"/>
                  <a:pt x="495" y="51"/>
                  <a:pt x="495" y="51"/>
                </a:cubicBezTo>
                <a:cubicBezTo>
                  <a:pt x="503" y="60"/>
                  <a:pt x="515" y="65"/>
                  <a:pt x="527" y="65"/>
                </a:cubicBezTo>
                <a:cubicBezTo>
                  <a:pt x="539" y="65"/>
                  <a:pt x="551" y="60"/>
                  <a:pt x="559" y="51"/>
                </a:cubicBezTo>
                <a:cubicBezTo>
                  <a:pt x="585" y="26"/>
                  <a:pt x="585" y="26"/>
                  <a:pt x="585" y="26"/>
                </a:cubicBezTo>
                <a:cubicBezTo>
                  <a:pt x="598" y="13"/>
                  <a:pt x="619" y="13"/>
                  <a:pt x="632" y="26"/>
                </a:cubicBezTo>
                <a:cubicBezTo>
                  <a:pt x="657" y="51"/>
                  <a:pt x="657" y="51"/>
                  <a:pt x="657" y="51"/>
                </a:cubicBezTo>
                <a:cubicBezTo>
                  <a:pt x="675" y="69"/>
                  <a:pt x="704" y="69"/>
                  <a:pt x="722" y="51"/>
                </a:cubicBezTo>
                <a:cubicBezTo>
                  <a:pt x="747" y="26"/>
                  <a:pt x="747" y="26"/>
                  <a:pt x="747" y="26"/>
                </a:cubicBezTo>
                <a:cubicBezTo>
                  <a:pt x="754" y="20"/>
                  <a:pt x="762" y="16"/>
                  <a:pt x="771" y="16"/>
                </a:cubicBezTo>
                <a:cubicBezTo>
                  <a:pt x="780" y="16"/>
                  <a:pt x="789" y="20"/>
                  <a:pt x="795" y="26"/>
                </a:cubicBezTo>
                <a:cubicBezTo>
                  <a:pt x="820" y="51"/>
                  <a:pt x="820" y="51"/>
                  <a:pt x="820" y="51"/>
                </a:cubicBezTo>
                <a:cubicBezTo>
                  <a:pt x="838" y="69"/>
                  <a:pt x="867" y="69"/>
                  <a:pt x="885" y="51"/>
                </a:cubicBezTo>
                <a:cubicBezTo>
                  <a:pt x="910" y="26"/>
                  <a:pt x="910" y="26"/>
                  <a:pt x="910" y="26"/>
                </a:cubicBezTo>
                <a:cubicBezTo>
                  <a:pt x="923" y="13"/>
                  <a:pt x="944" y="13"/>
                  <a:pt x="958" y="26"/>
                </a:cubicBezTo>
                <a:cubicBezTo>
                  <a:pt x="983" y="51"/>
                  <a:pt x="983" y="51"/>
                  <a:pt x="983" y="51"/>
                </a:cubicBezTo>
                <a:cubicBezTo>
                  <a:pt x="1001" y="69"/>
                  <a:pt x="1030" y="69"/>
                  <a:pt x="1047" y="51"/>
                </a:cubicBezTo>
                <a:cubicBezTo>
                  <a:pt x="1073" y="26"/>
                  <a:pt x="1073" y="26"/>
                  <a:pt x="1073" y="26"/>
                </a:cubicBezTo>
                <a:cubicBezTo>
                  <a:pt x="1086" y="13"/>
                  <a:pt x="1107" y="13"/>
                  <a:pt x="1120" y="26"/>
                </a:cubicBezTo>
                <a:cubicBezTo>
                  <a:pt x="1145" y="51"/>
                  <a:pt x="1145" y="51"/>
                  <a:pt x="1145" y="51"/>
                </a:cubicBezTo>
                <a:cubicBezTo>
                  <a:pt x="1163" y="69"/>
                  <a:pt x="1192" y="69"/>
                  <a:pt x="1210" y="51"/>
                </a:cubicBezTo>
                <a:cubicBezTo>
                  <a:pt x="1235" y="26"/>
                  <a:pt x="1235" y="26"/>
                  <a:pt x="1235" y="26"/>
                </a:cubicBezTo>
                <a:cubicBezTo>
                  <a:pt x="1248" y="13"/>
                  <a:pt x="1270" y="13"/>
                  <a:pt x="1283" y="26"/>
                </a:cubicBezTo>
                <a:cubicBezTo>
                  <a:pt x="1308" y="51"/>
                  <a:pt x="1308" y="51"/>
                  <a:pt x="1308" y="51"/>
                </a:cubicBezTo>
                <a:cubicBezTo>
                  <a:pt x="1326" y="69"/>
                  <a:pt x="1355" y="69"/>
                  <a:pt x="1373" y="51"/>
                </a:cubicBezTo>
                <a:cubicBezTo>
                  <a:pt x="1398" y="26"/>
                  <a:pt x="1398" y="26"/>
                  <a:pt x="1398" y="26"/>
                </a:cubicBezTo>
                <a:cubicBezTo>
                  <a:pt x="1404" y="20"/>
                  <a:pt x="1413" y="16"/>
                  <a:pt x="1422" y="16"/>
                </a:cubicBezTo>
                <a:cubicBezTo>
                  <a:pt x="1431" y="16"/>
                  <a:pt x="1439" y="20"/>
                  <a:pt x="1446" y="26"/>
                </a:cubicBezTo>
                <a:cubicBezTo>
                  <a:pt x="1471" y="51"/>
                  <a:pt x="1471" y="51"/>
                  <a:pt x="1471" y="51"/>
                </a:cubicBezTo>
                <a:cubicBezTo>
                  <a:pt x="1489" y="69"/>
                  <a:pt x="1518" y="69"/>
                  <a:pt x="1535" y="51"/>
                </a:cubicBezTo>
                <a:cubicBezTo>
                  <a:pt x="1561" y="26"/>
                  <a:pt x="1561" y="26"/>
                  <a:pt x="1561" y="26"/>
                </a:cubicBezTo>
                <a:cubicBezTo>
                  <a:pt x="1574" y="13"/>
                  <a:pt x="1595" y="13"/>
                  <a:pt x="1608" y="26"/>
                </a:cubicBezTo>
                <a:cubicBezTo>
                  <a:pt x="1627" y="44"/>
                  <a:pt x="1627" y="44"/>
                  <a:pt x="1627" y="44"/>
                </a:cubicBezTo>
                <a:cubicBezTo>
                  <a:pt x="1627" y="27"/>
                  <a:pt x="1627" y="27"/>
                  <a:pt x="1627" y="27"/>
                </a:cubicBezTo>
                <a:cubicBezTo>
                  <a:pt x="1617" y="17"/>
                  <a:pt x="1617" y="17"/>
                  <a:pt x="1617" y="17"/>
                </a:cubicBezTo>
                <a:cubicBezTo>
                  <a:pt x="1599" y="0"/>
                  <a:pt x="1570" y="0"/>
                  <a:pt x="1552" y="17"/>
                </a:cubicBezTo>
                <a:close/>
              </a:path>
            </a:pathLst>
          </a:custGeom>
          <a:solidFill>
            <a:schemeClr val="tx2"/>
          </a:solidFill>
          <a:ln w="9525" cap="flat" cmpd="sng">
            <a:noFill/>
            <a:prstDash val="solid"/>
            <a:round/>
            <a:headEnd/>
            <a:tailEnd/>
          </a:ln>
        </p:spPr>
      </p:sp>
      <p:pic>
        <p:nvPicPr>
          <p:cNvPr id="92" name="Picture 2" descr="C:\Users\hmatsu\AppData\Local\Microsoft\Windows\Temporary Internet Files\Content.IE5\DOXO01ZH\MCj0423836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33072" y="3881957"/>
            <a:ext cx="738492" cy="728139"/>
          </a:xfrm>
          <a:prstGeom prst="rect">
            <a:avLst/>
          </a:prstGeom>
          <a:noFill/>
        </p:spPr>
      </p:pic>
      <p:sp>
        <p:nvSpPr>
          <p:cNvPr id="93" name="テキスト ボックス 92"/>
          <p:cNvSpPr txBox="1"/>
          <p:nvPr/>
        </p:nvSpPr>
        <p:spPr>
          <a:xfrm>
            <a:off x="5375955" y="4717011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Virtual photon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94" name="円/楕円 93"/>
          <p:cNvSpPr/>
          <p:nvPr/>
        </p:nvSpPr>
        <p:spPr>
          <a:xfrm>
            <a:off x="667770" y="2921300"/>
            <a:ext cx="2626589" cy="2520219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5" name="円/楕円 94"/>
          <p:cNvSpPr/>
          <p:nvPr/>
        </p:nvSpPr>
        <p:spPr>
          <a:xfrm>
            <a:off x="1875203" y="4121868"/>
            <a:ext cx="656647" cy="646033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正方形/長方形 95"/>
          <p:cNvSpPr/>
          <p:nvPr/>
        </p:nvSpPr>
        <p:spPr>
          <a:xfrm rot="18618844">
            <a:off x="2798432" y="4593084"/>
            <a:ext cx="612152" cy="145092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7" name="Picture 2" descr="C:\Users\hmatsu\AppData\Local\Microsoft\Windows\Temporary Internet Files\Content.IE5\ECSW2X82\MCj0423842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78640" y="4400794"/>
            <a:ext cx="706419" cy="761517"/>
          </a:xfrm>
          <a:prstGeom prst="rect">
            <a:avLst/>
          </a:prstGeom>
          <a:noFill/>
        </p:spPr>
      </p:pic>
      <p:cxnSp>
        <p:nvCxnSpPr>
          <p:cNvPr id="98" name="直線コネクタ 97"/>
          <p:cNvCxnSpPr/>
          <p:nvPr/>
        </p:nvCxnSpPr>
        <p:spPr>
          <a:xfrm>
            <a:off x="4572000" y="1797587"/>
            <a:ext cx="0" cy="3863661"/>
          </a:xfrm>
          <a:prstGeom prst="line">
            <a:avLst/>
          </a:prstGeom>
          <a:ln w="38100"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テキスト ボックス 98"/>
          <p:cNvSpPr txBox="1"/>
          <p:nvPr/>
        </p:nvSpPr>
        <p:spPr>
          <a:xfrm>
            <a:off x="2771800" y="2744962"/>
            <a:ext cx="1325106" cy="369332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well known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7371221" y="520884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Nucleus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703228" y="381150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725075" y="5027282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Nucleus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2831507" y="444488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Hadron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7308304" y="2744962"/>
            <a:ext cx="1697901" cy="369332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not known well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4979154" y="1196752"/>
            <a:ext cx="4164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Eras Bold ITC" pitchFamily="34" charset="0"/>
              </a:rPr>
              <a:t>Initial interaction </a:t>
            </a:r>
          </a:p>
          <a:p>
            <a:r>
              <a:rPr lang="en-US" altLang="ja-JP" sz="2400" dirty="0" smtClean="0">
                <a:latin typeface="Eras Bold ITC" pitchFamily="34" charset="0"/>
              </a:rPr>
              <a:t>in nuclear reaction </a:t>
            </a:r>
          </a:p>
          <a:p>
            <a:r>
              <a:rPr lang="en-US" altLang="ja-JP" sz="2400" dirty="0" smtClean="0">
                <a:latin typeface="Eras Bold ITC" pitchFamily="34" charset="0"/>
              </a:rPr>
              <a:t>induced by </a:t>
            </a:r>
            <a:r>
              <a:rPr lang="en-US" altLang="ja-JP" sz="2400" u="sng" dirty="0" smtClean="0">
                <a:solidFill>
                  <a:srgbClr val="C00000"/>
                </a:solidFill>
                <a:latin typeface="Eras Bold ITC" pitchFamily="34" charset="0"/>
              </a:rPr>
              <a:t>a fast </a:t>
            </a:r>
            <a:r>
              <a:rPr lang="en-US" altLang="ja-JP" sz="2400" u="sng" dirty="0" err="1" smtClean="0">
                <a:solidFill>
                  <a:srgbClr val="C00000"/>
                </a:solidFill>
                <a:latin typeface="Eras Bold ITC" pitchFamily="34" charset="0"/>
              </a:rPr>
              <a:t>muon</a:t>
            </a:r>
            <a:endParaRPr lang="ja-JP" altLang="en-US" sz="2400" u="sng" dirty="0">
              <a:solidFill>
                <a:srgbClr val="C00000"/>
              </a:solidFill>
              <a:latin typeface="Eras Bold ITC" pitchFamily="34" charset="0"/>
            </a:endParaRPr>
          </a:p>
        </p:txBody>
      </p:sp>
      <p:sp>
        <p:nvSpPr>
          <p:cNvPr id="108" name="タイトル 1"/>
          <p:cNvSpPr>
            <a:spLocks noGrp="1"/>
          </p:cNvSpPr>
          <p:nvPr>
            <p:ph type="title"/>
          </p:nvPr>
        </p:nvSpPr>
        <p:spPr>
          <a:xfrm>
            <a:off x="107504" y="44624"/>
            <a:ext cx="6976340" cy="792088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Initial interactions in nuclear reactions</a:t>
            </a:r>
            <a:endParaRPr kumimoji="1" lang="ja-JP" altLang="en-US" sz="32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67018" y="1218901"/>
            <a:ext cx="3488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>
                <a:latin typeface="Eras Bold ITC" pitchFamily="34" charset="0"/>
              </a:rPr>
              <a:t>Initial interaction </a:t>
            </a:r>
          </a:p>
          <a:p>
            <a:r>
              <a:rPr lang="en-US" altLang="ja-JP" sz="2400" dirty="0" smtClean="0">
                <a:latin typeface="Eras Bold ITC" pitchFamily="34" charset="0"/>
              </a:rPr>
              <a:t>in nuclear reaction </a:t>
            </a:r>
          </a:p>
          <a:p>
            <a:r>
              <a:rPr lang="en-US" altLang="ja-JP" sz="2400" dirty="0" smtClean="0">
                <a:latin typeface="Eras Bold ITC" pitchFamily="34" charset="0"/>
              </a:rPr>
              <a:t>induced by </a:t>
            </a:r>
            <a:r>
              <a:rPr lang="en-US" altLang="ja-JP" sz="2400" u="sng" dirty="0" smtClean="0">
                <a:solidFill>
                  <a:srgbClr val="C00000"/>
                </a:solidFill>
                <a:latin typeface="Eras Bold ITC" pitchFamily="34" charset="0"/>
              </a:rPr>
              <a:t>a hadron</a:t>
            </a:r>
            <a:endParaRPr lang="ja-JP" altLang="en-US" sz="2400" u="sng" dirty="0">
              <a:solidFill>
                <a:srgbClr val="C00000"/>
              </a:solidFill>
              <a:latin typeface="Eras Bold ITC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11560" y="5788062"/>
            <a:ext cx="79625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C00000"/>
                </a:solidFill>
                <a:latin typeface="Eras Bold ITC" pitchFamily="34" charset="0"/>
              </a:rPr>
              <a:t>We are interested in the effect from the </a:t>
            </a:r>
            <a:r>
              <a:rPr lang="en-US" altLang="ja-JP" sz="2800" dirty="0" smtClean="0">
                <a:solidFill>
                  <a:srgbClr val="C00000"/>
                </a:solidFill>
                <a:latin typeface="Eras Bold ITC" pitchFamily="34" charset="0"/>
              </a:rPr>
              <a:t>difference</a:t>
            </a:r>
            <a:r>
              <a:rPr lang="ja-JP" altLang="en-US" sz="2800" dirty="0">
                <a:solidFill>
                  <a:srgbClr val="C00000"/>
                </a:solidFill>
                <a:latin typeface="Eras Bold ITC" pitchFamily="34" charset="0"/>
              </a:rPr>
              <a:t> </a:t>
            </a:r>
            <a:r>
              <a:rPr lang="en-US" altLang="ja-JP" sz="2800" dirty="0" smtClean="0">
                <a:solidFill>
                  <a:srgbClr val="C00000"/>
                </a:solidFill>
                <a:latin typeface="Eras Bold ITC" pitchFamily="34" charset="0"/>
              </a:rPr>
              <a:t>between the initial interactions. </a:t>
            </a:r>
            <a:endParaRPr kumimoji="1" lang="ja-JP" altLang="en-US" sz="2800" dirty="0">
              <a:solidFill>
                <a:srgbClr val="C000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68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6" b="4378"/>
          <a:stretch/>
        </p:blipFill>
        <p:spPr bwMode="auto">
          <a:xfrm>
            <a:off x="644768" y="980728"/>
            <a:ext cx="4503295" cy="4063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Spallation by proton bombardment</a:t>
            </a:r>
            <a:endParaRPr kumimoji="1" lang="ja-JP" altLang="en-US" dirty="0"/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6084168" y="908720"/>
            <a:ext cx="18369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en-US" altLang="ja-JP" sz="2400" dirty="0">
                <a:latin typeface="Arial Black" pitchFamily="34" charset="0"/>
              </a:rPr>
              <a:t>spallation</a:t>
            </a:r>
          </a:p>
        </p:txBody>
      </p:sp>
      <p:grpSp>
        <p:nvGrpSpPr>
          <p:cNvPr id="49" name="グループ化 48"/>
          <p:cNvGrpSpPr/>
          <p:nvPr/>
        </p:nvGrpSpPr>
        <p:grpSpPr>
          <a:xfrm>
            <a:off x="5500428" y="4815843"/>
            <a:ext cx="1905000" cy="1143000"/>
            <a:chOff x="5476410" y="4899574"/>
            <a:chExt cx="1905000" cy="1143000"/>
          </a:xfrm>
        </p:grpSpPr>
        <p:sp>
          <p:nvSpPr>
            <p:cNvPr id="5" name="Oval 11"/>
            <p:cNvSpPr>
              <a:spLocks noChangeArrowheads="1"/>
            </p:cNvSpPr>
            <p:nvPr/>
          </p:nvSpPr>
          <p:spPr bwMode="auto">
            <a:xfrm>
              <a:off x="6162210" y="5204374"/>
              <a:ext cx="609600" cy="609600"/>
            </a:xfrm>
            <a:prstGeom prst="ellipse">
              <a:avLst/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6" name="Oval 12"/>
            <p:cNvSpPr>
              <a:spLocks noChangeArrowheads="1"/>
            </p:cNvSpPr>
            <p:nvPr/>
          </p:nvSpPr>
          <p:spPr bwMode="auto">
            <a:xfrm>
              <a:off x="6314610" y="50519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7" name="Oval 13"/>
            <p:cNvSpPr>
              <a:spLocks noChangeArrowheads="1"/>
            </p:cNvSpPr>
            <p:nvPr/>
          </p:nvSpPr>
          <p:spPr bwMode="auto">
            <a:xfrm>
              <a:off x="6695610" y="4975774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8" name="Oval 14"/>
            <p:cNvSpPr>
              <a:spLocks noChangeArrowheads="1"/>
            </p:cNvSpPr>
            <p:nvPr/>
          </p:nvSpPr>
          <p:spPr bwMode="auto">
            <a:xfrm>
              <a:off x="7000410" y="49757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9" name="Oval 15"/>
            <p:cNvSpPr>
              <a:spLocks noChangeArrowheads="1"/>
            </p:cNvSpPr>
            <p:nvPr/>
          </p:nvSpPr>
          <p:spPr bwMode="auto">
            <a:xfrm>
              <a:off x="7229010" y="53567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" name="Oval 16"/>
            <p:cNvSpPr>
              <a:spLocks noChangeArrowheads="1"/>
            </p:cNvSpPr>
            <p:nvPr/>
          </p:nvSpPr>
          <p:spPr bwMode="auto">
            <a:xfrm>
              <a:off x="6771810" y="5509174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" name="Oval 17"/>
            <p:cNvSpPr>
              <a:spLocks noChangeArrowheads="1"/>
            </p:cNvSpPr>
            <p:nvPr/>
          </p:nvSpPr>
          <p:spPr bwMode="auto">
            <a:xfrm>
              <a:off x="6848010" y="58901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2" name="Oval 18"/>
            <p:cNvSpPr>
              <a:spLocks noChangeArrowheads="1"/>
            </p:cNvSpPr>
            <p:nvPr/>
          </p:nvSpPr>
          <p:spPr bwMode="auto">
            <a:xfrm>
              <a:off x="6009810" y="5966374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3" name="Oval 19"/>
            <p:cNvSpPr>
              <a:spLocks noChangeArrowheads="1"/>
            </p:cNvSpPr>
            <p:nvPr/>
          </p:nvSpPr>
          <p:spPr bwMode="auto">
            <a:xfrm>
              <a:off x="6009810" y="5585374"/>
              <a:ext cx="76200" cy="762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4" name="Oval 20"/>
            <p:cNvSpPr>
              <a:spLocks noChangeArrowheads="1"/>
            </p:cNvSpPr>
            <p:nvPr/>
          </p:nvSpPr>
          <p:spPr bwMode="auto">
            <a:xfrm>
              <a:off x="5476410" y="53567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5" name="Oval 21"/>
            <p:cNvSpPr>
              <a:spLocks noChangeArrowheads="1"/>
            </p:cNvSpPr>
            <p:nvPr/>
          </p:nvSpPr>
          <p:spPr bwMode="auto">
            <a:xfrm>
              <a:off x="6162210" y="5585374"/>
              <a:ext cx="304800" cy="3048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6" name="Oval 22"/>
            <p:cNvSpPr>
              <a:spLocks noChangeArrowheads="1"/>
            </p:cNvSpPr>
            <p:nvPr/>
          </p:nvSpPr>
          <p:spPr bwMode="auto">
            <a:xfrm>
              <a:off x="5781210" y="489957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8" name="グループ化 47"/>
          <p:cNvGrpSpPr/>
          <p:nvPr/>
        </p:nvGrpSpPr>
        <p:grpSpPr>
          <a:xfrm>
            <a:off x="5652120" y="3068960"/>
            <a:ext cx="1143000" cy="914400"/>
            <a:chOff x="5652120" y="3140968"/>
            <a:chExt cx="1143000" cy="914400"/>
          </a:xfrm>
        </p:grpSpPr>
        <p:sp>
          <p:nvSpPr>
            <p:cNvPr id="18" name="Oval 24"/>
            <p:cNvSpPr>
              <a:spLocks noChangeArrowheads="1"/>
            </p:cNvSpPr>
            <p:nvPr/>
          </p:nvSpPr>
          <p:spPr bwMode="auto">
            <a:xfrm>
              <a:off x="6185520" y="3445768"/>
              <a:ext cx="609600" cy="609600"/>
            </a:xfrm>
            <a:prstGeom prst="ellipse">
              <a:avLst/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9" name="Rectangle 25"/>
            <p:cNvSpPr>
              <a:spLocks noChangeArrowheads="1"/>
            </p:cNvSpPr>
            <p:nvPr/>
          </p:nvSpPr>
          <p:spPr bwMode="auto">
            <a:xfrm rot="2449286">
              <a:off x="5921995" y="3231456"/>
              <a:ext cx="228600" cy="9842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0" name="Rectangle 26"/>
            <p:cNvSpPr>
              <a:spLocks noChangeArrowheads="1"/>
            </p:cNvSpPr>
            <p:nvPr/>
          </p:nvSpPr>
          <p:spPr bwMode="auto">
            <a:xfrm rot="20330654">
              <a:off x="5890245" y="3753743"/>
              <a:ext cx="228600" cy="2174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1" name="Rectangle 27"/>
            <p:cNvSpPr>
              <a:spLocks noChangeArrowheads="1"/>
            </p:cNvSpPr>
            <p:nvPr/>
          </p:nvSpPr>
          <p:spPr bwMode="auto">
            <a:xfrm rot="3059724">
              <a:off x="6279183" y="3293368"/>
              <a:ext cx="201613" cy="106363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2" name="Rectangle 28"/>
            <p:cNvSpPr>
              <a:spLocks noChangeArrowheads="1"/>
            </p:cNvSpPr>
            <p:nvPr/>
          </p:nvSpPr>
          <p:spPr bwMode="auto">
            <a:xfrm rot="1190442">
              <a:off x="5733083" y="3374331"/>
              <a:ext cx="371475" cy="1301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3" name="Oval 29"/>
            <p:cNvSpPr>
              <a:spLocks noChangeArrowheads="1"/>
            </p:cNvSpPr>
            <p:nvPr/>
          </p:nvSpPr>
          <p:spPr bwMode="auto">
            <a:xfrm>
              <a:off x="5652120" y="3293368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4" name="Oval 30"/>
            <p:cNvSpPr>
              <a:spLocks noChangeArrowheads="1"/>
            </p:cNvSpPr>
            <p:nvPr/>
          </p:nvSpPr>
          <p:spPr bwMode="auto">
            <a:xfrm>
              <a:off x="5788645" y="3788668"/>
              <a:ext cx="228600" cy="2286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5" name="Oval 31"/>
            <p:cNvSpPr>
              <a:spLocks noChangeArrowheads="1"/>
            </p:cNvSpPr>
            <p:nvPr/>
          </p:nvSpPr>
          <p:spPr bwMode="auto">
            <a:xfrm>
              <a:off x="5880720" y="3140968"/>
              <a:ext cx="127000" cy="123825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6" name="Oval 32"/>
            <p:cNvSpPr>
              <a:spLocks noChangeArrowheads="1"/>
            </p:cNvSpPr>
            <p:nvPr/>
          </p:nvSpPr>
          <p:spPr bwMode="auto">
            <a:xfrm>
              <a:off x="6261720" y="3217168"/>
              <a:ext cx="120650" cy="1270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6" name="グループ化 45"/>
          <p:cNvGrpSpPr/>
          <p:nvPr/>
        </p:nvGrpSpPr>
        <p:grpSpPr>
          <a:xfrm>
            <a:off x="6222826" y="1412776"/>
            <a:ext cx="1733550" cy="609600"/>
            <a:chOff x="6128818" y="1484784"/>
            <a:chExt cx="1733550" cy="609600"/>
          </a:xfrm>
        </p:grpSpPr>
        <p:sp>
          <p:nvSpPr>
            <p:cNvPr id="28" name="Oval 47"/>
            <p:cNvSpPr>
              <a:spLocks noChangeArrowheads="1"/>
            </p:cNvSpPr>
            <p:nvPr/>
          </p:nvSpPr>
          <p:spPr bwMode="auto">
            <a:xfrm>
              <a:off x="6128818" y="1484784"/>
              <a:ext cx="609600" cy="609600"/>
            </a:xfrm>
            <a:prstGeom prst="ellipse">
              <a:avLst/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9" name="Rectangle 51"/>
            <p:cNvSpPr>
              <a:spLocks noChangeArrowheads="1"/>
            </p:cNvSpPr>
            <p:nvPr/>
          </p:nvSpPr>
          <p:spPr bwMode="auto">
            <a:xfrm>
              <a:off x="7490893" y="1732434"/>
              <a:ext cx="371475" cy="13017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0" name="Oval 52"/>
            <p:cNvSpPr>
              <a:spLocks noChangeArrowheads="1"/>
            </p:cNvSpPr>
            <p:nvPr/>
          </p:nvSpPr>
          <p:spPr bwMode="auto">
            <a:xfrm>
              <a:off x="7424218" y="171338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47" name="グループ化 46"/>
          <p:cNvGrpSpPr/>
          <p:nvPr/>
        </p:nvGrpSpPr>
        <p:grpSpPr>
          <a:xfrm>
            <a:off x="6222826" y="2132856"/>
            <a:ext cx="1733550" cy="609600"/>
            <a:chOff x="6128818" y="2225824"/>
            <a:chExt cx="1733550" cy="609600"/>
          </a:xfrm>
        </p:grpSpPr>
        <p:sp>
          <p:nvSpPr>
            <p:cNvPr id="32" name="Oval 62"/>
            <p:cNvSpPr>
              <a:spLocks noChangeArrowheads="1"/>
            </p:cNvSpPr>
            <p:nvPr/>
          </p:nvSpPr>
          <p:spPr bwMode="auto">
            <a:xfrm>
              <a:off x="6128818" y="2225824"/>
              <a:ext cx="609600" cy="609600"/>
            </a:xfrm>
            <a:prstGeom prst="ellipse">
              <a:avLst/>
            </a:prstGeom>
            <a:gradFill rotWithShape="0">
              <a:gsLst>
                <a:gs pos="0">
                  <a:schemeClr val="tx2">
                    <a:gamma/>
                    <a:shade val="46275"/>
                    <a:invGamma/>
                  </a:schemeClr>
                </a:gs>
                <a:gs pos="100000">
                  <a:schemeClr val="tx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" name="Rectangle 63"/>
            <p:cNvSpPr>
              <a:spLocks noChangeArrowheads="1"/>
            </p:cNvSpPr>
            <p:nvPr/>
          </p:nvSpPr>
          <p:spPr bwMode="auto">
            <a:xfrm>
              <a:off x="6814618" y="2473474"/>
              <a:ext cx="1047750" cy="133350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4" name="Oval 64"/>
            <p:cNvSpPr>
              <a:spLocks noChangeArrowheads="1"/>
            </p:cNvSpPr>
            <p:nvPr/>
          </p:nvSpPr>
          <p:spPr bwMode="auto">
            <a:xfrm>
              <a:off x="6738418" y="2454424"/>
              <a:ext cx="152400" cy="15240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5" name="Oval 70"/>
          <p:cNvSpPr>
            <a:spLocks noChangeArrowheads="1"/>
          </p:cNvSpPr>
          <p:nvPr/>
        </p:nvSpPr>
        <p:spPr bwMode="auto">
          <a:xfrm>
            <a:off x="6205018" y="4215624"/>
            <a:ext cx="609600" cy="609600"/>
          </a:xfrm>
          <a:prstGeom prst="ellipse">
            <a:avLst/>
          </a:prstGeom>
          <a:gradFill rotWithShape="0">
            <a:gsLst>
              <a:gs pos="0">
                <a:srgbClr val="FF99CC">
                  <a:gamma/>
                  <a:shade val="46275"/>
                  <a:invGamma/>
                </a:srgbClr>
              </a:gs>
              <a:gs pos="100000">
                <a:srgbClr val="FF99CC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755576" y="5661248"/>
            <a:ext cx="42755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 eaLnBrk="0" hangingPunct="0"/>
            <a:r>
              <a:rPr kumimoji="0" lang="en-US" altLang="ja-JP" sz="1400" dirty="0"/>
              <a:t>Miller and </a:t>
            </a:r>
            <a:r>
              <a:rPr kumimoji="0" lang="en-US" altLang="ja-JP" sz="1400" dirty="0" err="1"/>
              <a:t>Hudis</a:t>
            </a:r>
            <a:r>
              <a:rPr kumimoji="0" lang="en-US" altLang="ja-JP" sz="1400" dirty="0"/>
              <a:t>, Ann. Rev. </a:t>
            </a:r>
            <a:r>
              <a:rPr kumimoji="0" lang="en-US" altLang="ja-JP" sz="1400" dirty="0" err="1"/>
              <a:t>Nucl</a:t>
            </a:r>
            <a:r>
              <a:rPr kumimoji="0" lang="en-US" altLang="ja-JP" sz="1400" dirty="0"/>
              <a:t>. Sci. 9, 159 (1959)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547664" y="4869160"/>
            <a:ext cx="26901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Product mass number</a:t>
            </a:r>
            <a:endParaRPr kumimoji="1" lang="ja-JP" altLang="en-US" sz="2000" dirty="0"/>
          </a:p>
        </p:txBody>
      </p:sp>
      <p:sp>
        <p:nvSpPr>
          <p:cNvPr id="40" name="テキスト ボックス 39"/>
          <p:cNvSpPr txBox="1"/>
          <p:nvPr/>
        </p:nvSpPr>
        <p:spPr>
          <a:xfrm rot="16200000">
            <a:off x="-675746" y="2649886"/>
            <a:ext cx="24625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Cross sections (</a:t>
            </a:r>
            <a:r>
              <a:rPr kumimoji="1" lang="en-US" altLang="ja-JP" sz="2000" dirty="0" err="1" smtClean="0"/>
              <a:t>mb</a:t>
            </a:r>
            <a:r>
              <a:rPr kumimoji="1" lang="en-US" altLang="ja-JP" sz="2000" dirty="0" smtClean="0"/>
              <a:t>)</a:t>
            </a:r>
            <a:endParaRPr kumimoji="1" lang="ja-JP" altLang="en-US" sz="20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79878" y="5157192"/>
            <a:ext cx="3625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/>
              <a:t>FIG.</a:t>
            </a:r>
            <a:r>
              <a:rPr kumimoji="1" lang="en-US" altLang="ja-JP" sz="1600" dirty="0" smtClean="0"/>
              <a:t> Mass distribution </a:t>
            </a:r>
            <a:r>
              <a:rPr lang="en-US" altLang="ja-JP" sz="1600" dirty="0" smtClean="0"/>
              <a:t>produced </a:t>
            </a:r>
          </a:p>
          <a:p>
            <a:pPr algn="ctr"/>
            <a:r>
              <a:rPr lang="en-US" altLang="ja-JP" sz="1600" dirty="0" smtClean="0"/>
              <a:t>by protons</a:t>
            </a:r>
            <a:r>
              <a:rPr kumimoji="1" lang="en-US" altLang="ja-JP" sz="1600" dirty="0" smtClean="0"/>
              <a:t> in Bi target.</a:t>
            </a:r>
            <a:endParaRPr kumimoji="1" lang="ja-JP" altLang="en-US" sz="16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242415" y="2668850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Bombardment</a:t>
            </a:r>
            <a:endParaRPr kumimoji="1" lang="ja-JP" altLang="en-US" sz="2000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190660" y="3501008"/>
            <a:ext cx="1197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Cascade</a:t>
            </a:r>
            <a:endParaRPr kumimoji="1" lang="ja-JP" altLang="en-US" sz="20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229010" y="5389511"/>
            <a:ext cx="15536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Evaporation</a:t>
            </a:r>
            <a:endParaRPr kumimoji="1" lang="ja-JP" altLang="en-US" sz="20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527904" y="5882643"/>
            <a:ext cx="83890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>
                <a:solidFill>
                  <a:srgbClr val="C00000"/>
                </a:solidFill>
                <a:latin typeface="Eras Bold ITC" pitchFamily="34" charset="0"/>
              </a:rPr>
              <a:t>In this study, we experimentally investigated </a:t>
            </a:r>
          </a:p>
          <a:p>
            <a:r>
              <a:rPr lang="en-US" altLang="ja-JP" sz="2800" dirty="0" smtClean="0">
                <a:solidFill>
                  <a:srgbClr val="C00000"/>
                </a:solidFill>
                <a:latin typeface="Eras Bold ITC" pitchFamily="34" charset="0"/>
              </a:rPr>
              <a:t>nuclear reactions induced by fast muons.</a:t>
            </a:r>
            <a:endParaRPr lang="ja-JP" altLang="en-US" sz="2800" dirty="0">
              <a:solidFill>
                <a:srgbClr val="C00000"/>
              </a:solidFill>
              <a:latin typeface="Eras Bold ITC" pitchFamily="34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42205" y="2132856"/>
            <a:ext cx="42338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dirty="0" smtClean="0">
                <a:solidFill>
                  <a:srgbClr val="C00000"/>
                </a:solidFill>
                <a:latin typeface="Eras Bold ITC" pitchFamily="34" charset="0"/>
              </a:rPr>
              <a:t>How about </a:t>
            </a:r>
          </a:p>
          <a:p>
            <a:r>
              <a:rPr kumimoji="1" lang="en-US" altLang="ja-JP" sz="4000" dirty="0" smtClean="0">
                <a:solidFill>
                  <a:srgbClr val="C00000"/>
                </a:solidFill>
                <a:latin typeface="Eras Bold ITC" pitchFamily="34" charset="0"/>
              </a:rPr>
              <a:t>muon reaction?</a:t>
            </a:r>
            <a:endParaRPr kumimoji="1" lang="ja-JP" altLang="en-US" sz="4000" dirty="0">
              <a:solidFill>
                <a:srgbClr val="C00000"/>
              </a:solidFill>
              <a:latin typeface="Eras Bold ITC" pitchFamily="34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20608" y="4320369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Equilibrium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39541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75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25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7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2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2" grpId="0"/>
      <p:bldP spid="43" grpId="0"/>
      <p:bldP spid="44" grpId="0"/>
      <p:bldP spid="45" grpId="0"/>
      <p:bldP spid="4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err="1" smtClean="0"/>
              <a:t>Muon</a:t>
            </a:r>
            <a:r>
              <a:rPr lang="en-US" altLang="ja-JP" sz="3200" dirty="0" smtClean="0"/>
              <a:t> beam at </a:t>
            </a:r>
            <a:r>
              <a:rPr kumimoji="1" lang="en-US" altLang="ja-JP" sz="3200" dirty="0" err="1" smtClean="0"/>
              <a:t>NuMI</a:t>
            </a:r>
            <a:r>
              <a:rPr kumimoji="1" lang="en-US" altLang="ja-JP" sz="3200" dirty="0" smtClean="0"/>
              <a:t> in </a:t>
            </a:r>
            <a:r>
              <a:rPr kumimoji="1" lang="en-US" altLang="ja-JP" sz="3200" dirty="0" err="1" smtClean="0"/>
              <a:t>fermilab</a:t>
            </a:r>
            <a:endParaRPr kumimoji="1" lang="ja-JP" altLang="en-US" sz="3200" dirty="0"/>
          </a:p>
        </p:txBody>
      </p:sp>
      <p:sp>
        <p:nvSpPr>
          <p:cNvPr id="3" name="正方形/長方形 2"/>
          <p:cNvSpPr/>
          <p:nvPr/>
        </p:nvSpPr>
        <p:spPr>
          <a:xfrm>
            <a:off x="377660" y="1352864"/>
            <a:ext cx="8429684" cy="107521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377660" y="2385215"/>
            <a:ext cx="8429684" cy="1763865"/>
          </a:xfrm>
          <a:prstGeom prst="rect">
            <a:avLst/>
          </a:prstGeom>
          <a:blipFill dpi="0" rotWithShape="1">
            <a:blip r:embed="rId2" cstate="print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307013" y="2842416"/>
            <a:ext cx="244463" cy="857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001702" y="2570958"/>
            <a:ext cx="447660" cy="6190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2001145" y="2607464"/>
            <a:ext cx="4357718" cy="285752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957127" y="2467766"/>
            <a:ext cx="1047773" cy="150017"/>
          </a:xfrm>
          <a:prstGeom prst="line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382452" y="2451891"/>
            <a:ext cx="584200" cy="15875"/>
          </a:xfrm>
          <a:prstGeom prst="line">
            <a:avLst/>
          </a:prstGeom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8164402" y="2999586"/>
            <a:ext cx="285752" cy="1588"/>
          </a:xfrm>
          <a:prstGeom prst="line">
            <a:avLst/>
          </a:prstGeom>
          <a:ln w="5715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6548302" y="2893216"/>
            <a:ext cx="1082675" cy="117475"/>
          </a:xfrm>
          <a:prstGeom prst="line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正方形/長方形 11"/>
          <p:cNvSpPr/>
          <p:nvPr/>
        </p:nvSpPr>
        <p:spPr>
          <a:xfrm>
            <a:off x="6611258" y="2872889"/>
            <a:ext cx="48169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749324" y="2883677"/>
            <a:ext cx="45719" cy="523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6927698" y="2899559"/>
            <a:ext cx="47625" cy="50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コネクタ 14"/>
          <p:cNvCxnSpPr/>
          <p:nvPr/>
        </p:nvCxnSpPr>
        <p:spPr>
          <a:xfrm flipV="1">
            <a:off x="7626189" y="3010691"/>
            <a:ext cx="538188" cy="1580"/>
          </a:xfrm>
          <a:prstGeom prst="line">
            <a:avLst/>
          </a:prstGeom>
          <a:ln w="28575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正方形/長方形 15"/>
          <p:cNvSpPr/>
          <p:nvPr/>
        </p:nvSpPr>
        <p:spPr>
          <a:xfrm>
            <a:off x="7648439" y="2328567"/>
            <a:ext cx="179388" cy="60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6314952" y="2899566"/>
            <a:ext cx="107938" cy="1580"/>
          </a:xfrm>
          <a:prstGeom prst="line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正方形/長方形 17"/>
          <p:cNvSpPr/>
          <p:nvPr/>
        </p:nvSpPr>
        <p:spPr>
          <a:xfrm>
            <a:off x="1952489" y="2328567"/>
            <a:ext cx="179388" cy="6032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778803" y="2934273"/>
            <a:ext cx="1691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FF00"/>
                </a:solidFill>
              </a:rPr>
              <a:t>Target Hall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146530" y="2315818"/>
            <a:ext cx="2324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FF00"/>
                </a:solidFill>
              </a:rPr>
              <a:t>Beam Absorber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34762" y="3071024"/>
            <a:ext cx="1810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FF00"/>
                </a:solidFill>
              </a:rPr>
              <a:t>MINOS Hall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378778" y="3438329"/>
            <a:ext cx="24416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FF00"/>
                </a:solidFill>
              </a:rPr>
              <a:t>MINOS Detector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592766" y="2243810"/>
            <a:ext cx="12634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FF00"/>
                </a:solidFill>
              </a:rPr>
              <a:t>Alcoves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5949824" y="2720321"/>
            <a:ext cx="285752" cy="142876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H="1" flipV="1">
            <a:off x="2235048" y="2642396"/>
            <a:ext cx="214314" cy="423858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V="1">
            <a:off x="7950088" y="3071025"/>
            <a:ext cx="285752" cy="142875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8092964" y="3071024"/>
            <a:ext cx="285752" cy="461665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rot="10800000" flipV="1">
            <a:off x="6521328" y="2642396"/>
            <a:ext cx="285752" cy="223838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rot="10800000" flipV="1">
            <a:off x="6664204" y="2642396"/>
            <a:ext cx="285752" cy="223838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rot="10800000" flipV="1">
            <a:off x="6807080" y="2642396"/>
            <a:ext cx="285752" cy="223838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rot="10800000" flipV="1">
            <a:off x="7021394" y="2642396"/>
            <a:ext cx="285752" cy="223838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306222" y="2642396"/>
            <a:ext cx="19479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FF00"/>
                </a:solidFill>
              </a:rPr>
              <a:t>Main Injector</a:t>
            </a:r>
            <a:endParaRPr kumimoji="1" lang="ja-JP" altLang="en-US" sz="2400" dirty="0">
              <a:solidFill>
                <a:srgbClr val="FFFF00"/>
              </a:solidFill>
            </a:endParaRPr>
          </a:p>
        </p:txBody>
      </p:sp>
      <p:cxnSp>
        <p:nvCxnSpPr>
          <p:cNvPr id="33" name="直線矢印コネクタ 32"/>
          <p:cNvCxnSpPr/>
          <p:nvPr/>
        </p:nvCxnSpPr>
        <p:spPr>
          <a:xfrm rot="5400000" flipH="1" flipV="1">
            <a:off x="668174" y="2575720"/>
            <a:ext cx="204790" cy="71438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V="1">
            <a:off x="581321" y="1781737"/>
            <a:ext cx="390525" cy="1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976628" y="1853192"/>
            <a:ext cx="390525" cy="1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1360764" y="1784896"/>
            <a:ext cx="769957" cy="16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476562" y="1424564"/>
            <a:ext cx="2685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2"/>
                </a:solidFill>
              </a:rPr>
              <a:t>0   64   128        256 meters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579770" y="1743661"/>
            <a:ext cx="1544645" cy="142876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 rot="5400000">
            <a:off x="1944953" y="2473723"/>
            <a:ext cx="202401" cy="1587"/>
          </a:xfrm>
          <a:prstGeom prst="line">
            <a:avLst/>
          </a:prstGeom>
          <a:ln w="5715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rot="5400000">
            <a:off x="7421833" y="2686460"/>
            <a:ext cx="627067" cy="772"/>
          </a:xfrm>
          <a:prstGeom prst="line">
            <a:avLst/>
          </a:prstGeom>
          <a:ln w="38100"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4592502" y="3037486"/>
            <a:ext cx="346116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3352105" y="3251922"/>
            <a:ext cx="1726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FFFF00"/>
                </a:solidFill>
                <a:latin typeface="Arial Unicode MS" pitchFamily="50" charset="-128"/>
                <a:ea typeface="Arial Unicode MS" pitchFamily="50" charset="-128"/>
                <a:cs typeface="Arial Unicode MS" pitchFamily="50" charset="-128"/>
              </a:rPr>
              <a:t>Decay pipe</a:t>
            </a:r>
            <a:endParaRPr kumimoji="1" lang="ja-JP" altLang="en-US" sz="2400" dirty="0">
              <a:solidFill>
                <a:srgbClr val="FFFF00"/>
              </a:solidFill>
              <a:latin typeface="Arial Unicode MS" pitchFamily="50" charset="-128"/>
              <a:ea typeface="Arial Unicode MS" pitchFamily="50" charset="-128"/>
              <a:cs typeface="Arial Unicode MS" pitchFamily="50" charset="-128"/>
            </a:endParaRPr>
          </a:p>
        </p:txBody>
      </p:sp>
      <p:cxnSp>
        <p:nvCxnSpPr>
          <p:cNvPr id="49" name="直線矢印コネクタ 48"/>
          <p:cNvCxnSpPr/>
          <p:nvPr/>
        </p:nvCxnSpPr>
        <p:spPr>
          <a:xfrm flipH="1" flipV="1">
            <a:off x="3642474" y="2775732"/>
            <a:ext cx="288032" cy="581044"/>
          </a:xfrm>
          <a:prstGeom prst="straightConnector1">
            <a:avLst/>
          </a:prstGeom>
          <a:ln w="28575">
            <a:solidFill>
              <a:srgbClr val="FFFF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33322"/>
            <a:ext cx="6991926" cy="265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7" name="テキスト ボックス 46"/>
          <p:cNvSpPr txBox="1"/>
          <p:nvPr/>
        </p:nvSpPr>
        <p:spPr>
          <a:xfrm>
            <a:off x="5910770" y="1352864"/>
            <a:ext cx="27927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err="1" smtClean="0">
                <a:latin typeface="Eras Bold ITC" pitchFamily="34" charset="0"/>
              </a:rPr>
              <a:t>NuMI</a:t>
            </a:r>
            <a:r>
              <a:rPr kumimoji="1" lang="en-US" altLang="ja-JP" sz="2400" dirty="0" smtClean="0">
                <a:latin typeface="Eras Bold ITC" pitchFamily="34" charset="0"/>
              </a:rPr>
              <a:t> in </a:t>
            </a:r>
            <a:r>
              <a:rPr kumimoji="1" lang="en-US" altLang="ja-JP" sz="2400" dirty="0" err="1" smtClean="0">
                <a:latin typeface="Eras Bold ITC" pitchFamily="34" charset="0"/>
              </a:rPr>
              <a:t>fermilab</a:t>
            </a:r>
            <a:endParaRPr kumimoji="1" lang="ja-JP" altLang="en-US" sz="2400" dirty="0">
              <a:latin typeface="Eras Bold ITC" pitchFamily="34" charset="0"/>
            </a:endParaRPr>
          </a:p>
        </p:txBody>
      </p:sp>
      <p:sp>
        <p:nvSpPr>
          <p:cNvPr id="43" name="円/楕円 42"/>
          <p:cNvSpPr/>
          <p:nvPr/>
        </p:nvSpPr>
        <p:spPr>
          <a:xfrm>
            <a:off x="4975889" y="2877802"/>
            <a:ext cx="396044" cy="401753"/>
          </a:xfrm>
          <a:prstGeom prst="ellipse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/楕円 47"/>
          <p:cNvSpPr/>
          <p:nvPr/>
        </p:nvSpPr>
        <p:spPr>
          <a:xfrm>
            <a:off x="5616116" y="2894649"/>
            <a:ext cx="396044" cy="401753"/>
          </a:xfrm>
          <a:prstGeom prst="ellipse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4103948" y="2859658"/>
            <a:ext cx="396044" cy="401753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067944" y="2822641"/>
            <a:ext cx="2015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altLang="ja-JP" sz="2400" dirty="0" smtClean="0">
                <a:solidFill>
                  <a:schemeClr val="bg1"/>
                </a:solidFill>
              </a:rPr>
              <a:t>π</a:t>
            </a:r>
            <a:r>
              <a:rPr lang="en-US" altLang="ja-JP" sz="2400" baseline="30000" dirty="0" smtClean="0">
                <a:solidFill>
                  <a:schemeClr val="bg1"/>
                </a:solidFill>
              </a:rPr>
              <a:t>+</a:t>
            </a:r>
            <a:r>
              <a:rPr lang="en-US" altLang="ja-JP" sz="2400" dirty="0" smtClean="0">
                <a:solidFill>
                  <a:schemeClr val="bg1"/>
                </a:solidFill>
              </a:rPr>
              <a:t>       μ</a:t>
            </a:r>
            <a:r>
              <a:rPr lang="en-US" altLang="ja-JP" sz="2400" baseline="30000" dirty="0" smtClean="0">
                <a:solidFill>
                  <a:schemeClr val="bg1"/>
                </a:solidFill>
              </a:rPr>
              <a:t>+</a:t>
            </a:r>
            <a:r>
              <a:rPr lang="en-US" altLang="ja-JP" sz="2400" dirty="0" smtClean="0">
                <a:solidFill>
                  <a:schemeClr val="bg1"/>
                </a:solidFill>
              </a:rPr>
              <a:t> + </a:t>
            </a:r>
            <a:r>
              <a:rPr lang="el-GR" altLang="ja-JP" sz="2400" dirty="0" smtClean="0">
                <a:solidFill>
                  <a:schemeClr val="bg1"/>
                </a:solidFill>
              </a:rPr>
              <a:t>ν</a:t>
            </a:r>
            <a:r>
              <a:rPr lang="el-GR" altLang="ja-JP" sz="2400" baseline="-25000" dirty="0" smtClean="0">
                <a:solidFill>
                  <a:schemeClr val="bg1"/>
                </a:solidFill>
              </a:rPr>
              <a:t>μ</a:t>
            </a:r>
            <a:endParaRPr lang="ja-JP" altLang="en-US" sz="2400" baseline="-25000" dirty="0" smtClean="0">
              <a:solidFill>
                <a:schemeClr val="bg1"/>
              </a:solidFill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179512" y="836712"/>
            <a:ext cx="8781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ras Bold ITC" pitchFamily="34" charset="0"/>
              </a:rPr>
              <a:t>For this study, we need high intensity source of </a:t>
            </a:r>
            <a:r>
              <a:rPr kumimoji="1" lang="en-US" altLang="ja-JP" sz="2400" dirty="0" err="1" smtClean="0">
                <a:latin typeface="Eras Bold ITC" pitchFamily="34" charset="0"/>
              </a:rPr>
              <a:t>muons</a:t>
            </a:r>
            <a:r>
              <a:rPr kumimoji="1" lang="en-US" altLang="ja-JP" sz="2400" dirty="0" smtClean="0">
                <a:latin typeface="Eras Bold ITC" pitchFamily="34" charset="0"/>
              </a:rPr>
              <a:t>.</a:t>
            </a:r>
            <a:endParaRPr kumimoji="1" lang="ja-JP" altLang="en-US" sz="2400" dirty="0">
              <a:latin typeface="Eras Bold ITC" pitchFamily="34" charset="0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235576" y="2720321"/>
            <a:ext cx="857256" cy="33315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1043607" y="4233321"/>
            <a:ext cx="7001265" cy="25822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06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sz="3200" dirty="0" err="1"/>
              <a:t>Muon</a:t>
            </a:r>
            <a:r>
              <a:rPr lang="en-US" altLang="ja-JP" sz="3200" dirty="0"/>
              <a:t> beam at </a:t>
            </a:r>
            <a:r>
              <a:rPr lang="en-US" altLang="ja-JP" sz="3200" dirty="0" err="1"/>
              <a:t>NuMI</a:t>
            </a:r>
            <a:r>
              <a:rPr lang="en-US" altLang="ja-JP" sz="3200" dirty="0"/>
              <a:t> in fermilab</a:t>
            </a:r>
            <a:endParaRPr kumimoji="1" lang="ja-JP" alt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7" y="673089"/>
            <a:ext cx="3916391" cy="3741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テキスト ボックス 10"/>
          <p:cNvSpPr txBox="1"/>
          <p:nvPr/>
        </p:nvSpPr>
        <p:spPr>
          <a:xfrm>
            <a:off x="3635896" y="3636313"/>
            <a:ext cx="360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/>
              <a:t>FIG.</a:t>
            </a:r>
            <a:r>
              <a:rPr kumimoji="1" lang="en-US" altLang="ja-JP" sz="1600" dirty="0" smtClean="0"/>
              <a:t> </a:t>
            </a:r>
            <a:r>
              <a:rPr kumimoji="1" lang="en-US" altLang="ja-JP" sz="1600" dirty="0" err="1" smtClean="0"/>
              <a:t>Muon</a:t>
            </a:r>
            <a:r>
              <a:rPr kumimoji="1" lang="en-US" altLang="ja-JP" sz="1600" dirty="0" smtClean="0"/>
              <a:t> energy spectra </a:t>
            </a:r>
          </a:p>
          <a:p>
            <a:r>
              <a:rPr kumimoji="1" lang="en-US" altLang="ja-JP" sz="1600" dirty="0" smtClean="0"/>
              <a:t>at the alcoves calculated by MARS15. </a:t>
            </a:r>
            <a:endParaRPr kumimoji="1"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51920" y="895360"/>
            <a:ext cx="39789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latin typeface="Eras Bold ITC" pitchFamily="34" charset="0"/>
              </a:rPr>
              <a:t>(1) High energy muons</a:t>
            </a:r>
          </a:p>
          <a:p>
            <a:r>
              <a:rPr lang="en-US" altLang="ja-JP" sz="2400" dirty="0" smtClean="0">
                <a:latin typeface="Eras Bold ITC" pitchFamily="34" charset="0"/>
              </a:rPr>
              <a:t>(2) </a:t>
            </a:r>
            <a:r>
              <a:rPr lang="en-US" altLang="ja-JP" sz="2400" dirty="0">
                <a:latin typeface="Eras Bold ITC" pitchFamily="34" charset="0"/>
              </a:rPr>
              <a:t>High muon </a:t>
            </a:r>
            <a:r>
              <a:rPr lang="en-US" altLang="ja-JP" sz="2400" dirty="0" smtClean="0">
                <a:latin typeface="Eras Bold ITC" pitchFamily="34" charset="0"/>
              </a:rPr>
              <a:t>flux</a:t>
            </a:r>
          </a:p>
          <a:p>
            <a:endParaRPr lang="en-US" altLang="ja-JP" sz="2400" dirty="0">
              <a:latin typeface="Eras Bold ITC" pitchFamily="34" charset="0"/>
            </a:endParaRPr>
          </a:p>
          <a:p>
            <a:r>
              <a:rPr kumimoji="1" lang="en-US" altLang="ja-JP" sz="2400" dirty="0" smtClean="0">
                <a:latin typeface="Eras Bold ITC" pitchFamily="34" charset="0"/>
              </a:rPr>
              <a:t>(3) 4 irradiation rooms</a:t>
            </a:r>
          </a:p>
          <a:p>
            <a:endParaRPr lang="en-US" altLang="ja-JP" sz="2400" dirty="0" smtClean="0">
              <a:latin typeface="Eras Bold ITC" pitchFamily="34" charset="0"/>
            </a:endParaRPr>
          </a:p>
          <a:p>
            <a:endParaRPr lang="en-US" altLang="ja-JP" sz="2400" dirty="0">
              <a:latin typeface="Eras Bold ITC" pitchFamily="34" charset="0"/>
            </a:endParaRPr>
          </a:p>
          <a:p>
            <a:r>
              <a:rPr lang="en-US" altLang="ja-JP" sz="2400" dirty="0" smtClean="0">
                <a:latin typeface="Eras Bold ITC" pitchFamily="34" charset="0"/>
              </a:rPr>
              <a:t>(4) Monitoring of muons</a:t>
            </a:r>
            <a:endParaRPr lang="en-US" altLang="ja-JP" sz="2400" dirty="0">
              <a:latin typeface="Eras Bold ITC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923928" y="2433082"/>
            <a:ext cx="52132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Two energy-type </a:t>
            </a:r>
            <a:r>
              <a:rPr lang="en-US" altLang="ja-JP" sz="2000" dirty="0" err="1" smtClean="0"/>
              <a:t>muons</a:t>
            </a:r>
            <a:r>
              <a:rPr lang="en-US" altLang="ja-JP" sz="2000" dirty="0" smtClean="0"/>
              <a:t> are available.</a:t>
            </a:r>
          </a:p>
          <a:p>
            <a:r>
              <a:rPr lang="en-US" altLang="ja-JP" sz="2000" dirty="0" smtClean="0"/>
              <a:t>Attenuation in rock is good </a:t>
            </a:r>
            <a:r>
              <a:rPr kumimoji="1" lang="en-US" altLang="ja-JP" sz="2000" dirty="0" smtClean="0"/>
              <a:t>for geosciences.</a:t>
            </a:r>
            <a:endParaRPr kumimoji="1" lang="ja-JP" altLang="en-US" sz="2000" dirty="0"/>
          </a:p>
        </p:txBody>
      </p:sp>
      <p:cxnSp>
        <p:nvCxnSpPr>
          <p:cNvPr id="21" name="直線矢印コネクタ 20"/>
          <p:cNvCxnSpPr/>
          <p:nvPr/>
        </p:nvCxnSpPr>
        <p:spPr>
          <a:xfrm flipH="1">
            <a:off x="3635896" y="3636313"/>
            <a:ext cx="38799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233322"/>
            <a:ext cx="6991926" cy="2654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正方形/長方形 22"/>
          <p:cNvSpPr/>
          <p:nvPr/>
        </p:nvSpPr>
        <p:spPr>
          <a:xfrm>
            <a:off x="1043607" y="4233321"/>
            <a:ext cx="7001265" cy="258228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73731" y="1628800"/>
            <a:ext cx="52702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dirty="0" smtClean="0"/>
              <a:t>Great </a:t>
            </a:r>
            <a:r>
              <a:rPr lang="en-US" altLang="ja-JP" sz="2000" dirty="0"/>
              <a:t>sensitivity for activation measurements.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7817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200" dirty="0" smtClean="0"/>
              <a:t>Experimental procedures</a:t>
            </a:r>
            <a:endParaRPr kumimoji="1" lang="ja-JP" altLang="en-US" sz="3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72" y="908720"/>
            <a:ext cx="7704856" cy="292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星 7 3"/>
          <p:cNvSpPr/>
          <p:nvPr/>
        </p:nvSpPr>
        <p:spPr>
          <a:xfrm>
            <a:off x="3711278" y="2155198"/>
            <a:ext cx="432048" cy="432048"/>
          </a:xfrm>
          <a:prstGeom prst="star7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星 7 4"/>
          <p:cNvSpPr/>
          <p:nvPr/>
        </p:nvSpPr>
        <p:spPr>
          <a:xfrm>
            <a:off x="2055094" y="2155198"/>
            <a:ext cx="432048" cy="432048"/>
          </a:xfrm>
          <a:prstGeom prst="star7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星 7 5"/>
          <p:cNvSpPr/>
          <p:nvPr/>
        </p:nvSpPr>
        <p:spPr>
          <a:xfrm>
            <a:off x="2847182" y="2155198"/>
            <a:ext cx="432048" cy="432048"/>
          </a:xfrm>
          <a:prstGeom prst="star7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星 7 6"/>
          <p:cNvSpPr/>
          <p:nvPr/>
        </p:nvSpPr>
        <p:spPr>
          <a:xfrm>
            <a:off x="5079430" y="2155198"/>
            <a:ext cx="432048" cy="432048"/>
          </a:xfrm>
          <a:prstGeom prst="star7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星 7 7"/>
          <p:cNvSpPr/>
          <p:nvPr/>
        </p:nvSpPr>
        <p:spPr>
          <a:xfrm>
            <a:off x="7671718" y="2128304"/>
            <a:ext cx="432048" cy="432048"/>
          </a:xfrm>
          <a:prstGeom prst="star7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柱 8"/>
          <p:cNvSpPr/>
          <p:nvPr/>
        </p:nvSpPr>
        <p:spPr>
          <a:xfrm rot="5400000">
            <a:off x="456191" y="4219401"/>
            <a:ext cx="1080120" cy="507430"/>
          </a:xfrm>
          <a:prstGeom prst="can">
            <a:avLst>
              <a:gd name="adj" fmla="val 50000"/>
            </a:avLst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5013176"/>
            <a:ext cx="149912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ex. Cu plate</a:t>
            </a:r>
          </a:p>
          <a:p>
            <a:pPr algn="ctr"/>
            <a:r>
              <a:rPr lang="en-US" altLang="ja-JP" dirty="0" smtClean="0"/>
              <a:t>99.994%</a:t>
            </a:r>
            <a:endParaRPr kumimoji="1" lang="en-US" altLang="ja-JP" dirty="0" smtClean="0"/>
          </a:p>
          <a:p>
            <a:pPr algn="ctr"/>
            <a:r>
              <a:rPr lang="en-US" altLang="ja-JP" dirty="0" smtClean="0"/>
              <a:t>8cm</a:t>
            </a:r>
            <a:r>
              <a:rPr lang="el-GR" altLang="ja-JP" dirty="0" smtClean="0">
                <a:latin typeface="Arial"/>
                <a:cs typeface="Arial"/>
              </a:rPr>
              <a:t>Φ</a:t>
            </a:r>
            <a:r>
              <a:rPr lang="en-US" altLang="ja-JP" dirty="0" smtClean="0"/>
              <a:t>x1cmT</a:t>
            </a:r>
          </a:p>
        </p:txBody>
      </p:sp>
      <p:sp>
        <p:nvSpPr>
          <p:cNvPr id="11" name="下矢印 10"/>
          <p:cNvSpPr/>
          <p:nvPr/>
        </p:nvSpPr>
        <p:spPr>
          <a:xfrm rot="3415820">
            <a:off x="2146454" y="2311376"/>
            <a:ext cx="438144" cy="22097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下矢印 11"/>
          <p:cNvSpPr/>
          <p:nvPr/>
        </p:nvSpPr>
        <p:spPr>
          <a:xfrm rot="16200000">
            <a:off x="2188688" y="3885310"/>
            <a:ext cx="371677" cy="16634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10960" y="3923764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Gamma-ray spectrometry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5280" y="3642338"/>
            <a:ext cx="2761215" cy="2083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正方形/長方形 12"/>
          <p:cNvSpPr/>
          <p:nvPr/>
        </p:nvSpPr>
        <p:spPr>
          <a:xfrm>
            <a:off x="3879815" y="4523876"/>
            <a:ext cx="807346" cy="42414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4935528" y="4365104"/>
            <a:ext cx="1364664" cy="7116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4687161" y="4675189"/>
            <a:ext cx="248367" cy="12152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8" name="円柱 17"/>
          <p:cNvSpPr/>
          <p:nvPr/>
        </p:nvSpPr>
        <p:spPr>
          <a:xfrm rot="5400000">
            <a:off x="3337728" y="4594051"/>
            <a:ext cx="382895" cy="253714"/>
          </a:xfrm>
          <a:prstGeom prst="can">
            <a:avLst>
              <a:gd name="adj" fmla="val 50000"/>
            </a:avLst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39371" y="4571836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Ge</a:t>
            </a:r>
            <a:r>
              <a:rPr kumimoji="1" lang="en-US" altLang="ja-JP" dirty="0" smtClean="0"/>
              <a:t> detector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687972" y="5228620"/>
            <a:ext cx="47724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/>
              <a:t>We obtained yields of </a:t>
            </a:r>
          </a:p>
          <a:p>
            <a:r>
              <a:rPr kumimoji="1" lang="en-US" altLang="ja-JP" sz="2000" dirty="0" smtClean="0"/>
              <a:t>radionuclides in various target materials.</a:t>
            </a:r>
            <a:endParaRPr kumimoji="1" lang="ja-JP" altLang="en-US" sz="2000" dirty="0"/>
          </a:p>
        </p:txBody>
      </p:sp>
      <p:sp>
        <p:nvSpPr>
          <p:cNvPr id="17" name="円/楕円 16"/>
          <p:cNvSpPr/>
          <p:nvPr/>
        </p:nvSpPr>
        <p:spPr>
          <a:xfrm>
            <a:off x="3398978" y="1855637"/>
            <a:ext cx="1056648" cy="977382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034259" y="5982379"/>
            <a:ext cx="27142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  <a:latin typeface="Eras Bold ITC" pitchFamily="34" charset="0"/>
              </a:rPr>
              <a:t>We will discuss </a:t>
            </a:r>
          </a:p>
          <a:p>
            <a:r>
              <a:rPr kumimoji="1" lang="en-US" altLang="ja-JP" sz="2400" dirty="0" smtClean="0">
                <a:solidFill>
                  <a:srgbClr val="C00000"/>
                </a:solidFill>
                <a:latin typeface="Eras Bold ITC" pitchFamily="34" charset="0"/>
              </a:rPr>
              <a:t>muon reactions!</a:t>
            </a:r>
            <a:endParaRPr kumimoji="1" lang="ja-JP" altLang="en-US" sz="2400" dirty="0">
              <a:solidFill>
                <a:srgbClr val="C00000"/>
              </a:solidFill>
              <a:latin typeface="Eras Bold ITC" pitchFamily="34" charset="0"/>
            </a:endParaRPr>
          </a:p>
        </p:txBody>
      </p:sp>
      <p:sp>
        <p:nvSpPr>
          <p:cNvPr id="22" name="右矢印 21"/>
          <p:cNvSpPr/>
          <p:nvPr/>
        </p:nvSpPr>
        <p:spPr>
          <a:xfrm>
            <a:off x="5348241" y="6218583"/>
            <a:ext cx="519903" cy="415499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9512" y="6010833"/>
            <a:ext cx="51299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rgbClr val="C00000"/>
                </a:solidFill>
                <a:latin typeface="Eras Bold ITC" pitchFamily="34" charset="0"/>
              </a:rPr>
              <a:t>Yields of spallation products </a:t>
            </a:r>
          </a:p>
          <a:p>
            <a:r>
              <a:rPr kumimoji="1" lang="en-US" altLang="ja-JP" sz="2400" dirty="0" smtClean="0">
                <a:solidFill>
                  <a:srgbClr val="C00000"/>
                </a:solidFill>
                <a:latin typeface="Eras Bold ITC" pitchFamily="34" charset="0"/>
              </a:rPr>
              <a:t>in Cu and Au </a:t>
            </a:r>
            <a:r>
              <a:rPr lang="en-US" altLang="ja-JP" sz="2400" dirty="0" smtClean="0">
                <a:solidFill>
                  <a:srgbClr val="C00000"/>
                </a:solidFill>
                <a:latin typeface="Eras Bold ITC" pitchFamily="34" charset="0"/>
              </a:rPr>
              <a:t>targets at alcove-2</a:t>
            </a:r>
            <a:endParaRPr kumimoji="1" lang="ja-JP" altLang="en-US" sz="2400" dirty="0">
              <a:solidFill>
                <a:srgbClr val="C00000"/>
              </a:solidFill>
              <a:latin typeface="Eras Bold IT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25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/>
      <p:bldP spid="22" grpId="0" animBg="1"/>
      <p:bldP spid="23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Arial Unicode MS"/>
        <a:ea typeface="Arial Unicode MS"/>
        <a:cs typeface=""/>
      </a:majorFont>
      <a:minorFont>
        <a:latin typeface="Arial Unicode MS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5070</TotalTime>
  <Words>1041</Words>
  <Application>Microsoft Office PowerPoint</Application>
  <PresentationFormat>画面に合わせる (4:3)</PresentationFormat>
  <Paragraphs>212</Paragraphs>
  <Slides>18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PowerPoint プレゼンテーション</vt:lpstr>
      <vt:lpstr>Many thanks!</vt:lpstr>
      <vt:lpstr>PowerPoint プレゼンテーション</vt:lpstr>
      <vt:lpstr>PowerPoint プレゼンテーション</vt:lpstr>
      <vt:lpstr>Initial interactions in nuclear reactions</vt:lpstr>
      <vt:lpstr>Spallation by proton bombardment</vt:lpstr>
      <vt:lpstr>Muon beam at NuMI in fermilab</vt:lpstr>
      <vt:lpstr>Muon beam at NuMI in fermilab</vt:lpstr>
      <vt:lpstr>Experimental procedures</vt:lpstr>
      <vt:lpstr>PowerPoint プレゼンテーション</vt:lpstr>
      <vt:lpstr>Rudstam's formula for spallation</vt:lpstr>
      <vt:lpstr>Product mass distribution</vt:lpstr>
      <vt:lpstr>Comparison among incident particles</vt:lpstr>
      <vt:lpstr>Product mass distribution in Au target</vt:lpstr>
      <vt:lpstr>Comparison with theoretical calculation</vt:lpstr>
      <vt:lpstr>Summary 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hmatsu</dc:creator>
  <cp:lastModifiedBy>hmatsu</cp:lastModifiedBy>
  <cp:revision>248</cp:revision>
  <dcterms:created xsi:type="dcterms:W3CDTF">2011-11-11T13:07:59Z</dcterms:created>
  <dcterms:modified xsi:type="dcterms:W3CDTF">2012-02-16T17:56:04Z</dcterms:modified>
</cp:coreProperties>
</file>