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76" r:id="rId3"/>
    <p:sldId id="275" r:id="rId4"/>
    <p:sldId id="283" r:id="rId5"/>
    <p:sldId id="284" r:id="rId6"/>
    <p:sldId id="278" r:id="rId7"/>
    <p:sldId id="280" r:id="rId8"/>
    <p:sldId id="274" r:id="rId9"/>
    <p:sldId id="290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82D862-91D0-4818-9454-7C88CA76B1C4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A472C7-11D4-4A09-8EB8-29DB28681A3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D65F-12DE-4050-B4EC-9A6875A232FE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49C9-2A19-4C2C-990B-BB080127E39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5AFE5-7494-44DC-80AE-3740E56AB050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1744-EF8B-47D8-870F-616DDED7F65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E146-8A65-4651-A79D-C43C0DAC9F29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1848-7A01-4405-801B-1CA6D146000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A1F4-FE51-4823-A39E-307D82CE8EF1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5C64-99EB-458B-968C-60166B4DE5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2018-4C19-47DB-BDB2-AEF5C0866918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541E-F66F-4167-BBCF-0CDDCE4D490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7F5D-7646-4C8F-9457-CB098DFBD514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1D51-9D2D-48C0-AE68-25D867B1FB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ED6C-4C8C-48C7-AA66-2B072C426614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961-57B8-4779-BE1D-CB217E9E1C0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0AB5-90D5-40EA-A795-04BC0D2299B7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D1E5-FA17-4B40-BFAC-12A0ADEEADF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57032-839B-4525-9446-556C964A8C1F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18E1-BC6C-4FB8-85E0-568D83F72B1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C407-3DE5-4874-8794-4EE28D6B2024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A816-7617-491B-BD9C-9C0E273416E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05FD-57BF-4413-A4A5-62E6F8392C7C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4A1A-D2A4-4313-937D-424BBEF357E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94B9E67-4CDC-4D24-917E-54CD00163C8D}" type="datetimeFigureOut">
              <a:rPr lang="ja-JP" altLang="en-US"/>
              <a:pPr>
                <a:defRPr/>
              </a:pPr>
              <a:t>2012/2/17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36C6AA-DC96-44B7-BD2F-F1735A8131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96379" y="1248305"/>
            <a:ext cx="77764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4800" dirty="0" err="1" smtClean="0">
                <a:latin typeface="Calibri" pitchFamily="34" charset="0"/>
              </a:rPr>
              <a:t>Mtest</a:t>
            </a:r>
            <a:r>
              <a:rPr lang="en-US" altLang="ja-JP" sz="4800" dirty="0" smtClean="0">
                <a:latin typeface="Calibri" pitchFamily="34" charset="0"/>
              </a:rPr>
              <a:t> experiment (activation) </a:t>
            </a: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3062288" y="3644912"/>
            <a:ext cx="2938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>
                <a:latin typeface="Calibri" pitchFamily="34" charset="0"/>
              </a:rPr>
              <a:t>Feb. 16, 2012</a:t>
            </a:r>
            <a:endParaRPr lang="en-US" altLang="ja-JP" sz="3200" dirty="0">
              <a:latin typeface="Calibri" pitchFamily="34" charset="0"/>
            </a:endParaRPr>
          </a:p>
          <a:p>
            <a:pPr algn="ctr"/>
            <a:r>
              <a:rPr lang="en-US" altLang="ja-JP" sz="3200" dirty="0">
                <a:latin typeface="Calibri" pitchFamily="34" charset="0"/>
              </a:rPr>
              <a:t>Activation group</a:t>
            </a:r>
          </a:p>
          <a:p>
            <a:pPr algn="ctr"/>
            <a:r>
              <a:rPr lang="en-US" altLang="ja-JP" sz="3200" dirty="0">
                <a:latin typeface="Calibri" pitchFamily="34" charset="0"/>
              </a:rPr>
              <a:t>Hiroshi </a:t>
            </a:r>
            <a:r>
              <a:rPr lang="en-US" altLang="ja-JP" sz="3200" dirty="0" err="1">
                <a:latin typeface="Calibri" pitchFamily="34" charset="0"/>
              </a:rPr>
              <a:t>Yashima</a:t>
            </a:r>
            <a:endParaRPr lang="ja-JP" alt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42875" y="0"/>
            <a:ext cx="1692821" cy="5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Results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3591" y="144016"/>
            <a:ext cx="9780127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3984803" y="58772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Product mass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843808" y="6309320"/>
            <a:ext cx="396044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048525" y="609329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small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93115" y="60932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large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20174" y="35332"/>
            <a:ext cx="545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Cu</a:t>
            </a:r>
            <a:endParaRPr kumimoji="1" lang="ja-JP" altLang="en-US" sz="2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20174" y="3347700"/>
            <a:ext cx="545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Co</a:t>
            </a:r>
            <a:endParaRPr kumimoji="1" lang="ja-JP" altLang="en-US" sz="2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4670" y="35332"/>
            <a:ext cx="4507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N</a:t>
            </a:r>
            <a:r>
              <a:rPr kumimoji="1" lang="en-US" altLang="ja-JP" sz="2200" dirty="0" smtClean="0"/>
              <a:t>i</a:t>
            </a:r>
            <a:endParaRPr kumimoji="1" lang="ja-JP" altLang="en-US" sz="2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16480" y="3645024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Asano et al., </a:t>
            </a:r>
          </a:p>
          <a:p>
            <a:r>
              <a:rPr kumimoji="1" lang="en-US" altLang="ja-JP" dirty="0" smtClean="0"/>
              <a:t>Physical Review C 28,1718(1983)</a:t>
            </a:r>
          </a:p>
          <a:p>
            <a:r>
              <a:rPr kumimoji="1" lang="en-US" altLang="ja-JP" dirty="0" smtClean="0"/>
              <a:t>Projectile:12GeV proton</a:t>
            </a:r>
            <a:endParaRPr kumimoji="1"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6632"/>
            <a:ext cx="5544616" cy="386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502" y="3356992"/>
            <a:ext cx="558157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16632"/>
            <a:ext cx="5616624" cy="39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42875" y="179929"/>
            <a:ext cx="1980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Summary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6693" y="941819"/>
            <a:ext cx="6035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Activation cross section data for Cu, Ni, Co</a:t>
            </a:r>
          </a:p>
          <a:p>
            <a:r>
              <a:rPr lang="en-US" altLang="ja-JP" sz="2400" dirty="0" smtClean="0"/>
              <a:t>by 120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proton beam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822139"/>
            <a:ext cx="74783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Measurement and analysis for long half-life products</a:t>
            </a:r>
          </a:p>
          <a:p>
            <a:r>
              <a:rPr lang="ja-JP" altLang="en-US" sz="2400" dirty="0" smtClean="0"/>
              <a:t>・</a:t>
            </a:r>
            <a:r>
              <a:rPr kumimoji="1" lang="en-US" altLang="ja-JP" sz="2400" dirty="0" smtClean="0"/>
              <a:t>Activation cross section data for Au and Y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Mass yield distribution, charge distribution 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Simulation(Nuclear reaction, secondary effect)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15324" y="1988840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σ(</a:t>
            </a:r>
            <a:r>
              <a:rPr kumimoji="1" lang="en-US" altLang="ja-JP" sz="2400" dirty="0" smtClean="0"/>
              <a:t>Cu) </a:t>
            </a:r>
            <a:r>
              <a:rPr kumimoji="1" lang="ja-JP" altLang="en-US" sz="2400" dirty="0" smtClean="0"/>
              <a:t>≒</a:t>
            </a:r>
            <a:r>
              <a:rPr kumimoji="1" lang="en-US" altLang="ja-JP" sz="2400" dirty="0" smtClean="0"/>
              <a:t> σ(Co) </a:t>
            </a:r>
            <a:r>
              <a:rPr kumimoji="1" lang="ja-JP" altLang="en-US" sz="2400" dirty="0" smtClean="0"/>
              <a:t>≠ </a:t>
            </a:r>
            <a:r>
              <a:rPr kumimoji="1" lang="en-US" altLang="ja-JP" sz="2400" dirty="0" smtClean="0"/>
              <a:t>σ(Ni)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79512" y="2916233"/>
            <a:ext cx="280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Future works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4282" y="1071546"/>
            <a:ext cx="82138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To obtain experimental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data(activation cross section, mass yield distribution)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&gt;120 </a:t>
            </a:r>
            <a:r>
              <a:rPr lang="en-US" altLang="ja-JP" sz="20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258349" y="285728"/>
            <a:ext cx="55595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Mtest</a:t>
            </a:r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 Experiment(activation)</a:t>
            </a:r>
            <a:endParaRPr lang="en-US" altLang="ja-JP" sz="3200" dirty="0">
              <a:solidFill>
                <a:schemeClr val="accent1"/>
              </a:solidFill>
              <a:latin typeface="Georgia" pitchFamily="18" charset="0"/>
              <a:ea typeface="SimHei" pitchFamily="2" charset="-122"/>
              <a:cs typeface="Arial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42844" y="1000108"/>
            <a:ext cx="8786874" cy="928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57188" y="4776985"/>
            <a:ext cx="1000125" cy="100012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6" name="直線矢印コネクタ 5"/>
          <p:cNvCxnSpPr>
            <a:stCxn id="5" idx="0"/>
          </p:cNvCxnSpPr>
          <p:nvPr/>
        </p:nvCxnSpPr>
        <p:spPr>
          <a:xfrm rot="5400000" flipH="1" flipV="1">
            <a:off x="1643063" y="3991172"/>
            <a:ext cx="0" cy="1571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2500313" y="4776985"/>
            <a:ext cx="1714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5400000" flipH="1" flipV="1">
            <a:off x="5536407" y="3741141"/>
            <a:ext cx="1587" cy="20732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857750" y="4634110"/>
            <a:ext cx="1428750" cy="285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357688" y="4634110"/>
            <a:ext cx="71437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19875" y="4622997"/>
            <a:ext cx="4603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572250" y="4919860"/>
            <a:ext cx="14287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6858000" y="4776985"/>
            <a:ext cx="128587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8248650" y="4686497"/>
            <a:ext cx="57150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4357688" y="5419922"/>
            <a:ext cx="18573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-111" charset="0"/>
              </a:rPr>
              <a:t>Trigger detector</a:t>
            </a:r>
            <a:endParaRPr lang="ja-JP" altLang="en-US" sz="1600">
              <a:latin typeface="Calibri" pitchFamily="-111" charset="0"/>
            </a:endParaRPr>
          </a:p>
        </p:txBody>
      </p:sp>
      <p:cxnSp>
        <p:nvCxnSpPr>
          <p:cNvPr id="19" name="直線矢印コネクタ 18"/>
          <p:cNvCxnSpPr>
            <a:stCxn id="18" idx="0"/>
            <a:endCxn id="14" idx="1"/>
          </p:cNvCxnSpPr>
          <p:nvPr/>
        </p:nvCxnSpPr>
        <p:spPr>
          <a:xfrm rot="5400000" flipH="1" flipV="1">
            <a:off x="5768975" y="4616647"/>
            <a:ext cx="320675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22"/>
          <p:cNvSpPr txBox="1">
            <a:spLocks noChangeArrowheads="1"/>
          </p:cNvSpPr>
          <p:nvPr/>
        </p:nvSpPr>
        <p:spPr bwMode="auto">
          <a:xfrm>
            <a:off x="857250" y="4134047"/>
            <a:ext cx="1071563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-111" charset="0"/>
              </a:rPr>
              <a:t>120GeV</a:t>
            </a:r>
          </a:p>
          <a:p>
            <a:r>
              <a:rPr lang="en-US" altLang="ja-JP" sz="1600">
                <a:latin typeface="Calibri" pitchFamily="-111" charset="0"/>
              </a:rPr>
              <a:t>2e11 pps</a:t>
            </a:r>
            <a:endParaRPr lang="ja-JP" altLang="en-US" sz="1600">
              <a:latin typeface="Calibri" pitchFamily="-111" charset="0"/>
            </a:endParaRPr>
          </a:p>
        </p:txBody>
      </p:sp>
      <p:sp>
        <p:nvSpPr>
          <p:cNvPr id="21" name="テキスト ボックス 23"/>
          <p:cNvSpPr txBox="1">
            <a:spLocks noChangeArrowheads="1"/>
          </p:cNvSpPr>
          <p:nvPr/>
        </p:nvSpPr>
        <p:spPr bwMode="auto">
          <a:xfrm>
            <a:off x="4643438" y="4134047"/>
            <a:ext cx="20716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-111" charset="0"/>
              </a:rPr>
              <a:t>3e5 particle per spill</a:t>
            </a:r>
            <a:endParaRPr lang="ja-JP" altLang="en-US" sz="1600">
              <a:latin typeface="Calibri" pitchFamily="-111" charset="0"/>
            </a:endParaRPr>
          </a:p>
        </p:txBody>
      </p:sp>
      <p:sp>
        <p:nvSpPr>
          <p:cNvPr id="22" name="テキスト ボックス 24"/>
          <p:cNvSpPr txBox="1">
            <a:spLocks noChangeArrowheads="1"/>
          </p:cNvSpPr>
          <p:nvPr/>
        </p:nvSpPr>
        <p:spPr bwMode="auto">
          <a:xfrm>
            <a:off x="6786563" y="3419672"/>
            <a:ext cx="185737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Calibri" pitchFamily="-111" charset="0"/>
              </a:rPr>
              <a:t>NE213</a:t>
            </a:r>
            <a:r>
              <a:rPr lang="ja-JP" altLang="en-US" sz="1600" b="1" dirty="0">
                <a:solidFill>
                  <a:srgbClr val="FF0000"/>
                </a:solidFill>
                <a:latin typeface="Calibri" pitchFamily="-111" charset="0"/>
              </a:rPr>
              <a:t>　</a:t>
            </a:r>
            <a:r>
              <a:rPr lang="en-US" altLang="ja-JP" sz="1600" b="1" dirty="0">
                <a:solidFill>
                  <a:srgbClr val="FF0000"/>
                </a:solidFill>
                <a:latin typeface="Calibri" pitchFamily="-111" charset="0"/>
              </a:rPr>
              <a:t>neutron detector at several angles</a:t>
            </a:r>
          </a:p>
        </p:txBody>
      </p:sp>
      <p:cxnSp>
        <p:nvCxnSpPr>
          <p:cNvPr id="23" name="直線矢印コネクタ 22"/>
          <p:cNvCxnSpPr>
            <a:stCxn id="22" idx="2"/>
            <a:endCxn id="16" idx="1"/>
          </p:cNvCxnSpPr>
          <p:nvPr/>
        </p:nvCxnSpPr>
        <p:spPr>
          <a:xfrm rot="16200000" flipH="1">
            <a:off x="7710487" y="4254698"/>
            <a:ext cx="542925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6"/>
          <p:cNvSpPr txBox="1">
            <a:spLocks noChangeArrowheads="1"/>
          </p:cNvSpPr>
          <p:nvPr/>
        </p:nvSpPr>
        <p:spPr bwMode="auto">
          <a:xfrm>
            <a:off x="7143750" y="4848422"/>
            <a:ext cx="714375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-111" charset="0"/>
              </a:rPr>
              <a:t>TOF</a:t>
            </a:r>
            <a:endParaRPr lang="ja-JP" altLang="en-US" sz="1600">
              <a:latin typeface="Calibri" pitchFamily="-111" charset="0"/>
            </a:endParaRPr>
          </a:p>
        </p:txBody>
      </p:sp>
      <p:sp>
        <p:nvSpPr>
          <p:cNvPr id="25" name="テキスト ボックス 58"/>
          <p:cNvSpPr txBox="1">
            <a:spLocks noChangeArrowheads="1"/>
          </p:cNvSpPr>
          <p:nvPr/>
        </p:nvSpPr>
        <p:spPr bwMode="auto">
          <a:xfrm>
            <a:off x="642938" y="5134172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-111" charset="0"/>
              </a:rPr>
              <a:t>MI</a:t>
            </a:r>
            <a:endParaRPr lang="ja-JP" altLang="en-US">
              <a:latin typeface="Calibri" pitchFamily="-111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28875" y="4634110"/>
            <a:ext cx="71438" cy="285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7" name="直線矢印コネクタ 26"/>
          <p:cNvCxnSpPr>
            <a:stCxn id="28" idx="2"/>
            <a:endCxn id="26" idx="0"/>
          </p:cNvCxnSpPr>
          <p:nvPr/>
        </p:nvCxnSpPr>
        <p:spPr>
          <a:xfrm rot="5400000">
            <a:off x="2669381" y="4196754"/>
            <a:ext cx="233363" cy="641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31"/>
          <p:cNvSpPr txBox="1">
            <a:spLocks noChangeArrowheads="1"/>
          </p:cNvSpPr>
          <p:nvPr/>
        </p:nvSpPr>
        <p:spPr bwMode="auto">
          <a:xfrm>
            <a:off x="1785938" y="4062610"/>
            <a:ext cx="2643187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  <a:latin typeface="Calibri" pitchFamily="-111" charset="0"/>
              </a:rPr>
              <a:t>Activation samples in M01</a:t>
            </a:r>
            <a:endParaRPr lang="ja-JP" altLang="en-US" sz="1600" b="1">
              <a:solidFill>
                <a:srgbClr val="FF0000"/>
              </a:solidFill>
              <a:latin typeface="Calibri" pitchFamily="-111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16200000" flipH="1">
            <a:off x="6644482" y="4992090"/>
            <a:ext cx="1212850" cy="7858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 rot="3090018">
            <a:off x="7619207" y="6174778"/>
            <a:ext cx="571500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1" name="直線矢印コネクタ 30"/>
          <p:cNvCxnSpPr>
            <a:stCxn id="22" idx="2"/>
            <a:endCxn id="30" idx="2"/>
          </p:cNvCxnSpPr>
          <p:nvPr/>
        </p:nvCxnSpPr>
        <p:spPr>
          <a:xfrm rot="16200000" flipH="1">
            <a:off x="6719094" y="5246091"/>
            <a:ext cx="2098675" cy="106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円/楕円 31"/>
          <p:cNvSpPr/>
          <p:nvPr/>
        </p:nvSpPr>
        <p:spPr>
          <a:xfrm>
            <a:off x="6786563" y="4705547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テキスト ボックス 20"/>
          <p:cNvSpPr txBox="1">
            <a:spLocks noChangeArrowheads="1"/>
          </p:cNvSpPr>
          <p:nvPr/>
        </p:nvSpPr>
        <p:spPr bwMode="auto">
          <a:xfrm>
            <a:off x="5000625" y="5991422"/>
            <a:ext cx="18573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Calibri" pitchFamily="-111" charset="0"/>
              </a:rPr>
              <a:t>Cu Target 60cm L</a:t>
            </a:r>
            <a:endParaRPr lang="ja-JP" altLang="en-US" sz="1600">
              <a:latin typeface="Calibri" pitchFamily="-111" charset="0"/>
            </a:endParaRPr>
          </a:p>
        </p:txBody>
      </p:sp>
      <p:cxnSp>
        <p:nvCxnSpPr>
          <p:cNvPr id="34" name="直線矢印コネクタ 33"/>
          <p:cNvCxnSpPr>
            <a:stCxn id="33" idx="0"/>
            <a:endCxn id="32" idx="3"/>
          </p:cNvCxnSpPr>
          <p:nvPr/>
        </p:nvCxnSpPr>
        <p:spPr>
          <a:xfrm rot="5400000" flipH="1" flipV="1">
            <a:off x="5786438" y="4970660"/>
            <a:ext cx="1163637" cy="877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00025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3568" y="4194374"/>
            <a:ext cx="81725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AutoNum type="arabicPeriod"/>
            </a:pPr>
            <a:r>
              <a:rPr lang="en-US" altLang="ja-JP" sz="2000" dirty="0" smtClean="0">
                <a:solidFill>
                  <a:srgbClr val="FF0000"/>
                </a:solidFill>
              </a:rPr>
              <a:t>One M01 control access</a:t>
            </a:r>
            <a:r>
              <a:rPr lang="en-US" altLang="ja-JP" sz="2000" dirty="0" smtClean="0"/>
              <a:t> for setting up samples</a:t>
            </a:r>
          </a:p>
          <a:p>
            <a:pPr lvl="1" indent="-457200"/>
            <a:r>
              <a:rPr lang="en-US" altLang="ja-JP" sz="2000" dirty="0" smtClean="0"/>
              <a:t>       after beam time(18:00-)</a:t>
            </a:r>
          </a:p>
          <a:p>
            <a:pPr lvl="1" indent="-457200">
              <a:buAutoNum type="arabicPeriod" startAt="2"/>
            </a:pPr>
            <a:r>
              <a:rPr lang="en-US" altLang="ja-JP" sz="2000" dirty="0" smtClean="0">
                <a:solidFill>
                  <a:srgbClr val="FF0000"/>
                </a:solidFill>
              </a:rPr>
              <a:t>One beam operation ( 4:00- &gt;4hours, 1.0e9 p/sec)</a:t>
            </a:r>
          </a:p>
          <a:p>
            <a:pPr lvl="1" indent="-457200"/>
            <a:r>
              <a:rPr lang="en-US" altLang="ja-JP" sz="2000" dirty="0" smtClean="0">
                <a:solidFill>
                  <a:srgbClr val="FF0000"/>
                </a:solidFill>
              </a:rPr>
              <a:t>       </a:t>
            </a:r>
            <a:r>
              <a:rPr lang="en-US" altLang="ja-JP" sz="2000" dirty="0" smtClean="0"/>
              <a:t>depends on the schedule of radiation safety staff</a:t>
            </a:r>
          </a:p>
          <a:p>
            <a:pPr lvl="1" indent="-457200"/>
            <a:r>
              <a:rPr lang="en-US" altLang="ja-JP" sz="2000" dirty="0" smtClean="0"/>
              <a:t>       who bring samples to HIL for beam stop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1" indent="-457200"/>
            <a:r>
              <a:rPr lang="en-US" altLang="ja-JP" sz="2000" dirty="0" smtClean="0">
                <a:solidFill>
                  <a:srgbClr val="FF0000"/>
                </a:solidFill>
              </a:rPr>
              <a:t>3.    One M01 control access</a:t>
            </a:r>
            <a:r>
              <a:rPr lang="en-US" altLang="ja-JP" sz="2000" dirty="0" smtClean="0"/>
              <a:t> for pick up samples to HIL after irradiation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76064" y="913944"/>
            <a:ext cx="73803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Before irradiation experiment,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000" dirty="0" smtClean="0"/>
              <a:t>            beam spot check by using GAFCHROMIC Film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ja-JP" sz="2000" dirty="0" smtClean="0"/>
              <a:t>            </a:t>
            </a:r>
            <a:r>
              <a:rPr lang="en-US" altLang="ja-JP" sz="2000" dirty="0" smtClean="0">
                <a:solidFill>
                  <a:srgbClr val="FF0000"/>
                </a:solidFill>
              </a:rPr>
              <a:t>One M01 control access</a:t>
            </a:r>
            <a:r>
              <a:rPr lang="en-US" altLang="ja-JP" sz="2000" dirty="0" smtClean="0"/>
              <a:t> for setting up film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000" dirty="0" smtClean="0"/>
              <a:t>            irradiation (1 hour, 1.0e9 p/sec)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000" dirty="0" smtClean="0"/>
              <a:t>            </a:t>
            </a:r>
            <a:r>
              <a:rPr lang="en-US" altLang="ja-JP" sz="2000" dirty="0" smtClean="0">
                <a:solidFill>
                  <a:srgbClr val="FF0000"/>
                </a:solidFill>
              </a:rPr>
              <a:t>One M01 control access</a:t>
            </a:r>
            <a:r>
              <a:rPr lang="en-US" altLang="ja-JP" sz="2000" dirty="0" smtClean="0"/>
              <a:t> for pick up film</a:t>
            </a: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258349" y="285728"/>
            <a:ext cx="7596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Experimental procedure (2010Feb. Dec.)</a:t>
            </a:r>
            <a:endParaRPr lang="en-US" altLang="ja-JP" sz="3200" dirty="0">
              <a:solidFill>
                <a:schemeClr val="accent1"/>
              </a:solidFill>
              <a:latin typeface="Georgia" pitchFamily="18" charset="0"/>
              <a:ea typeface="SimHei" pitchFamily="2" charset="-122"/>
              <a:cs typeface="Arial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288487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irradiation experiment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      1 sample per day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×5 samples (see next slide) = 5 days                      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95536" y="37170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In each day,                    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63960" y="6197242"/>
            <a:ext cx="7552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2000" dirty="0" smtClean="0"/>
              <a:t>A</a:t>
            </a:r>
            <a:r>
              <a:rPr lang="en-US" altLang="ja-JP" sz="2000" dirty="0" smtClean="0"/>
              <a:t>ctivities induced in samples </a:t>
            </a:r>
            <a:r>
              <a:rPr lang="en-US" altLang="ja-JP" sz="2000" dirty="0" smtClean="0"/>
              <a:t>were measured by </a:t>
            </a:r>
            <a:r>
              <a:rPr lang="en-US" altLang="ja-JP" sz="2000" dirty="0" err="1" smtClean="0"/>
              <a:t>HPGe</a:t>
            </a:r>
            <a:r>
              <a:rPr lang="en-US" altLang="ja-JP" sz="2000" dirty="0" smtClean="0"/>
              <a:t> detector</a:t>
            </a:r>
            <a:r>
              <a:rPr lang="en-US" altLang="ja-JP" sz="2000" dirty="0" smtClean="0"/>
              <a:t>                     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/>
          <p:cNvSpPr txBox="1">
            <a:spLocks noChangeArrowheads="1"/>
          </p:cNvSpPr>
          <p:nvPr/>
        </p:nvSpPr>
        <p:spPr bwMode="auto">
          <a:xfrm>
            <a:off x="258349" y="-27384"/>
            <a:ext cx="3222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Beam spot check</a:t>
            </a:r>
            <a:endParaRPr lang="en-US" altLang="ja-JP" sz="3200" dirty="0">
              <a:solidFill>
                <a:schemeClr val="accent1"/>
              </a:solidFill>
              <a:latin typeface="Georgia" pitchFamily="18" charset="0"/>
              <a:ea typeface="SimHei" pitchFamily="2" charset="-122"/>
              <a:cs typeface="Arial" charset="0"/>
            </a:endParaRPr>
          </a:p>
        </p:txBody>
      </p:sp>
      <p:pic>
        <p:nvPicPr>
          <p:cNvPr id="5" name="図 4" descr="DSCF1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38690"/>
            <a:ext cx="4043941" cy="30329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3568" y="3140968"/>
            <a:ext cx="24945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GAFCHROMIC Film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763688" y="2510898"/>
            <a:ext cx="216024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DSCF1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48072"/>
            <a:ext cx="4019939" cy="3014954"/>
          </a:xfrm>
          <a:prstGeom prst="rect">
            <a:avLst/>
          </a:prstGeom>
        </p:spPr>
      </p:pic>
      <p:pic>
        <p:nvPicPr>
          <p:cNvPr id="11" name="図 10" descr="DSCF1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32" y="3735034"/>
            <a:ext cx="4032448" cy="3024336"/>
          </a:xfrm>
          <a:prstGeom prst="rect">
            <a:avLst/>
          </a:prstGeom>
        </p:spPr>
      </p:pic>
      <p:pic>
        <p:nvPicPr>
          <p:cNvPr id="12" name="図 11" descr="DSCF1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35034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/>
          <p:cNvSpPr txBox="1">
            <a:spLocks noChangeArrowheads="1"/>
          </p:cNvSpPr>
          <p:nvPr/>
        </p:nvSpPr>
        <p:spPr bwMode="auto">
          <a:xfrm>
            <a:off x="5492699" y="107921"/>
            <a:ext cx="31117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Sample position</a:t>
            </a:r>
            <a:endParaRPr lang="en-US" altLang="ja-JP" sz="3200" dirty="0">
              <a:solidFill>
                <a:schemeClr val="accent1"/>
              </a:solidFill>
              <a:latin typeface="Georgia" pitchFamily="18" charset="0"/>
              <a:ea typeface="SimHei" pitchFamily="2" charset="-122"/>
              <a:cs typeface="Arial" charset="0"/>
            </a:endParaRPr>
          </a:p>
        </p:txBody>
      </p:sp>
      <p:pic>
        <p:nvPicPr>
          <p:cNvPr id="9" name="図 8" descr="Gra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3212976"/>
            <a:ext cx="5371596" cy="3744416"/>
          </a:xfrm>
          <a:prstGeom prst="rect">
            <a:avLst/>
          </a:prstGeom>
        </p:spPr>
      </p:pic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979654" y="116632"/>
            <a:ext cx="2512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  <a:ea typeface="SimHei" pitchFamily="2" charset="-122"/>
                <a:cs typeface="Arial" charset="0"/>
              </a:rPr>
              <a:t>Beam profile</a:t>
            </a:r>
            <a:endParaRPr lang="en-US" altLang="ja-JP" sz="3200" dirty="0">
              <a:solidFill>
                <a:schemeClr val="accent1"/>
              </a:solidFill>
              <a:latin typeface="Georgia" pitchFamily="18" charset="0"/>
              <a:ea typeface="SimHei" pitchFamily="2" charset="-122"/>
              <a:cs typeface="Arial" charset="0"/>
            </a:endParaRPr>
          </a:p>
        </p:txBody>
      </p:sp>
      <p:pic>
        <p:nvPicPr>
          <p:cNvPr id="4" name="図 3" descr="DSCF1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692696"/>
            <a:ext cx="4128459" cy="3096344"/>
          </a:xfrm>
          <a:prstGeom prst="rect">
            <a:avLst/>
          </a:prstGeom>
        </p:spPr>
      </p:pic>
      <p:pic>
        <p:nvPicPr>
          <p:cNvPr id="11" name="図 10" descr="DSCF1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19010"/>
            <a:ext cx="4104456" cy="3078342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6084168" y="4797152"/>
            <a:ext cx="6480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436096" y="5085184"/>
            <a:ext cx="109517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sample</a:t>
            </a:r>
            <a:endParaRPr kumimoji="1" lang="ja-JP" altLang="en-US" sz="2200" dirty="0"/>
          </a:p>
        </p:txBody>
      </p:sp>
      <p:pic>
        <p:nvPicPr>
          <p:cNvPr id="15" name="図 14" descr="M01 film-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821" y="692696"/>
            <a:ext cx="2275059" cy="1944216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2123728" y="270892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7624" y="2780928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Scan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矢印コネクタ 17"/>
          <p:cNvCxnSpPr/>
          <p:nvPr/>
        </p:nvCxnSpPr>
        <p:spPr>
          <a:xfrm>
            <a:off x="3175160" y="140605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平行四辺形 1"/>
          <p:cNvSpPr/>
          <p:nvPr/>
        </p:nvSpPr>
        <p:spPr>
          <a:xfrm rot="5400000">
            <a:off x="2484735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/>
          <p:cNvSpPr/>
          <p:nvPr/>
        </p:nvSpPr>
        <p:spPr>
          <a:xfrm rot="5400000">
            <a:off x="2139791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>
            <a:off x="1782601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/>
        </p:nvSpPr>
        <p:spPr>
          <a:xfrm rot="5400000">
            <a:off x="1425411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5400000">
            <a:off x="1068221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>
            <a:off x="704714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89078" y="764704"/>
            <a:ext cx="3894890" cy="18573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0516" y="2037317"/>
            <a:ext cx="360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monitor: Al </a:t>
            </a:r>
            <a:r>
              <a:rPr lang="en-US" altLang="ja-JP" sz="1600" dirty="0" smtClean="0">
                <a:solidFill>
                  <a:schemeClr val="accent1"/>
                </a:solidFill>
              </a:rPr>
              <a:t>3cm× 3cm×0.01cm×3foils</a:t>
            </a:r>
          </a:p>
          <a:p>
            <a:r>
              <a:rPr lang="en-US" altLang="ja-JP" sz="1600" dirty="0" smtClean="0">
                <a:solidFill>
                  <a:schemeClr val="accent2"/>
                </a:solidFill>
              </a:rPr>
              <a:t>sample: Cu 3cm× 3cm×0.02cm×3foils</a:t>
            </a:r>
            <a:endParaRPr lang="ja-JP" altLang="en-US" sz="1600" dirty="0" smtClean="0">
              <a:solidFill>
                <a:schemeClr val="accent2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674830" y="140764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7532878" y="140605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辺形 40"/>
          <p:cNvSpPr/>
          <p:nvPr/>
        </p:nvSpPr>
        <p:spPr>
          <a:xfrm rot="5400000">
            <a:off x="6842453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平行四辺形 41"/>
          <p:cNvSpPr/>
          <p:nvPr/>
        </p:nvSpPr>
        <p:spPr>
          <a:xfrm rot="5400000">
            <a:off x="6497509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 rot="5400000">
            <a:off x="6140319" y="101425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平行四辺形 43"/>
          <p:cNvSpPr/>
          <p:nvPr/>
        </p:nvSpPr>
        <p:spPr>
          <a:xfrm rot="5400000">
            <a:off x="5783129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 rot="5400000">
            <a:off x="5425939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平行四辺形 45"/>
          <p:cNvSpPr/>
          <p:nvPr/>
        </p:nvSpPr>
        <p:spPr>
          <a:xfrm rot="5400000">
            <a:off x="5062432" y="101425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4746796" y="764704"/>
            <a:ext cx="3929660" cy="18573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18234" y="2037317"/>
            <a:ext cx="360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monitor: Al </a:t>
            </a:r>
            <a:r>
              <a:rPr lang="en-US" altLang="ja-JP" sz="1600" dirty="0" smtClean="0">
                <a:solidFill>
                  <a:schemeClr val="accent1"/>
                </a:solidFill>
              </a:rPr>
              <a:t>3cm× 3cm×0.01cm×3foils</a:t>
            </a:r>
          </a:p>
          <a:p>
            <a:r>
              <a:rPr lang="en-US" altLang="ja-JP" sz="1600" dirty="0" smtClean="0">
                <a:solidFill>
                  <a:schemeClr val="accent2"/>
                </a:solidFill>
              </a:rPr>
              <a:t>sample: Co 3cm× 3cm×0.02cm×3foils</a:t>
            </a:r>
            <a:endParaRPr lang="ja-JP" altLang="en-US" sz="1600" dirty="0" smtClean="0">
              <a:solidFill>
                <a:schemeClr val="accent2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5032548" y="140764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541478" y="2780928"/>
            <a:ext cx="7920094" cy="18573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5467493" y="3422282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平行四辺形 60"/>
          <p:cNvSpPr/>
          <p:nvPr/>
        </p:nvSpPr>
        <p:spPr>
          <a:xfrm rot="5400000">
            <a:off x="4777068" y="3030479"/>
            <a:ext cx="1082852" cy="726625"/>
          </a:xfrm>
          <a:prstGeom prst="parallelogram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平行四辺形 61"/>
          <p:cNvSpPr/>
          <p:nvPr/>
        </p:nvSpPr>
        <p:spPr>
          <a:xfrm rot="5400000">
            <a:off x="4432124" y="3030479"/>
            <a:ext cx="1082852" cy="726625"/>
          </a:xfrm>
          <a:prstGeom prst="parallelogram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平行四辺形 62"/>
          <p:cNvSpPr/>
          <p:nvPr/>
        </p:nvSpPr>
        <p:spPr>
          <a:xfrm rot="5400000">
            <a:off x="4074934" y="3030479"/>
            <a:ext cx="1082852" cy="726625"/>
          </a:xfrm>
          <a:prstGeom prst="parallelogram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平行四辺形 63"/>
          <p:cNvSpPr/>
          <p:nvPr/>
        </p:nvSpPr>
        <p:spPr>
          <a:xfrm rot="5400000">
            <a:off x="3717744" y="3030479"/>
            <a:ext cx="1082852" cy="726625"/>
          </a:xfrm>
          <a:prstGeom prst="parallelogram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平行四辺形 64"/>
          <p:cNvSpPr/>
          <p:nvPr/>
        </p:nvSpPr>
        <p:spPr>
          <a:xfrm rot="5400000">
            <a:off x="3360554" y="3030479"/>
            <a:ext cx="1082852" cy="726625"/>
          </a:xfrm>
          <a:prstGeom prst="parallelogram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平行四辺形 65"/>
          <p:cNvSpPr/>
          <p:nvPr/>
        </p:nvSpPr>
        <p:spPr>
          <a:xfrm rot="5400000">
            <a:off x="2997047" y="3030479"/>
            <a:ext cx="1082852" cy="726625"/>
          </a:xfrm>
          <a:prstGeom prst="parallelogram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146398" y="4053541"/>
            <a:ext cx="3740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3"/>
                </a:solidFill>
              </a:rPr>
              <a:t>monitor: Al </a:t>
            </a:r>
            <a:r>
              <a:rPr lang="en-US" altLang="ja-JP" sz="1600" dirty="0" smtClean="0">
                <a:solidFill>
                  <a:schemeClr val="accent3"/>
                </a:solidFill>
              </a:rPr>
              <a:t>3cm× 3cm×0.01cm×3foils</a:t>
            </a:r>
          </a:p>
          <a:p>
            <a:r>
              <a:rPr lang="en-US" altLang="ja-JP" sz="1600" dirty="0" smtClean="0">
                <a:solidFill>
                  <a:schemeClr val="accent4"/>
                </a:solidFill>
              </a:rPr>
              <a:t>sample: Al 3cm× 3cm×0.05cm×3foils</a:t>
            </a:r>
            <a:endParaRPr lang="ja-JP" altLang="en-US" sz="1600" dirty="0" smtClean="0">
              <a:solidFill>
                <a:schemeClr val="accent4"/>
              </a:solidFill>
            </a:endParaRPr>
          </a:p>
        </p:txBody>
      </p:sp>
      <p:sp>
        <p:nvSpPr>
          <p:cNvPr id="51" name="平行四辺形 50"/>
          <p:cNvSpPr/>
          <p:nvPr/>
        </p:nvSpPr>
        <p:spPr>
          <a:xfrm rot="5400000">
            <a:off x="2637135" y="3030479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平行四辺形 51"/>
          <p:cNvSpPr/>
          <p:nvPr/>
        </p:nvSpPr>
        <p:spPr>
          <a:xfrm rot="5400000">
            <a:off x="2292191" y="3030479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平行四辺形 52"/>
          <p:cNvSpPr/>
          <p:nvPr/>
        </p:nvSpPr>
        <p:spPr>
          <a:xfrm rot="5400000">
            <a:off x="1935001" y="3030479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平行四辺形 53"/>
          <p:cNvSpPr/>
          <p:nvPr/>
        </p:nvSpPr>
        <p:spPr>
          <a:xfrm rot="5400000">
            <a:off x="1577811" y="3030479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平行四辺形 54"/>
          <p:cNvSpPr/>
          <p:nvPr/>
        </p:nvSpPr>
        <p:spPr>
          <a:xfrm rot="5400000">
            <a:off x="1220621" y="3030479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平行四辺形 55"/>
          <p:cNvSpPr/>
          <p:nvPr/>
        </p:nvSpPr>
        <p:spPr>
          <a:xfrm rot="5400000">
            <a:off x="857114" y="3030479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827230" y="3423870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45936" y="4053541"/>
            <a:ext cx="360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monitor: Al </a:t>
            </a:r>
            <a:r>
              <a:rPr lang="en-US" altLang="ja-JP" sz="1600" dirty="0" smtClean="0">
                <a:solidFill>
                  <a:schemeClr val="accent1"/>
                </a:solidFill>
              </a:rPr>
              <a:t>3cm× 3cm×0.01cm×3foils</a:t>
            </a:r>
          </a:p>
          <a:p>
            <a:r>
              <a:rPr lang="en-US" altLang="ja-JP" sz="1600" dirty="0" smtClean="0">
                <a:solidFill>
                  <a:schemeClr val="accent2"/>
                </a:solidFill>
              </a:rPr>
              <a:t>sample: Ni 3cm× 3cm×0.02cm×3foils</a:t>
            </a:r>
            <a:endParaRPr lang="ja-JP" altLang="en-US" sz="1600" dirty="0" smtClean="0">
              <a:solidFill>
                <a:schemeClr val="accent2"/>
              </a:solidFill>
            </a:endParaRP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7604316" y="536649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平行四辺形 71"/>
          <p:cNvSpPr/>
          <p:nvPr/>
        </p:nvSpPr>
        <p:spPr>
          <a:xfrm rot="5400000">
            <a:off x="6913891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平行四辺形 72"/>
          <p:cNvSpPr/>
          <p:nvPr/>
        </p:nvSpPr>
        <p:spPr>
          <a:xfrm rot="5400000">
            <a:off x="6568947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平行四辺形 73"/>
          <p:cNvSpPr/>
          <p:nvPr/>
        </p:nvSpPr>
        <p:spPr>
          <a:xfrm rot="5400000">
            <a:off x="6211757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平行四辺形 74"/>
          <p:cNvSpPr/>
          <p:nvPr/>
        </p:nvSpPr>
        <p:spPr>
          <a:xfrm rot="5400000">
            <a:off x="5854567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平行四辺形 75"/>
          <p:cNvSpPr/>
          <p:nvPr/>
        </p:nvSpPr>
        <p:spPr>
          <a:xfrm rot="5400000">
            <a:off x="5497377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平行四辺形 76"/>
          <p:cNvSpPr/>
          <p:nvPr/>
        </p:nvSpPr>
        <p:spPr>
          <a:xfrm rot="5400000">
            <a:off x="5133870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4818234" y="4725144"/>
            <a:ext cx="3786214" cy="18573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889672" y="5997757"/>
            <a:ext cx="360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/>
                </a:solidFill>
              </a:rPr>
              <a:t>monitor: Al </a:t>
            </a:r>
            <a:r>
              <a:rPr lang="en-US" altLang="ja-JP" sz="1600" dirty="0" smtClean="0">
                <a:solidFill>
                  <a:schemeClr val="accent1"/>
                </a:solidFill>
              </a:rPr>
              <a:t>3cm× 3cm×0.01cm×3foils</a:t>
            </a:r>
          </a:p>
          <a:p>
            <a:r>
              <a:rPr lang="en-US" altLang="ja-JP" sz="1600" dirty="0" smtClean="0">
                <a:solidFill>
                  <a:schemeClr val="accent2"/>
                </a:solidFill>
              </a:rPr>
              <a:t>sample: Au 3cm× 3cm×0.02cm×3foils</a:t>
            </a:r>
            <a:endParaRPr lang="ja-JP" altLang="en-US" sz="1600" dirty="0" smtClean="0">
              <a:solidFill>
                <a:schemeClr val="accent2"/>
              </a:solidFill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5103986" y="536808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016841" y="536649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平行四辺形 81"/>
          <p:cNvSpPr/>
          <p:nvPr/>
        </p:nvSpPr>
        <p:spPr>
          <a:xfrm rot="5400000">
            <a:off x="2326416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平行四辺形 82"/>
          <p:cNvSpPr/>
          <p:nvPr/>
        </p:nvSpPr>
        <p:spPr>
          <a:xfrm rot="5400000">
            <a:off x="1981472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平行四辺形 83"/>
          <p:cNvSpPr/>
          <p:nvPr/>
        </p:nvSpPr>
        <p:spPr>
          <a:xfrm rot="5400000">
            <a:off x="1624282" y="4974695"/>
            <a:ext cx="1082852" cy="72662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平行四辺形 84"/>
          <p:cNvSpPr/>
          <p:nvPr/>
        </p:nvSpPr>
        <p:spPr>
          <a:xfrm rot="5400000">
            <a:off x="1267092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平行四辺形 85"/>
          <p:cNvSpPr/>
          <p:nvPr/>
        </p:nvSpPr>
        <p:spPr>
          <a:xfrm rot="5400000">
            <a:off x="909902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平行四辺形 86"/>
          <p:cNvSpPr/>
          <p:nvPr/>
        </p:nvSpPr>
        <p:spPr>
          <a:xfrm rot="5400000">
            <a:off x="546395" y="4974695"/>
            <a:ext cx="1082852" cy="726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230759" y="4725144"/>
            <a:ext cx="4000528" cy="18573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02197" y="5997757"/>
            <a:ext cx="401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monitor: Al 2.5</a:t>
            </a:r>
            <a:r>
              <a:rPr lang="en-US" altLang="ja-JP" sz="1600" dirty="0" smtClean="0"/>
              <a:t>cm× 2.5cm×0.01cm×3foils</a:t>
            </a:r>
          </a:p>
          <a:p>
            <a:r>
              <a:rPr lang="en-US" altLang="ja-JP" sz="1600" dirty="0" smtClean="0"/>
              <a:t>sample: Y 2.5cm× 2.5cm×0.01cm×3foils</a:t>
            </a:r>
            <a:endParaRPr lang="ja-JP" altLang="en-US" sz="1600" dirty="0" smtClean="0"/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516511" y="536808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>
            <a:spLocks noChangeArrowheads="1"/>
          </p:cNvSpPr>
          <p:nvPr/>
        </p:nvSpPr>
        <p:spPr bwMode="auto">
          <a:xfrm>
            <a:off x="142875" y="-24"/>
            <a:ext cx="72866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1st experiment(Feb. 2010)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42875" y="-24"/>
            <a:ext cx="72866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proton flux by </a:t>
            </a:r>
            <a:r>
              <a:rPr lang="en-US" altLang="ja-JP" sz="3200" baseline="30000" dirty="0" smtClean="0">
                <a:solidFill>
                  <a:schemeClr val="accent1"/>
                </a:solidFill>
                <a:latin typeface="Georgia" pitchFamily="18" charset="0"/>
              </a:rPr>
              <a:t>27</a:t>
            </a:r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Al(p,3pn)</a:t>
            </a:r>
            <a:r>
              <a:rPr lang="en-US" altLang="ja-JP" sz="3200" baseline="30000" dirty="0" smtClean="0">
                <a:solidFill>
                  <a:schemeClr val="accent1"/>
                </a:solidFill>
                <a:latin typeface="Georgia" pitchFamily="18" charset="0"/>
              </a:rPr>
              <a:t>24</a:t>
            </a:r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Na reaction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805" y="4509120"/>
            <a:ext cx="5205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Ni, Al, Au, </a:t>
            </a:r>
            <a:r>
              <a:rPr lang="en-US" altLang="ja-JP" dirty="0" smtClean="0"/>
              <a:t>current(</a:t>
            </a:r>
            <a:r>
              <a:rPr kumimoji="1" lang="en-US" altLang="ja-JP" dirty="0" smtClean="0"/>
              <a:t>Al monitor) &gt; current(SEM)</a:t>
            </a:r>
          </a:p>
          <a:p>
            <a:r>
              <a:rPr lang="en-US" altLang="ja-JP" dirty="0" smtClean="0"/>
              <a:t>→For thick sample irradiation, there are some </a:t>
            </a:r>
          </a:p>
          <a:p>
            <a:r>
              <a:rPr lang="en-US" altLang="ja-JP" dirty="0" smtClean="0"/>
              <a:t>    influence of secondary particle?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876287"/>
            <a:ext cx="8971782" cy="9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82" y="2348880"/>
            <a:ext cx="846179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19"/>
          <p:cNvSpPr txBox="1">
            <a:spLocks noChangeArrowheads="1"/>
          </p:cNvSpPr>
          <p:nvPr/>
        </p:nvSpPr>
        <p:spPr bwMode="auto">
          <a:xfrm>
            <a:off x="2914307" y="1844824"/>
            <a:ext cx="6122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proton flux were estimated by using cross section 8.04 </a:t>
            </a:r>
            <a:r>
              <a:rPr lang="en-US" altLang="ja-JP" dirty="0" err="1" smtClean="0"/>
              <a:t>mb</a:t>
            </a:r>
            <a:endParaRPr lang="ja-JP" altLang="en-US" dirty="0"/>
          </a:p>
        </p:txBody>
      </p:sp>
      <p:sp>
        <p:nvSpPr>
          <p:cNvPr id="8" name="下矢印 7"/>
          <p:cNvSpPr/>
          <p:nvPr/>
        </p:nvSpPr>
        <p:spPr>
          <a:xfrm>
            <a:off x="4283968" y="5517232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19805" y="6011996"/>
            <a:ext cx="2132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2nd experiment</a:t>
            </a:r>
            <a:endParaRPr kumimoji="1" lang="en-US" altLang="ja-JP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矢印コネクタ 17"/>
          <p:cNvCxnSpPr/>
          <p:nvPr/>
        </p:nvCxnSpPr>
        <p:spPr>
          <a:xfrm>
            <a:off x="2382838" y="1549400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平行四辺形 4"/>
          <p:cNvSpPr/>
          <p:nvPr/>
        </p:nvSpPr>
        <p:spPr>
          <a:xfrm rot="5400000">
            <a:off x="1651795" y="1158081"/>
            <a:ext cx="1084262" cy="7270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平行四辺形 5"/>
          <p:cNvSpPr/>
          <p:nvPr/>
        </p:nvSpPr>
        <p:spPr>
          <a:xfrm rot="5400000">
            <a:off x="1294607" y="1158081"/>
            <a:ext cx="1084262" cy="7270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平行四辺形 6"/>
          <p:cNvSpPr/>
          <p:nvPr/>
        </p:nvSpPr>
        <p:spPr>
          <a:xfrm rot="5400000">
            <a:off x="931070" y="1158081"/>
            <a:ext cx="1084262" cy="7270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95288" y="908050"/>
            <a:ext cx="2846387" cy="194488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27" name="テキスト ボックス 27"/>
          <p:cNvSpPr txBox="1">
            <a:spLocks noChangeArrowheads="1"/>
          </p:cNvSpPr>
          <p:nvPr/>
        </p:nvSpPr>
        <p:spPr bwMode="auto">
          <a:xfrm>
            <a:off x="539552" y="2181225"/>
            <a:ext cx="2246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1"/>
                </a:solidFill>
                <a:latin typeface="Calibri" pitchFamily="34" charset="0"/>
              </a:rPr>
              <a:t>sample: Al </a:t>
            </a:r>
            <a:r>
              <a:rPr lang="en-US" altLang="ja-JP" sz="1600" dirty="0" smtClean="0">
                <a:solidFill>
                  <a:schemeClr val="accent1"/>
                </a:solidFill>
                <a:latin typeface="Calibri" pitchFamily="34" charset="0"/>
              </a:rPr>
              <a:t>0.025mm ×3</a:t>
            </a:r>
            <a:endParaRPr lang="en-US" altLang="ja-JP" sz="1600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901700" y="1550988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5249863" y="1549400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平行四辺形 40"/>
          <p:cNvSpPr/>
          <p:nvPr/>
        </p:nvSpPr>
        <p:spPr>
          <a:xfrm rot="5400000">
            <a:off x="4558507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" name="平行四辺形 41"/>
          <p:cNvSpPr/>
          <p:nvPr/>
        </p:nvSpPr>
        <p:spPr>
          <a:xfrm rot="5400000">
            <a:off x="4214020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平行四辺形 42"/>
          <p:cNvSpPr/>
          <p:nvPr/>
        </p:nvSpPr>
        <p:spPr>
          <a:xfrm rot="5400000">
            <a:off x="3856832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386138" y="908050"/>
            <a:ext cx="2593975" cy="273697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34" name="テキスト ボックス 47"/>
          <p:cNvSpPr txBox="1">
            <a:spLocks noChangeArrowheads="1"/>
          </p:cNvSpPr>
          <p:nvPr/>
        </p:nvSpPr>
        <p:spPr bwMode="auto">
          <a:xfrm>
            <a:off x="3563888" y="2181225"/>
            <a:ext cx="2297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2"/>
                </a:solidFill>
                <a:latin typeface="Calibri" pitchFamily="34" charset="0"/>
              </a:rPr>
              <a:t>sample: Cu </a:t>
            </a:r>
            <a:r>
              <a:rPr lang="en-US" altLang="ja-JP" sz="1600" dirty="0" smtClean="0">
                <a:solidFill>
                  <a:schemeClr val="accent2"/>
                </a:solidFill>
                <a:latin typeface="Calibri" pitchFamily="34" charset="0"/>
              </a:rPr>
              <a:t>0.025mm ×3</a:t>
            </a:r>
            <a:endParaRPr lang="ja-JP" alt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3771900" y="1550988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>
            <a:off x="7065963" y="4430961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平行四辺形 71"/>
          <p:cNvSpPr/>
          <p:nvPr/>
        </p:nvSpPr>
        <p:spPr>
          <a:xfrm rot="5400000">
            <a:off x="6375401" y="4040436"/>
            <a:ext cx="1084262" cy="725487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3" name="平行四辺形 72"/>
          <p:cNvSpPr/>
          <p:nvPr/>
        </p:nvSpPr>
        <p:spPr>
          <a:xfrm rot="5400000">
            <a:off x="6030120" y="4039642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4" name="平行四辺形 73"/>
          <p:cNvSpPr/>
          <p:nvPr/>
        </p:nvSpPr>
        <p:spPr>
          <a:xfrm rot="5400000">
            <a:off x="5672932" y="4039642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8" name="角丸四角形 77"/>
          <p:cNvSpPr/>
          <p:nvPr/>
        </p:nvSpPr>
        <p:spPr>
          <a:xfrm>
            <a:off x="4786313" y="3717032"/>
            <a:ext cx="3025775" cy="2649463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41" name="テキスト ボックス 78"/>
          <p:cNvSpPr txBox="1">
            <a:spLocks noChangeArrowheads="1"/>
          </p:cNvSpPr>
          <p:nvPr/>
        </p:nvSpPr>
        <p:spPr bwMode="auto">
          <a:xfrm>
            <a:off x="5292725" y="5062786"/>
            <a:ext cx="20986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2"/>
                </a:solidFill>
                <a:latin typeface="Calibri" pitchFamily="34" charset="0"/>
              </a:rPr>
              <a:t>sample: Au </a:t>
            </a:r>
            <a:r>
              <a:rPr lang="en-US" altLang="ja-JP" sz="1600" dirty="0" smtClean="0">
                <a:solidFill>
                  <a:schemeClr val="accent2"/>
                </a:solidFill>
                <a:latin typeface="Calibri" pitchFamily="34" charset="0"/>
              </a:rPr>
              <a:t>0.2mm ×3</a:t>
            </a:r>
            <a:endParaRPr lang="ja-JP" altLang="en-US" sz="16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5626100" y="4432549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>
            <a:off x="3424238" y="4358382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平行四辺形 81"/>
          <p:cNvSpPr/>
          <p:nvPr/>
        </p:nvSpPr>
        <p:spPr>
          <a:xfrm rot="5400000">
            <a:off x="2732882" y="3967063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平行四辺形 82"/>
          <p:cNvSpPr/>
          <p:nvPr/>
        </p:nvSpPr>
        <p:spPr>
          <a:xfrm rot="5400000">
            <a:off x="2388395" y="3967063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平行四辺形 83"/>
          <p:cNvSpPr/>
          <p:nvPr/>
        </p:nvSpPr>
        <p:spPr>
          <a:xfrm rot="5400000">
            <a:off x="2031207" y="3967063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8" name="角丸四角形 87"/>
          <p:cNvSpPr/>
          <p:nvPr/>
        </p:nvSpPr>
        <p:spPr>
          <a:xfrm>
            <a:off x="1258888" y="3717032"/>
            <a:ext cx="2940050" cy="259228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0" name="直線矢印コネクタ 89"/>
          <p:cNvCxnSpPr/>
          <p:nvPr/>
        </p:nvCxnSpPr>
        <p:spPr>
          <a:xfrm>
            <a:off x="1912938" y="4359970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1" name="テキスト ボックス 95"/>
          <p:cNvSpPr txBox="1">
            <a:spLocks noChangeArrowheads="1"/>
          </p:cNvSpPr>
          <p:nvPr/>
        </p:nvSpPr>
        <p:spPr bwMode="auto">
          <a:xfrm>
            <a:off x="1835696" y="4933057"/>
            <a:ext cx="2202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2"/>
                </a:solidFill>
                <a:latin typeface="Calibri" pitchFamily="34" charset="0"/>
              </a:rPr>
              <a:t>sample: Au</a:t>
            </a:r>
            <a:r>
              <a:rPr lang="ja-JP" altLang="en-US" sz="16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altLang="ja-JP" sz="1600" dirty="0" smtClean="0">
                <a:solidFill>
                  <a:schemeClr val="accent2"/>
                </a:solidFill>
                <a:latin typeface="Calibri" pitchFamily="34" charset="0"/>
              </a:rPr>
              <a:t>0.03mm ×3</a:t>
            </a:r>
            <a:endParaRPr lang="ja-JP" altLang="en-US" sz="16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8156575" y="1549400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平行四辺形 49"/>
          <p:cNvSpPr/>
          <p:nvPr/>
        </p:nvSpPr>
        <p:spPr>
          <a:xfrm rot="5400000">
            <a:off x="7465220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" name="平行四辺形 50"/>
          <p:cNvSpPr/>
          <p:nvPr/>
        </p:nvSpPr>
        <p:spPr>
          <a:xfrm rot="5400000">
            <a:off x="7120732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平行四辺形 51"/>
          <p:cNvSpPr/>
          <p:nvPr/>
        </p:nvSpPr>
        <p:spPr>
          <a:xfrm rot="5400000">
            <a:off x="6763545" y="1158081"/>
            <a:ext cx="1084262" cy="727075"/>
          </a:xfrm>
          <a:prstGeom prst="parallelogram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角丸四角形 52"/>
          <p:cNvSpPr/>
          <p:nvPr/>
        </p:nvSpPr>
        <p:spPr>
          <a:xfrm>
            <a:off x="6122988" y="908050"/>
            <a:ext cx="2808287" cy="266496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643688" y="1550988"/>
            <a:ext cx="5715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4" name="テキスト ボックス 95"/>
          <p:cNvSpPr txBox="1">
            <a:spLocks noChangeArrowheads="1"/>
          </p:cNvSpPr>
          <p:nvPr/>
        </p:nvSpPr>
        <p:spPr bwMode="auto">
          <a:xfrm>
            <a:off x="6588224" y="2124075"/>
            <a:ext cx="2052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accent2"/>
                </a:solidFill>
                <a:latin typeface="Calibri" pitchFamily="34" charset="0"/>
              </a:rPr>
              <a:t>sample: Ni </a:t>
            </a:r>
            <a:r>
              <a:rPr lang="en-US" altLang="ja-JP" sz="1600" dirty="0" smtClean="0">
                <a:solidFill>
                  <a:schemeClr val="accent2"/>
                </a:solidFill>
                <a:latin typeface="Calibri" pitchFamily="34" charset="0"/>
              </a:rPr>
              <a:t>0.2mm ×3</a:t>
            </a:r>
            <a:endParaRPr lang="ja-JP" altLang="en-US" sz="16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55576" y="242088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To calibrate SEM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635896" y="2411596"/>
            <a:ext cx="23042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To check </a:t>
            </a:r>
            <a:r>
              <a:rPr lang="en-US" altLang="ja-JP" dirty="0" err="1" smtClean="0"/>
              <a:t>secodary</a:t>
            </a:r>
            <a:endParaRPr lang="en-US" altLang="ja-JP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particles by using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thinner sample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588224" y="2411596"/>
            <a:ext cx="230425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Try again by using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thicker sample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1835696" y="5157192"/>
            <a:ext cx="2304256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To check </a:t>
            </a:r>
            <a:r>
              <a:rPr lang="en-US" altLang="ja-JP" dirty="0" err="1" smtClean="0"/>
              <a:t>secodary</a:t>
            </a:r>
            <a:endParaRPr lang="en-US" altLang="ja-JP" dirty="0" smtClean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particles by using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thinner sample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5364088" y="5301208"/>
            <a:ext cx="230425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Try again by using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 smtClean="0"/>
              <a:t>thicker sample</a:t>
            </a:r>
          </a:p>
        </p:txBody>
      </p:sp>
      <p:sp>
        <p:nvSpPr>
          <p:cNvPr id="58" name="テキスト ボックス 57"/>
          <p:cNvSpPr txBox="1">
            <a:spLocks noChangeArrowheads="1"/>
          </p:cNvSpPr>
          <p:nvPr/>
        </p:nvSpPr>
        <p:spPr bwMode="auto">
          <a:xfrm>
            <a:off x="142875" y="-24"/>
            <a:ext cx="72866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smtClean="0">
                <a:solidFill>
                  <a:schemeClr val="accent1"/>
                </a:solidFill>
                <a:latin typeface="Georgia" pitchFamily="18" charset="0"/>
              </a:rPr>
              <a:t>2nd experiment(Dec. 2010)</a:t>
            </a:r>
            <a:endParaRPr lang="ja-JP" altLang="en-US" sz="32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9"/>
          <p:cNvSpPr txBox="1">
            <a:spLocks noChangeArrowheads="1"/>
          </p:cNvSpPr>
          <p:nvPr/>
        </p:nvSpPr>
        <p:spPr bwMode="auto">
          <a:xfrm>
            <a:off x="2188274" y="764704"/>
            <a:ext cx="677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proton flux were estimated by using cross section 8.04 </a:t>
            </a:r>
            <a:r>
              <a:rPr lang="en-US" altLang="ja-JP" sz="2000" dirty="0" err="1" smtClean="0"/>
              <a:t>mb</a:t>
            </a:r>
            <a:endParaRPr lang="ja-JP" altLang="en-US" sz="20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502915" y="188640"/>
            <a:ext cx="8101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  <a:latin typeface="Georgia" pitchFamily="18" charset="0"/>
              </a:rPr>
              <a:t>SEM calibration by </a:t>
            </a:r>
            <a:r>
              <a:rPr lang="en-US" altLang="ja-JP" sz="2400" baseline="30000" dirty="0" smtClean="0">
                <a:solidFill>
                  <a:schemeClr val="accent1"/>
                </a:solidFill>
                <a:latin typeface="Georgia" pitchFamily="18" charset="0"/>
              </a:rPr>
              <a:t>27</a:t>
            </a:r>
            <a:r>
              <a:rPr lang="en-US" altLang="ja-JP" sz="2400" dirty="0" smtClean="0">
                <a:solidFill>
                  <a:schemeClr val="accent1"/>
                </a:solidFill>
                <a:latin typeface="Georgia" pitchFamily="18" charset="0"/>
              </a:rPr>
              <a:t>Al(p,3pn)</a:t>
            </a:r>
            <a:r>
              <a:rPr lang="en-US" altLang="ja-JP" sz="2400" baseline="30000" dirty="0" smtClean="0">
                <a:solidFill>
                  <a:schemeClr val="accent1"/>
                </a:solidFill>
                <a:latin typeface="Georgia" pitchFamily="18" charset="0"/>
              </a:rPr>
              <a:t>24</a:t>
            </a:r>
            <a:r>
              <a:rPr lang="en-US" altLang="ja-JP" sz="2400" dirty="0" smtClean="0">
                <a:solidFill>
                  <a:schemeClr val="accent1"/>
                </a:solidFill>
                <a:latin typeface="Georgia" pitchFamily="18" charset="0"/>
              </a:rPr>
              <a:t>Na reaction</a:t>
            </a:r>
            <a:endParaRPr lang="ja-JP" altLang="en-US" sz="2400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519" y="1271050"/>
            <a:ext cx="4736745" cy="12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475656" y="2555612"/>
            <a:ext cx="6760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result of Al monitor foil agree well with result of SEM.</a:t>
            </a:r>
            <a:endParaRPr kumimoji="1" lang="en-US" altLang="ja-JP" sz="2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3053" y="3142129"/>
            <a:ext cx="3050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aseline="30000" dirty="0" err="1" smtClean="0">
                <a:solidFill>
                  <a:schemeClr val="accent1"/>
                </a:solidFill>
                <a:latin typeface="Georgia" pitchFamily="18" charset="0"/>
              </a:rPr>
              <a:t>nat</a:t>
            </a:r>
            <a:r>
              <a:rPr lang="en-US" altLang="ja-JP" sz="2200" dirty="0" err="1" smtClean="0">
                <a:solidFill>
                  <a:schemeClr val="accent1"/>
                </a:solidFill>
                <a:latin typeface="Georgia" pitchFamily="18" charset="0"/>
              </a:rPr>
              <a:t>Cu</a:t>
            </a:r>
            <a:r>
              <a:rPr lang="en-US" altLang="ja-JP" sz="2200" dirty="0" smtClean="0">
                <a:solidFill>
                  <a:schemeClr val="accent1"/>
                </a:solidFill>
                <a:latin typeface="Georgia" pitchFamily="18" charset="0"/>
              </a:rPr>
              <a:t>(</a:t>
            </a:r>
            <a:r>
              <a:rPr lang="en-US" altLang="ja-JP" sz="2200" dirty="0" err="1" smtClean="0">
                <a:solidFill>
                  <a:schemeClr val="accent1"/>
                </a:solidFill>
                <a:latin typeface="Georgia" pitchFamily="18" charset="0"/>
              </a:rPr>
              <a:t>p,x</a:t>
            </a:r>
            <a:r>
              <a:rPr lang="en-US" altLang="ja-JP" sz="2200" dirty="0" smtClean="0">
                <a:solidFill>
                  <a:schemeClr val="accent1"/>
                </a:solidFill>
                <a:latin typeface="Georgia" pitchFamily="18" charset="0"/>
              </a:rPr>
              <a:t>)</a:t>
            </a:r>
            <a:r>
              <a:rPr lang="en-US" altLang="ja-JP" sz="2200" baseline="30000" dirty="0" smtClean="0">
                <a:solidFill>
                  <a:schemeClr val="accent1"/>
                </a:solidFill>
                <a:latin typeface="Georgia" pitchFamily="18" charset="0"/>
              </a:rPr>
              <a:t>24</a:t>
            </a:r>
            <a:r>
              <a:rPr lang="en-US" altLang="ja-JP" sz="2200" dirty="0" smtClean="0">
                <a:solidFill>
                  <a:schemeClr val="accent1"/>
                </a:solidFill>
                <a:latin typeface="Georgia" pitchFamily="18" charset="0"/>
              </a:rPr>
              <a:t>Na reaction</a:t>
            </a:r>
            <a:endParaRPr kumimoji="1"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5085184"/>
            <a:ext cx="7342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result of this work agree well with result of </a:t>
            </a:r>
            <a:r>
              <a:rPr lang="en-US" altLang="ja-JP" sz="2200" dirty="0" err="1" smtClean="0"/>
              <a:t>S.I.Baker</a:t>
            </a:r>
            <a:r>
              <a:rPr lang="en-US" altLang="ja-JP" sz="2200" dirty="0" smtClean="0"/>
              <a:t> et al.</a:t>
            </a:r>
            <a:endParaRPr kumimoji="1" lang="en-US" altLang="ja-JP" sz="2200" dirty="0" smtClean="0"/>
          </a:p>
        </p:txBody>
      </p:sp>
      <p:sp>
        <p:nvSpPr>
          <p:cNvPr id="12" name="下矢印 11"/>
          <p:cNvSpPr/>
          <p:nvPr/>
        </p:nvSpPr>
        <p:spPr>
          <a:xfrm>
            <a:off x="4283968" y="5661248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5474" y="6166465"/>
            <a:ext cx="6950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</a:rPr>
              <a:t>proton flux determined by SEM were used for analysis</a:t>
            </a:r>
            <a:endParaRPr kumimoji="1" lang="en-US" altLang="ja-JP" sz="2200" dirty="0" smtClean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15142"/>
            <a:ext cx="8856984" cy="118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511</Words>
  <Application>Microsoft Office PowerPoint</Application>
  <PresentationFormat>画面に合わせる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yashima</dc:creator>
  <cp:lastModifiedBy> </cp:lastModifiedBy>
  <cp:revision>255</cp:revision>
  <dcterms:created xsi:type="dcterms:W3CDTF">2009-01-15T09:28:29Z</dcterms:created>
  <dcterms:modified xsi:type="dcterms:W3CDTF">2012-02-16T17:47:50Z</dcterms:modified>
</cp:coreProperties>
</file>