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0" autoAdjust="0"/>
  </p:normalViewPr>
  <p:slideViewPr>
    <p:cSldViewPr>
      <p:cViewPr varScale="1">
        <p:scale>
          <a:sx n="111" d="100"/>
          <a:sy n="111" d="100"/>
        </p:scale>
        <p:origin x="-97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29632-1237-4D8D-ADBF-6673CEE419EC}" type="datetimeFigureOut">
              <a:rPr kumimoji="1" lang="ja-JP" altLang="en-US" smtClean="0"/>
              <a:t>2012/2/11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83973-66CA-4138-B4AF-52BBA7A54F2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475"/>
          </a:xfrm>
          <a:prstGeom prst="rect">
            <a:avLst/>
          </a:prstGeom>
        </p:spPr>
        <p:txBody>
          <a:bodyPr vert="horz" lIns="94878" tIns="47439" rIns="94878" bIns="4743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475"/>
          </a:xfrm>
          <a:prstGeom prst="rect">
            <a:avLst/>
          </a:prstGeom>
        </p:spPr>
        <p:txBody>
          <a:bodyPr vert="horz" lIns="94878" tIns="47439" rIns="94878" bIns="47439" rtlCol="0"/>
          <a:lstStyle>
            <a:lvl1pPr algn="r">
              <a:defRPr sz="1200"/>
            </a:lvl1pPr>
          </a:lstStyle>
          <a:p>
            <a:fld id="{AC6E7539-BB58-463E-81EB-5E89D099B674}" type="datetimeFigureOut">
              <a:rPr kumimoji="1" lang="ja-JP" altLang="en-US" smtClean="0"/>
              <a:pPr/>
              <a:t>2012/2/11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78" tIns="47439" rIns="94878" bIns="4743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4878" tIns="47439" rIns="94878" bIns="47439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4301"/>
            <a:ext cx="2918830" cy="493475"/>
          </a:xfrm>
          <a:prstGeom prst="rect">
            <a:avLst/>
          </a:prstGeom>
        </p:spPr>
        <p:txBody>
          <a:bodyPr vert="horz" lIns="94878" tIns="47439" rIns="94878" bIns="4743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4" y="9374301"/>
            <a:ext cx="2918830" cy="493475"/>
          </a:xfrm>
          <a:prstGeom prst="rect">
            <a:avLst/>
          </a:prstGeom>
        </p:spPr>
        <p:txBody>
          <a:bodyPr vert="horz" lIns="94878" tIns="47439" rIns="94878" bIns="47439" rtlCol="0" anchor="b"/>
          <a:lstStyle>
            <a:lvl1pPr algn="r">
              <a:defRPr sz="1200"/>
            </a:lvl1pPr>
          </a:lstStyle>
          <a:p>
            <a:fld id="{55691BDF-3BCA-4E5F-9D76-4410D46F782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B9FE-AF22-4221-B5C4-F14F440BA865}" type="datetime1">
              <a:rPr kumimoji="1" lang="ja-JP" altLang="en-US" smtClean="0"/>
              <a:pPr/>
              <a:t>2012/2/11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E055-857B-49F3-A300-4B462FE60E48}" type="datetime1">
              <a:rPr kumimoji="1" lang="ja-JP" altLang="en-US" smtClean="0"/>
              <a:pPr/>
              <a:t>2012/2/11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EAD3-DEC1-4BE1-83CE-F13F752C022F}" type="datetime1">
              <a:rPr kumimoji="1" lang="ja-JP" altLang="en-US" smtClean="0"/>
              <a:pPr/>
              <a:t>2012/2/11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9E58F-5A99-4E40-93BA-3C0BCBCFCBE2}" type="datetime1">
              <a:rPr kumimoji="1" lang="ja-JP" altLang="en-US" smtClean="0"/>
              <a:pPr/>
              <a:t>2012/2/11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38353-E6A3-426A-927E-33A72242AF8F}" type="datetime1">
              <a:rPr kumimoji="1" lang="ja-JP" altLang="en-US" smtClean="0"/>
              <a:pPr/>
              <a:t>2012/2/11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56ED-453B-4D82-95AF-72D545E9CA4C}" type="datetime1">
              <a:rPr kumimoji="1" lang="ja-JP" altLang="en-US" smtClean="0"/>
              <a:pPr/>
              <a:t>2012/2/11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9029-21B6-4D33-8400-5B7E2B4834C2}" type="datetime1">
              <a:rPr kumimoji="1" lang="ja-JP" altLang="en-US" smtClean="0"/>
              <a:pPr/>
              <a:t>2012/2/11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22C98-8CE4-4CC4-A534-3AEC1B1269AE}" type="datetime1">
              <a:rPr kumimoji="1" lang="ja-JP" altLang="en-US" smtClean="0"/>
              <a:pPr/>
              <a:t>2012/2/11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CEA1-C4A6-47B0-9495-64574A2105F9}" type="datetime1">
              <a:rPr kumimoji="1" lang="ja-JP" altLang="en-US" smtClean="0"/>
              <a:pPr/>
              <a:t>2012/2/11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1F4F-6A0C-4550-9C64-1B06C04FC39F}" type="datetime1">
              <a:rPr kumimoji="1" lang="ja-JP" altLang="en-US" smtClean="0"/>
              <a:pPr/>
              <a:t>2012/2/11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C1E8-6B0E-459E-BC22-89923F3E45DE}" type="datetime1">
              <a:rPr kumimoji="1" lang="ja-JP" altLang="en-US" smtClean="0"/>
              <a:pPr/>
              <a:t>2012/2/11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7FC74-B087-4135-A895-4F05EE549FD0}" type="datetime1">
              <a:rPr kumimoji="1" lang="ja-JP" altLang="en-US" smtClean="0"/>
              <a:pPr/>
              <a:t>2012/2/11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3544-1DB7-4B27-8D32-252575597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8820472" cy="1470025"/>
          </a:xfrm>
        </p:spPr>
        <p:txBody>
          <a:bodyPr>
            <a:noAutofit/>
          </a:bodyPr>
          <a:lstStyle/>
          <a:p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Measurement of thick target neutron energy spectra bombarded with 120-GeV protons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9512" y="3356992"/>
            <a:ext cx="8783960" cy="1752600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Y. Iwamoto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T. Sanami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T. Kajimoto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N. Shigyo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M. Hagiwara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H.S. Lee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 Boehnlein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R. Coleman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D. Jensen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A. Leveling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N.V. Mokhov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E.Ramberg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A. Soha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K.Vaziri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Y. Sakamoto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ja-JP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H. Nakashima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ja-JP" altLang="en-US" sz="200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5517232"/>
            <a:ext cx="7726009" cy="635999"/>
          </a:xfrm>
          <a:prstGeom prst="rect">
            <a:avLst/>
          </a:prstGeom>
          <a:noFill/>
        </p:spPr>
        <p:txBody>
          <a:bodyPr wrap="none" lIns="81208" tIns="40604" rIns="81208" bIns="40604" rtlCol="0">
            <a:spAutoFit/>
          </a:bodyPr>
          <a:lstStyle/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1 Japan Atomic Energy Agency, 2 KEK, 3 Kyushu University, </a:t>
            </a:r>
          </a:p>
          <a:p>
            <a:r>
              <a:rPr lang="en-US" altLang="ja-JP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GB" altLang="ja-JP" dirty="0" smtClean="0">
                <a:latin typeface="Arial" pitchFamily="34" charset="0"/>
                <a:cs typeface="Arial" pitchFamily="34" charset="0"/>
              </a:rPr>
              <a:t>Pohang Accelerator Laboratory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, 5 </a:t>
            </a:r>
            <a:r>
              <a:rPr lang="en-GB" altLang="ja-JP" dirty="0" smtClean="0">
                <a:latin typeface="Arial" pitchFamily="34" charset="0"/>
                <a:cs typeface="Arial" pitchFamily="34" charset="0"/>
              </a:rPr>
              <a:t>Fermi National Accelerator Laboratory</a:t>
            </a:r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20cm thick copper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5"/>
            <a:ext cx="42107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454429" cy="37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611560" y="588946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The tendency of the relation between calculated and experimental results is almost same with that for a 10-cm-thick tungsten target.</a:t>
            </a:r>
            <a:endParaRPr lang="ja-JP" altLang="en-US" sz="20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40cm thick copper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46324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27272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539552" y="4869160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At 15</a:t>
            </a:r>
            <a:r>
              <a:rPr lang="en-US" altLang="ja-JP" sz="2000" baseline="30000" dirty="0" smtClean="0"/>
              <a:t>o</a:t>
            </a:r>
            <a:r>
              <a:rPr lang="en-US" altLang="ja-JP" sz="2000" dirty="0" smtClean="0"/>
              <a:t>, the calculated results agree well with experimental data.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At 90</a:t>
            </a:r>
            <a:r>
              <a:rPr lang="en-US" altLang="ja-JP" sz="2000" baseline="30000" dirty="0" smtClean="0"/>
              <a:t>o</a:t>
            </a:r>
            <a:r>
              <a:rPr lang="en-US" altLang="ja-JP" sz="2000" dirty="0" smtClean="0"/>
              <a:t>, the difference between calculated results and experimental data is larger than that for 20-cm-thick copper target.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It seems that a thicker target enhances the disagreement at 90</a:t>
            </a:r>
            <a:r>
              <a:rPr lang="en-US" altLang="ja-JP" sz="2000" baseline="30000" dirty="0" smtClean="0"/>
              <a:t>o</a:t>
            </a:r>
            <a:r>
              <a:rPr lang="en-US" altLang="ja-JP" sz="2000" dirty="0" smtClean="0"/>
              <a:t> due to the strong emission to the forward angle in physics model.</a:t>
            </a:r>
            <a:endParaRPr lang="ja-JP" altLang="en-US" sz="20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50cm thick aluminum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268163" cy="366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169091" cy="353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647056" y="537321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The statistics of experimental data was not enough.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In general, calculated results give agreement with experimental data.</a:t>
            </a:r>
            <a:endParaRPr lang="ja-JP" altLang="en-US" sz="20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958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69" name="正方形/長方形 68"/>
          <p:cNvSpPr/>
          <p:nvPr/>
        </p:nvSpPr>
        <p:spPr>
          <a:xfrm>
            <a:off x="323528" y="1556792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Neutron energy spectra at 15</a:t>
            </a:r>
            <a:r>
              <a:rPr lang="en-US" altLang="ja-JP" sz="2000" baseline="30000" dirty="0" smtClean="0"/>
              <a:t>o</a:t>
            </a:r>
            <a:r>
              <a:rPr lang="en-US" altLang="ja-JP" sz="2000" dirty="0" smtClean="0"/>
              <a:t> and 90</a:t>
            </a:r>
            <a:r>
              <a:rPr lang="en-US" altLang="ja-JP" sz="2000" baseline="30000" dirty="0" smtClean="0"/>
              <a:t>o</a:t>
            </a:r>
            <a:r>
              <a:rPr lang="en-US" altLang="ja-JP" sz="2000" dirty="0" smtClean="0"/>
              <a:t> produced from 10 cm thick tungsten,  20 and 40 cm thick copper, and 50cm aluminum targets bombarded with 120-GeV protons were measured at FTBF. </a:t>
            </a:r>
          </a:p>
          <a:p>
            <a:endParaRPr lang="en-US" altLang="ja-JP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The neutron time-of-flight measurements were performed using an NE213 organic liquid </a:t>
            </a:r>
            <a:r>
              <a:rPr lang="en-US" altLang="ja-JP" sz="2000" dirty="0" err="1" smtClean="0"/>
              <a:t>scintillator</a:t>
            </a:r>
            <a:r>
              <a:rPr lang="en-US" altLang="ja-JP" sz="2000" dirty="0" smtClean="0"/>
              <a:t> at 8.0 m for 15</a:t>
            </a:r>
            <a:r>
              <a:rPr lang="en-US" altLang="ja-JP" sz="2000" baseline="30000" dirty="0" smtClean="0"/>
              <a:t>o  </a:t>
            </a:r>
            <a:r>
              <a:rPr lang="en-US" altLang="ja-JP" sz="2000" dirty="0" smtClean="0"/>
              <a:t>and 5.2 m for 90</a:t>
            </a:r>
            <a:r>
              <a:rPr lang="en-US" altLang="ja-JP" sz="2000" baseline="30000" dirty="0" smtClean="0"/>
              <a:t>o</a:t>
            </a:r>
            <a:r>
              <a:rPr lang="en-US" altLang="ja-JP" sz="2000" dirty="0" smtClean="0"/>
              <a:t>. </a:t>
            </a:r>
          </a:p>
          <a:p>
            <a:endParaRPr lang="en-US" altLang="ja-JP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The waveforms were recorded using the 10 bit digitizer. </a:t>
            </a:r>
          </a:p>
          <a:p>
            <a:endParaRPr lang="en-US" altLang="ja-JP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To compare the experimental results, Monte Carlo calculations with the PHITS, FLUKA and MARS codes were performed. </a:t>
            </a:r>
          </a:p>
          <a:p>
            <a:endParaRPr lang="en-US" altLang="ja-JP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All calculated results at 15</a:t>
            </a:r>
            <a:r>
              <a:rPr lang="en-US" altLang="ja-JP" sz="2000" baseline="30000" dirty="0" smtClean="0"/>
              <a:t>o </a:t>
            </a:r>
            <a:r>
              <a:rPr lang="en-US" altLang="ja-JP" sz="2000" dirty="0" smtClean="0"/>
              <a:t>gives good agreement with the data, while these calculated results at 90</a:t>
            </a:r>
            <a:r>
              <a:rPr lang="en-US" altLang="ja-JP" sz="2000" baseline="30000" dirty="0" smtClean="0"/>
              <a:t>o</a:t>
            </a:r>
            <a:r>
              <a:rPr lang="en-US" altLang="ja-JP" sz="2000" dirty="0" smtClean="0"/>
              <a:t> underestimate the experimental results due to the strong forward emission of particles in the models.</a:t>
            </a:r>
            <a:endParaRPr lang="ja-JP" altLang="en-US" sz="2000" dirty="0"/>
          </a:p>
        </p:txBody>
      </p:sp>
      <p:sp>
        <p:nvSpPr>
          <p:cNvPr id="70" name="スライド番号プレースホルダ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6950"/>
          </a:xfrm>
        </p:spPr>
        <p:txBody>
          <a:bodyPr/>
          <a:lstStyle/>
          <a:p>
            <a:r>
              <a:rPr kumimoji="1" lang="en-US" altLang="ja-JP" dirty="0" smtClean="0"/>
              <a:t>Introduction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836712"/>
            <a:ext cx="9684568" cy="912998"/>
          </a:xfrm>
          <a:prstGeom prst="rect">
            <a:avLst/>
          </a:prstGeom>
          <a:noFill/>
        </p:spPr>
        <p:txBody>
          <a:bodyPr wrap="square" lIns="81208" tIns="40604" rIns="81208" bIns="40604" rtlCol="0">
            <a:spAutoFit/>
          </a:bodyPr>
          <a:lstStyle/>
          <a:p>
            <a:pPr>
              <a:buFont typeface="Wingdings" pitchFamily="2" charset="2"/>
              <a:buChar char="u"/>
            </a:pPr>
            <a:endParaRPr lang="en-US" altLang="ja-JP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Validation of high-energy particle transportation codes for “neutron production on source”</a:t>
            </a:r>
          </a:p>
          <a:p>
            <a:pPr marL="514350" indent="-514350">
              <a:buFont typeface="+mj-lt"/>
              <a:buAutoNum type="arabicPeriod"/>
            </a:pPr>
            <a:endParaRPr lang="en-US" altLang="ja-JP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5536" y="5085184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Experimental neutron data for 100 </a:t>
            </a:r>
            <a:r>
              <a:rPr lang="en-US" altLang="ja-JP" dirty="0" err="1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GeV</a:t>
            </a:r>
            <a:r>
              <a:rPr lang="en-US" altLang="ja-JP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 proton incident reaction are scarce. </a:t>
            </a:r>
            <a:endParaRPr lang="ja-JP" altLang="en-US" dirty="0" smtClean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4024" y="5733256"/>
            <a:ext cx="901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2400" b="1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Purpose</a:t>
            </a:r>
            <a:r>
              <a:rPr kumimoji="0" lang="en-US" altLang="ja-JP" sz="2400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: Measurement of neutron energy spectra at 15</a:t>
            </a:r>
            <a:r>
              <a:rPr kumimoji="0" lang="en-US" altLang="ja-JP" sz="2400" baseline="30000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o</a:t>
            </a:r>
            <a:r>
              <a:rPr kumimoji="0" lang="en-US" altLang="ja-JP" sz="2400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 and 90</a:t>
            </a:r>
            <a:r>
              <a:rPr kumimoji="0" lang="en-US" altLang="ja-JP" sz="2400" baseline="30000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o</a:t>
            </a:r>
            <a:r>
              <a:rPr kumimoji="0" lang="en-US" altLang="ja-JP" sz="2400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 from 120 </a:t>
            </a:r>
            <a:r>
              <a:rPr kumimoji="0" lang="en-US" altLang="ja-JP" sz="2400" dirty="0" err="1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GeV</a:t>
            </a:r>
            <a:r>
              <a:rPr kumimoji="0" lang="en-US" altLang="ja-JP" sz="2400" dirty="0" smtClean="0">
                <a:latin typeface="Arial" pitchFamily="34" charset="0"/>
                <a:ea typeface="ＭＳ Ｐゴシック" pitchFamily="-111" charset="-128"/>
                <a:cs typeface="Arial" pitchFamily="34" charset="0"/>
              </a:rPr>
              <a:t> proton induced reaction using TOF method. 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107504" y="1700808"/>
          <a:ext cx="8856984" cy="3243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067"/>
                <a:gridCol w="1762579"/>
                <a:gridCol w="1674449"/>
                <a:gridCol w="2191204"/>
                <a:gridCol w="1645685"/>
              </a:tblGrid>
              <a:tr h="326408"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Beam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Sample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Detector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Comment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9657"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latin typeface="Arial" pitchFamily="34" charset="0"/>
                          <a:cs typeface="Arial" pitchFamily="34" charset="0"/>
                        </a:rPr>
                        <a:t>Agosteo</a:t>
                      </a:r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 et al</a:t>
                      </a:r>
                    </a:p>
                    <a:p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kumimoji="1" lang="ja-JP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40GeV/c</a:t>
                      </a:r>
                    </a:p>
                    <a:p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Mixed beam</a:t>
                      </a:r>
                    </a:p>
                    <a:p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proton/</a:t>
                      </a:r>
                      <a:r>
                        <a:rPr kumimoji="1" lang="en-US" altLang="ja-JP" sz="1800" dirty="0" err="1" smtClean="0">
                          <a:latin typeface="Arial" pitchFamily="34" charset="0"/>
                          <a:cs typeface="Arial" pitchFamily="34" charset="0"/>
                        </a:rPr>
                        <a:t>pion</a:t>
                      </a:r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+  </a:t>
                      </a:r>
                    </a:p>
                    <a:p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158GeV/c </a:t>
                      </a:r>
                      <a:r>
                        <a:rPr kumimoji="1" lang="en-US" altLang="ja-JP" sz="1800" baseline="0" dirty="0" err="1" smtClean="0">
                          <a:latin typeface="Arial" pitchFamily="34" charset="0"/>
                          <a:cs typeface="Arial" pitchFamily="34" charset="0"/>
                        </a:rPr>
                        <a:t>Pb</a:t>
                      </a:r>
                      <a:endParaRPr kumimoji="1" lang="en-US" altLang="ja-JP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err="1" smtClean="0">
                          <a:latin typeface="Arial" pitchFamily="34" charset="0"/>
                          <a:cs typeface="Arial" pitchFamily="34" charset="0"/>
                        </a:rPr>
                        <a:t>Cu,Ag,Pb</a:t>
                      </a:r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5 x 2.5</a:t>
                      </a:r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 cm</a:t>
                      </a:r>
                      <a:endParaRPr kumimoji="1" lang="ja-JP" alt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Bonner</a:t>
                      </a:r>
                    </a:p>
                    <a:p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Ext. E Bonner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Unfolding</a:t>
                      </a:r>
                      <a:endParaRPr kumimoji="1" lang="ja-JP" altLang="en-US" sz="1800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Protons</a:t>
                      </a:r>
                      <a:r>
                        <a:rPr kumimoji="1" lang="en-US" altLang="ja-JP" sz="1800" baseline="0" dirty="0" smtClean="0">
                          <a:latin typeface="Arial" pitchFamily="34" charset="0"/>
                          <a:cs typeface="Arial" pitchFamily="34" charset="0"/>
                        </a:rPr>
                        <a:t> are subtracted by calc.</a:t>
                      </a:r>
                      <a:endParaRPr kumimoji="1" lang="ja-JP" alt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5415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Present</a:t>
                      </a:r>
                    </a:p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FNAL</a:t>
                      </a: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120GeV</a:t>
                      </a:r>
                    </a:p>
                    <a:p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proton</a:t>
                      </a: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C 50cm</a:t>
                      </a:r>
                    </a:p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Al 50cm</a:t>
                      </a:r>
                    </a:p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Cu 20,40</a:t>
                      </a:r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,60cm</a:t>
                      </a:r>
                    </a:p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10cm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NE213</a:t>
                      </a:r>
                    </a:p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TOF</a:t>
                      </a:r>
                      <a:r>
                        <a:rPr kumimoji="1" lang="en-US" altLang="ja-JP" sz="1800" dirty="0" smtClean="0">
                          <a:latin typeface="Arial" pitchFamily="34" charset="0"/>
                          <a:cs typeface="Arial" pitchFamily="34" charset="0"/>
                        </a:rPr>
                        <a:t> at</a:t>
                      </a:r>
                      <a:r>
                        <a:rPr kumimoji="1" lang="en-US" altLang="ja-JP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kumimoji="1" lang="en-US" altLang="ja-JP" sz="1800" baseline="0" dirty="0" smtClean="0">
                          <a:latin typeface="Arial" pitchFamily="34" charset="0"/>
                          <a:cs typeface="Arial" pitchFamily="34" charset="0"/>
                        </a:rPr>
                        <a:t>,30,60,</a:t>
                      </a:r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r>
                        <a:rPr kumimoji="1" lang="en-US" altLang="ja-JP" sz="1800" baseline="0" dirty="0" smtClean="0">
                          <a:latin typeface="Arial" pitchFamily="34" charset="0"/>
                          <a:cs typeface="Arial" pitchFamily="34" charset="0"/>
                        </a:rPr>
                        <a:t>,120,150</a:t>
                      </a:r>
                      <a:r>
                        <a:rPr kumimoji="1" lang="en-US" altLang="ja-JP" sz="1800" baseline="300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  <a:p>
                      <a:r>
                        <a:rPr kumimoji="1" lang="en-US" altLang="ja-JP" sz="1800" baseline="0" dirty="0" smtClean="0">
                          <a:latin typeface="Arial" pitchFamily="34" charset="0"/>
                          <a:cs typeface="Arial" pitchFamily="34" charset="0"/>
                        </a:rPr>
                        <a:t>Wendi at 60,90,170</a:t>
                      </a:r>
                      <a:r>
                        <a:rPr kumimoji="1" lang="en-US" altLang="ja-JP" sz="1800" baseline="3000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kumimoji="1" lang="ja-JP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Direct</a:t>
                      </a:r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800" baseline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Mes</a:t>
                      </a:r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1" lang="en-US" altLang="ja-JP" sz="18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kumimoji="1" lang="en-US" altLang="ja-JP" sz="1800" baseline="0" dirty="0" smtClean="0">
                          <a:latin typeface="Arial" pitchFamily="34" charset="0"/>
                          <a:cs typeface="Arial" pitchFamily="34" charset="0"/>
                        </a:rPr>
                        <a:t>Shadow bar</a:t>
                      </a:r>
                    </a:p>
                    <a:p>
                      <a:r>
                        <a:rPr kumimoji="1" lang="en-US" altLang="ja-JP" sz="1800" baseline="0" dirty="0" smtClean="0">
                          <a:latin typeface="Arial" pitchFamily="34" charset="0"/>
                          <a:cs typeface="Arial" pitchFamily="34" charset="0"/>
                        </a:rPr>
                        <a:t>Close by dump</a:t>
                      </a:r>
                    </a:p>
                    <a:p>
                      <a:endParaRPr kumimoji="1" lang="ja-JP" alt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325" marR="75325" marT="37662" marB="376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2494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Measurement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128792" cy="493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899591" y="908720"/>
            <a:ext cx="396044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err="1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Fermilab</a:t>
            </a:r>
            <a:r>
              <a:rPr lang="en-US" altLang="ja-JP" sz="20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 Test Beam Facility (FTBF)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17640"/>
            <a:ext cx="363838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5292079" y="3933056"/>
            <a:ext cx="187220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MT6SEC2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80729"/>
            <a:ext cx="5001217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10344"/>
          </a:xfrm>
        </p:spPr>
        <p:txBody>
          <a:bodyPr/>
          <a:lstStyle/>
          <a:p>
            <a:r>
              <a:rPr kumimoji="1" lang="en-US" altLang="ja-JP" dirty="0" smtClean="0"/>
              <a:t>Experiments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464496" cy="19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92767"/>
            <a:ext cx="936104" cy="12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1115616" y="3164775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Target:</a:t>
            </a:r>
          </a:p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50cm thick x 7</a:t>
            </a:r>
            <a:r>
              <a:rPr lang="en-US" altLang="ja-JP" dirty="0" smtClean="0">
                <a:latin typeface="Arial" pitchFamily="34" charset="0"/>
                <a:cs typeface="Arial" pitchFamily="34" charset="0"/>
                <a:sym typeface="Symbol"/>
              </a:rPr>
              <a:t>  cm Al, </a:t>
            </a:r>
          </a:p>
          <a:p>
            <a:r>
              <a:rPr lang="en-US" altLang="ja-JP" dirty="0" smtClean="0">
                <a:latin typeface="Arial" pitchFamily="34" charset="0"/>
                <a:cs typeface="Arial" pitchFamily="34" charset="0"/>
                <a:sym typeface="Symbol"/>
              </a:rPr>
              <a:t>10cm thick x 3  cm W, </a:t>
            </a:r>
          </a:p>
          <a:p>
            <a:r>
              <a:rPr lang="en-US" altLang="ja-JP" dirty="0" smtClean="0">
                <a:latin typeface="Arial" pitchFamily="34" charset="0"/>
                <a:cs typeface="Arial" pitchFamily="34" charset="0"/>
                <a:sym typeface="Symbol"/>
              </a:rPr>
              <a:t>20, 40cm thick x 5 x 5 cm Cu</a:t>
            </a:r>
            <a:endParaRPr lang="ja-JP" alt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301208"/>
            <a:ext cx="936104" cy="12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グループ化 17"/>
          <p:cNvGrpSpPr/>
          <p:nvPr/>
        </p:nvGrpSpPr>
        <p:grpSpPr>
          <a:xfrm>
            <a:off x="35496" y="1124744"/>
            <a:ext cx="4824536" cy="1438419"/>
            <a:chOff x="107504" y="2708920"/>
            <a:chExt cx="4824536" cy="1438419"/>
          </a:xfrm>
        </p:grpSpPr>
        <p:sp>
          <p:nvSpPr>
            <p:cNvPr id="4" name="正方形/長方形 5"/>
            <p:cNvSpPr>
              <a:spLocks noChangeArrowheads="1"/>
            </p:cNvSpPr>
            <p:nvPr/>
          </p:nvSpPr>
          <p:spPr bwMode="auto">
            <a:xfrm>
              <a:off x="1115616" y="2852936"/>
              <a:ext cx="3096344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altLang="ja-JP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Detector: Liquid organic </a:t>
              </a:r>
              <a:r>
                <a:rPr lang="en-US" altLang="ja-JP" dirty="0" err="1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scintillator</a:t>
              </a:r>
              <a:r>
                <a:rPr lang="en-US" altLang="ja-JP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 NE213</a:t>
              </a:r>
            </a:p>
          </p:txBody>
        </p:sp>
        <p:sp>
          <p:nvSpPr>
            <p:cNvPr id="5" name="正方形/長方形 12"/>
            <p:cNvSpPr>
              <a:spLocks noChangeArrowheads="1"/>
            </p:cNvSpPr>
            <p:nvPr/>
          </p:nvSpPr>
          <p:spPr bwMode="auto">
            <a:xfrm>
              <a:off x="1115616" y="3501008"/>
              <a:ext cx="38164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Time-of-Flight </a:t>
              </a:r>
              <a:r>
                <a:rPr lang="en-US" altLang="ja-JP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(TOF) method: </a:t>
              </a:r>
              <a:endPara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  <a:p>
              <a:r>
                <a:rPr lang="en-US" altLang="ja-JP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beam </a:t>
              </a:r>
              <a:r>
                <a:rPr lang="en-US" altLang="ja-JP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pulse – detector signal</a:t>
              </a: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504" y="2708920"/>
              <a:ext cx="1008112" cy="134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直線コネクタ 11"/>
          <p:cNvCxnSpPr/>
          <p:nvPr/>
        </p:nvCxnSpPr>
        <p:spPr>
          <a:xfrm>
            <a:off x="4644008" y="2924944"/>
            <a:ext cx="439248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>
            <a:spLocks noChangeArrowheads="1"/>
          </p:cNvSpPr>
          <p:nvPr/>
        </p:nvSpPr>
        <p:spPr bwMode="auto">
          <a:xfrm>
            <a:off x="4751512" y="5589240"/>
            <a:ext cx="4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1m thick iron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shadowbar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for measurement of room-scattered neutrons.</a:t>
            </a:r>
            <a:endParaRPr lang="en-US" altLang="ja-JP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67327" y="2204865"/>
            <a:ext cx="18722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Forward angle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876256" y="4077072"/>
            <a:ext cx="188059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Backward angle</a:t>
            </a:r>
          </a:p>
        </p:txBody>
      </p:sp>
      <p:graphicFrame>
        <p:nvGraphicFramePr>
          <p:cNvPr id="17" name="表 16"/>
          <p:cNvGraphicFramePr>
            <a:graphicFrameLocks noGrp="1"/>
          </p:cNvGraphicFramePr>
          <p:nvPr/>
        </p:nvGraphicFramePr>
        <p:xfrm>
          <a:off x="179512" y="4545920"/>
          <a:ext cx="33843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7"/>
                <a:gridCol w="1152128"/>
                <a:gridCol w="14401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Target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Size (cm)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Energy loss </a:t>
                      </a:r>
                    </a:p>
                    <a:p>
                      <a:pPr algn="ctr"/>
                      <a:r>
                        <a:rPr kumimoji="1" lang="en-US" altLang="ja-JP" dirty="0" smtClean="0"/>
                        <a:t>(</a:t>
                      </a:r>
                      <a:r>
                        <a:rPr kumimoji="1" lang="en-US" altLang="ja-JP" dirty="0" err="1" smtClean="0"/>
                        <a:t>GeV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Symbol" pitchFamily="18" charset="2"/>
                        </a:rPr>
                        <a:t>f</a:t>
                      </a:r>
                      <a:r>
                        <a:rPr kumimoji="1" lang="en-US" altLang="ja-JP" dirty="0" smtClean="0"/>
                        <a:t>3.5 x 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0.29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 x</a:t>
                      </a:r>
                      <a:r>
                        <a:rPr kumimoji="1" lang="en-US" altLang="ja-JP" baseline="0" dirty="0" smtClean="0"/>
                        <a:t> 5 x 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Cu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5 x</a:t>
                      </a:r>
                      <a:r>
                        <a:rPr kumimoji="1" lang="en-US" altLang="ja-JP" baseline="0" dirty="0" smtClean="0"/>
                        <a:t> 5 x 40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0.71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W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latin typeface="Symbol" pitchFamily="18" charset="2"/>
                        </a:rPr>
                        <a:t>f</a:t>
                      </a:r>
                      <a:r>
                        <a:rPr kumimoji="1" lang="en-US" altLang="ja-JP" dirty="0" smtClean="0"/>
                        <a:t>3 x 10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72008"/>
            <a:ext cx="45365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u"/>
            </a:pPr>
            <a:r>
              <a:rPr lang="en-US" altLang="ja-JP" sz="24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Beam structure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" y="1385392"/>
            <a:ext cx="4473881" cy="528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11"/>
          <p:cNvSpPr txBox="1">
            <a:spLocks noChangeArrowheads="1"/>
          </p:cNvSpPr>
          <p:nvPr/>
        </p:nvSpPr>
        <p:spPr bwMode="auto">
          <a:xfrm>
            <a:off x="878384" y="1427924"/>
            <a:ext cx="72008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19ns</a:t>
            </a:r>
            <a:endParaRPr lang="ja-JP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11"/>
          <p:cNvSpPr txBox="1">
            <a:spLocks noChangeArrowheads="1"/>
          </p:cNvSpPr>
          <p:nvPr/>
        </p:nvSpPr>
        <p:spPr bwMode="auto">
          <a:xfrm>
            <a:off x="1547096" y="2636912"/>
            <a:ext cx="108012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20-36</a:t>
            </a:r>
          </a:p>
          <a:p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bunches</a:t>
            </a:r>
            <a:endParaRPr lang="ja-JP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11"/>
          <p:cNvSpPr txBox="1">
            <a:spLocks noChangeArrowheads="1"/>
          </p:cNvSpPr>
          <p:nvPr/>
        </p:nvSpPr>
        <p:spPr bwMode="auto">
          <a:xfrm>
            <a:off x="1777976" y="3356992"/>
            <a:ext cx="72008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11us</a:t>
            </a:r>
            <a:endParaRPr lang="ja-JP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正方形/長方形 23"/>
          <p:cNvSpPr>
            <a:spLocks noChangeArrowheads="1"/>
          </p:cNvSpPr>
          <p:nvPr/>
        </p:nvSpPr>
        <p:spPr bwMode="auto">
          <a:xfrm>
            <a:off x="5825280" y="189208"/>
            <a:ext cx="1994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ja-JP" sz="24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Electronics</a:t>
            </a:r>
            <a:endParaRPr lang="ja-JP" altLang="en-US" sz="2400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10" name="テキスト ボックス 3"/>
          <p:cNvSpPr txBox="1">
            <a:spLocks noChangeArrowheads="1"/>
          </p:cNvSpPr>
          <p:nvPr/>
        </p:nvSpPr>
        <p:spPr bwMode="auto">
          <a:xfrm>
            <a:off x="4961184" y="4509688"/>
            <a:ext cx="4392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Wave Form (WF) </a:t>
            </a:r>
            <a:r>
              <a:rPr lang="en-US" altLang="ja-JP" sz="1800" dirty="0">
                <a:latin typeface="Arial" pitchFamily="34" charset="0"/>
                <a:cs typeface="Arial" pitchFamily="34" charset="0"/>
              </a:rPr>
              <a:t>data taking</a:t>
            </a:r>
          </a:p>
          <a:p>
            <a:pPr>
              <a:buFont typeface="Arial" charset="0"/>
              <a:buChar char="•"/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 Neutron trigger</a:t>
            </a:r>
          </a:p>
          <a:p>
            <a:pPr>
              <a:buFont typeface="Arial" charset="0"/>
              <a:buChar char="•"/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 2GHz sampling</a:t>
            </a:r>
          </a:p>
          <a:p>
            <a:pPr>
              <a:buFont typeface="Arial" charset="0"/>
              <a:buChar char="•"/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2-coin</a:t>
            </a:r>
            <a:r>
              <a:rPr lang="en-US" altLang="ja-JP" sz="1800" dirty="0">
                <a:latin typeface="Arial" pitchFamily="34" charset="0"/>
                <a:cs typeface="Arial" pitchFamily="34" charset="0"/>
              </a:rPr>
              <a:t>. beam monitor</a:t>
            </a:r>
          </a:p>
          <a:p>
            <a:pPr>
              <a:buFont typeface="Arial" charset="0"/>
              <a:buChar char="•"/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 2-gain record for PSD</a:t>
            </a:r>
          </a:p>
          <a:p>
            <a:pPr>
              <a:buFont typeface="Arial" charset="0"/>
              <a:buChar char="•"/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 CFD trigger for low threshold</a:t>
            </a:r>
          </a:p>
          <a:p>
            <a:pPr>
              <a:buFont typeface="Arial" charset="0"/>
              <a:buChar char="•"/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 Beam – NE coin for BG reduction</a:t>
            </a:r>
          </a:p>
          <a:p>
            <a:pPr>
              <a:buFont typeface="Arial" charset="0"/>
              <a:buChar char="•"/>
            </a:pPr>
            <a:r>
              <a:rPr lang="en-US" altLang="ja-JP" sz="1800" dirty="0">
                <a:latin typeface="Arial" pitchFamily="34" charset="0"/>
                <a:cs typeface="Arial" pitchFamily="34" charset="0"/>
              </a:rPr>
              <a:t> Recording beam monitor WFs</a:t>
            </a:r>
            <a:endParaRPr lang="ja-JP" alt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136" y="549248"/>
            <a:ext cx="44844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角丸四角形 10"/>
          <p:cNvSpPr/>
          <p:nvPr/>
        </p:nvSpPr>
        <p:spPr>
          <a:xfrm>
            <a:off x="4529136" y="117200"/>
            <a:ext cx="4572000" cy="6669360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4333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角丸四角形 4"/>
          <p:cNvSpPr/>
          <p:nvPr/>
        </p:nvSpPr>
        <p:spPr>
          <a:xfrm>
            <a:off x="14288" y="72008"/>
            <a:ext cx="4413696" cy="6669360"/>
          </a:xfrm>
          <a:prstGeom prst="round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Neutron and Gamma-ray separation by WF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33525"/>
            <a:ext cx="85725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TOF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Light output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446635" y="4919008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Energy resolution : ~30% at 1 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neutron </a:t>
            </a:r>
          </a:p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for 20 cm thick Cu at 15</a:t>
            </a:r>
            <a:r>
              <a:rPr lang="en-US" altLang="ja-JP" sz="20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 and 8.0m</a:t>
            </a:r>
          </a:p>
          <a:p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Count‐loss due to multi proton event:  ~10%</a:t>
            </a:r>
          </a:p>
          <a:p>
            <a:pPr>
              <a:buFont typeface="Wingdings" pitchFamily="2" charset="2"/>
              <a:buChar char="Ø"/>
            </a:pPr>
            <a:endParaRPr lang="en-US" altLang="ja-JP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Detection Eff.(</a:t>
            </a:r>
            <a:r>
              <a:rPr lang="en-US" altLang="ja-JP" sz="2000" dirty="0" err="1" smtClean="0">
                <a:latin typeface="Arial" pitchFamily="34" charset="0"/>
                <a:cs typeface="Arial" pitchFamily="34" charset="0"/>
              </a:rPr>
              <a:t>ScinfulQMD</a:t>
            </a:r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): ~15% for high energy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8648"/>
            <a:ext cx="3355355" cy="310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4627" y="1734799"/>
            <a:ext cx="3240360" cy="299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20"/>
          <p:cNvSpPr txBox="1">
            <a:spLocks noChangeArrowheads="1"/>
          </p:cNvSpPr>
          <p:nvPr/>
        </p:nvSpPr>
        <p:spPr bwMode="auto">
          <a:xfrm>
            <a:off x="4759003" y="2182704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Arial" pitchFamily="34" charset="0"/>
                <a:cs typeface="Arial" pitchFamily="34" charset="0"/>
              </a:rPr>
              <a:t>All events</a:t>
            </a:r>
            <a:endParaRPr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20"/>
          <p:cNvSpPr txBox="1">
            <a:spLocks noChangeArrowheads="1"/>
          </p:cNvSpPr>
          <p:nvPr/>
        </p:nvSpPr>
        <p:spPr bwMode="auto">
          <a:xfrm>
            <a:off x="1818547" y="2064100"/>
            <a:ext cx="223224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Arial" pitchFamily="34" charset="0"/>
                <a:cs typeface="Arial" pitchFamily="34" charset="0"/>
              </a:rPr>
              <a:t>Single proton events</a:t>
            </a:r>
            <a:endParaRPr lang="ja-JP" alt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10"/>
          <p:cNvSpPr txBox="1">
            <a:spLocks noChangeArrowheads="1"/>
          </p:cNvSpPr>
          <p:nvPr/>
        </p:nvSpPr>
        <p:spPr bwMode="auto">
          <a:xfrm>
            <a:off x="1098467" y="3648276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 dirty="0" err="1">
                <a:latin typeface="Calibri" pitchFamily="34" charset="0"/>
              </a:rPr>
              <a:t>pion</a:t>
            </a:r>
            <a:endParaRPr lang="ja-JP" altLang="en-US" sz="1800" dirty="0">
              <a:latin typeface="Calibri" pitchFamily="34" charset="0"/>
            </a:endParaRPr>
          </a:p>
        </p:txBody>
      </p:sp>
      <p:sp>
        <p:nvSpPr>
          <p:cNvPr id="9" name="テキスト ボックス 11"/>
          <p:cNvSpPr txBox="1">
            <a:spLocks noChangeArrowheads="1"/>
          </p:cNvSpPr>
          <p:nvPr/>
        </p:nvSpPr>
        <p:spPr bwMode="auto">
          <a:xfrm>
            <a:off x="954451" y="424568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 dirty="0">
                <a:latin typeface="Calibri" pitchFamily="34" charset="0"/>
              </a:rPr>
              <a:t>photon</a:t>
            </a:r>
            <a:endParaRPr lang="ja-JP" altLang="en-US" sz="1800" dirty="0">
              <a:latin typeface="Calibri" pitchFamily="34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518643" y="3601524"/>
            <a:ext cx="576064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1590651" y="4152332"/>
            <a:ext cx="42805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2898667" y="3936308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latin typeface="Calibri" pitchFamily="34" charset="0"/>
              </a:rPr>
              <a:t>neutron</a:t>
            </a:r>
            <a:endParaRPr lang="ja-JP" altLang="en-US" sz="1800" dirty="0">
              <a:latin typeface="Calibri" pitchFamily="34" charset="0"/>
            </a:endParaRPr>
          </a:p>
        </p:txBody>
      </p:sp>
      <p:sp>
        <p:nvSpPr>
          <p:cNvPr id="13" name="テキスト ボックス 11"/>
          <p:cNvSpPr txBox="1">
            <a:spLocks noChangeArrowheads="1"/>
          </p:cNvSpPr>
          <p:nvPr/>
        </p:nvSpPr>
        <p:spPr bwMode="auto">
          <a:xfrm>
            <a:off x="2826659" y="3360244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 dirty="0" smtClean="0">
                <a:latin typeface="Calibri" pitchFamily="34" charset="0"/>
              </a:rPr>
              <a:t>proton</a:t>
            </a:r>
            <a:endParaRPr lang="ja-JP" altLang="en-US" sz="1800" dirty="0">
              <a:latin typeface="Calibri" pitchFamily="34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rot="10800000" flipV="1">
            <a:off x="2526756" y="3648276"/>
            <a:ext cx="288032" cy="25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>
            <a:off x="2454748" y="4105580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148064" y="441487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932040" y="4414878"/>
            <a:ext cx="21602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436096" y="4414878"/>
            <a:ext cx="216024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1"/>
          <p:cNvSpPr txBox="1">
            <a:spLocks noChangeArrowheads="1"/>
          </p:cNvSpPr>
          <p:nvPr/>
        </p:nvSpPr>
        <p:spPr bwMode="auto">
          <a:xfrm>
            <a:off x="5011464" y="4537442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 dirty="0" smtClean="0">
                <a:latin typeface="Arial" pitchFamily="34" charset="0"/>
                <a:cs typeface="Arial" pitchFamily="34" charset="0"/>
              </a:rPr>
              <a:t>19ns</a:t>
            </a:r>
            <a:endParaRPr lang="ja-JP" alt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/>
              <a:t>Benchmark calculation</a:t>
            </a:r>
            <a:endParaRPr kumimoji="1" lang="ja-JP" altLang="en-US" sz="36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79512" y="2852936"/>
          <a:ext cx="856895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440494"/>
                <a:gridCol w="27603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Arial" pitchFamily="34" charset="0"/>
                          <a:cs typeface="Arial" pitchFamily="34" charset="0"/>
                        </a:rPr>
                        <a:t>Code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High-energy </a:t>
                      </a:r>
                      <a:endParaRPr kumimoji="1" lang="ja-JP" altLang="ja-JP" sz="20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(&gt; -5GeV/c)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Low-energy </a:t>
                      </a:r>
                      <a:endParaRPr kumimoji="1" lang="ja-JP" altLang="ja-JP" sz="20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1" lang="en-US" altLang="ja-JP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(&lt; ~5GeV/c)</a:t>
                      </a:r>
                      <a:endParaRPr kumimoji="1" lang="ja-JP" alt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PHITS</a:t>
                      </a:r>
                      <a:endParaRPr lang="ja-JP" sz="20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Hadronic</a:t>
                      </a:r>
                      <a:r>
                        <a:rPr lang="en-US" sz="2000" dirty="0"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 cascade model JAM</a:t>
                      </a:r>
                      <a:endParaRPr lang="ja-JP" sz="20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Intra nuclear-cascade model </a:t>
                      </a:r>
                      <a:r>
                        <a:rPr lang="en-US" sz="2000" dirty="0" err="1"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Bertini</a:t>
                      </a:r>
                      <a:endParaRPr lang="ja-JP" sz="20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FLUKA</a:t>
                      </a:r>
                      <a:endParaRPr lang="ja-JP" sz="20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Glauber-Gribov multiple scattering</a:t>
                      </a:r>
                      <a:endParaRPr lang="ja-JP" sz="200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Preequilibrium</a:t>
                      </a:r>
                      <a:r>
                        <a:rPr lang="en-US" sz="2000" dirty="0">
                          <a:latin typeface="Arial" pitchFamily="34" charset="0"/>
                          <a:ea typeface="Batang"/>
                          <a:cs typeface="Arial" pitchFamily="34" charset="0"/>
                        </a:rPr>
                        <a:t>-cascade model PEANUT</a:t>
                      </a:r>
                      <a:endParaRPr lang="ja-JP" sz="20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MARS</a:t>
                      </a:r>
                      <a:endParaRPr lang="ja-JP" sz="20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Los Alamos </a:t>
                      </a:r>
                      <a:r>
                        <a:rPr lang="en-US" sz="2000" dirty="0" err="1"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Quak</a:t>
                      </a:r>
                      <a:r>
                        <a:rPr lang="en-US" sz="2000" dirty="0"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-Gluon String Model</a:t>
                      </a:r>
                      <a:endParaRPr lang="ja-JP" sz="20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Cascade-</a:t>
                      </a:r>
                      <a:r>
                        <a:rPr lang="en-US" sz="2000" dirty="0" err="1"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exciton</a:t>
                      </a:r>
                      <a:r>
                        <a:rPr lang="en-US" sz="2000" dirty="0"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 model CEM</a:t>
                      </a:r>
                      <a:endParaRPr lang="ja-JP" sz="2000" dirty="0">
                        <a:latin typeface="Arial" pitchFamily="34" charset="0"/>
                        <a:ea typeface="Batang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899592" y="213285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Characteristics of inelastic </a:t>
            </a:r>
            <a:r>
              <a:rPr lang="en-US" altLang="ja-JP" sz="2400" dirty="0" err="1" smtClean="0"/>
              <a:t>hadron</a:t>
            </a:r>
            <a:r>
              <a:rPr lang="en-US" altLang="ja-JP" sz="2400" dirty="0" smtClean="0"/>
              <a:t>-nucleus interactions</a:t>
            </a:r>
            <a:endParaRPr lang="ja-JP" altLang="en-US" sz="2400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5293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10cm thick tungsten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76833"/>
            <a:ext cx="4464496" cy="386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29831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正方形/長方形 37"/>
          <p:cNvSpPr/>
          <p:nvPr/>
        </p:nvSpPr>
        <p:spPr>
          <a:xfrm>
            <a:off x="755576" y="4653136"/>
            <a:ext cx="8388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The difference between PHITS, FLUKA and MRAS results is almost negligible. </a:t>
            </a:r>
            <a:endParaRPr lang="ja-JP" altLang="en-US" sz="2000" dirty="0"/>
          </a:p>
        </p:txBody>
      </p:sp>
      <p:sp>
        <p:nvSpPr>
          <p:cNvPr id="39" name="正方形/長方形 38"/>
          <p:cNvSpPr/>
          <p:nvPr/>
        </p:nvSpPr>
        <p:spPr>
          <a:xfrm>
            <a:off x="899592" y="5301208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At 15</a:t>
            </a:r>
            <a:r>
              <a:rPr lang="en-US" altLang="ja-JP" sz="2000" baseline="30000" dirty="0" smtClean="0"/>
              <a:t>o</a:t>
            </a:r>
            <a:r>
              <a:rPr lang="en-US" altLang="ja-JP" sz="2000" dirty="0" smtClean="0"/>
              <a:t>, the calculated results agree well with experimental data.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At 90</a:t>
            </a:r>
            <a:r>
              <a:rPr lang="en-US" altLang="ja-JP" sz="2000" baseline="30000" dirty="0" smtClean="0"/>
              <a:t>o</a:t>
            </a:r>
            <a:r>
              <a:rPr lang="en-US" altLang="ja-JP" sz="2000" dirty="0" smtClean="0"/>
              <a:t>, calculated results underestimate the experimental data. </a:t>
            </a:r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This may be resulted from the strong forward emission of particles in the high-energy physics model.</a:t>
            </a:r>
            <a:endParaRPr lang="ja-JP" altLang="en-US" sz="2000" dirty="0"/>
          </a:p>
        </p:txBody>
      </p:sp>
      <p:sp>
        <p:nvSpPr>
          <p:cNvPr id="40" name="スライド番号プレースホル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3544-1DB7-4B27-8D32-25257559783E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751</Words>
  <Application>Microsoft Office PowerPoint</Application>
  <PresentationFormat>画面に合わせる (4:3)</PresentationFormat>
  <Paragraphs>152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Measurement of thick target neutron energy spectra bombarded with 120-GeV protons</vt:lpstr>
      <vt:lpstr>Introduction </vt:lpstr>
      <vt:lpstr>Measurement</vt:lpstr>
      <vt:lpstr>Experiments</vt:lpstr>
      <vt:lpstr>スライド 5</vt:lpstr>
      <vt:lpstr>Neutron and Gamma-ray separation by WF</vt:lpstr>
      <vt:lpstr>TOF vs Light output</vt:lpstr>
      <vt:lpstr>Benchmark calculation</vt:lpstr>
      <vt:lpstr>10cm thick tungsten</vt:lpstr>
      <vt:lpstr>20cm thick copper</vt:lpstr>
      <vt:lpstr>40cm thick copper</vt:lpstr>
      <vt:lpstr>50cm thick aluminum</vt:lpstr>
      <vt:lpstr>Summary</vt:lpstr>
    </vt:vector>
  </TitlesOfParts>
  <Company>Dell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thick target neutron energy spectra at 15o and 90o bombarded with 120-GeV protons</dc:title>
  <dc:creator>Preferred Customer</dc:creator>
  <cp:lastModifiedBy>Preferred Customer</cp:lastModifiedBy>
  <cp:revision>47</cp:revision>
  <dcterms:created xsi:type="dcterms:W3CDTF">2012-02-10T10:02:00Z</dcterms:created>
  <dcterms:modified xsi:type="dcterms:W3CDTF">2012-02-11T03:56:40Z</dcterms:modified>
</cp:coreProperties>
</file>