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437" r:id="rId2"/>
    <p:sldId id="474" r:id="rId3"/>
    <p:sldId id="451" r:id="rId4"/>
    <p:sldId id="457" r:id="rId5"/>
    <p:sldId id="480" r:id="rId6"/>
    <p:sldId id="484" r:id="rId7"/>
    <p:sldId id="492" r:id="rId8"/>
    <p:sldId id="443" r:id="rId9"/>
    <p:sldId id="483" r:id="rId10"/>
    <p:sldId id="481" r:id="rId11"/>
    <p:sldId id="482" r:id="rId12"/>
    <p:sldId id="495" r:id="rId13"/>
    <p:sldId id="488" r:id="rId14"/>
    <p:sldId id="478" r:id="rId15"/>
    <p:sldId id="489" r:id="rId16"/>
    <p:sldId id="493" r:id="rId17"/>
    <p:sldId id="490" r:id="rId18"/>
    <p:sldId id="485" r:id="rId19"/>
    <p:sldId id="475" r:id="rId20"/>
    <p:sldId id="461" r:id="rId21"/>
  </p:sldIdLst>
  <p:sldSz cx="9144000" cy="6858000" type="screen4x3"/>
  <p:notesSz cx="6934200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FF"/>
    <a:srgbClr val="FF33CC"/>
    <a:srgbClr val="009900"/>
    <a:srgbClr val="990099"/>
    <a:srgbClr val="FF9933"/>
    <a:srgbClr val="CC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2050" autoAdjust="0"/>
  </p:normalViewPr>
  <p:slideViewPr>
    <p:cSldViewPr snapToGrid="0">
      <p:cViewPr varScale="1">
        <p:scale>
          <a:sx n="66" d="100"/>
          <a:sy n="66" d="100"/>
        </p:scale>
        <p:origin x="-9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082" y="-62"/>
      </p:cViewPr>
      <p:guideLst>
        <p:guide orient="horz" pos="2908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Pi+ Yield for Various Target Shapes Within 40 mm-</a:t>
            </a:r>
            <a:r>
              <a:rPr lang="en-US" sz="1800" b="1" i="0" baseline="0" dirty="0" err="1">
                <a:effectLst/>
              </a:rPr>
              <a:t>mrad</a:t>
            </a:r>
            <a:r>
              <a:rPr lang="en-US" sz="1800" b="1" i="0" baseline="0" dirty="0">
                <a:effectLst/>
              </a:rPr>
              <a:t> Acceptance at End of 4th Quad in M2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1105892465196235"/>
          <c:y val="4.869734599464329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495709966078801"/>
          <c:y val="0.14636044855240429"/>
          <c:w val="0.79417397386730171"/>
          <c:h val="0.7376597282534715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Sheet1!$B$542</c:f>
              <c:strCache>
                <c:ptCount val="1"/>
                <c:pt idx="0">
                  <c:v>Vert: Length = 59 mm</c:v>
                </c:pt>
              </c:strCache>
            </c:strRef>
          </c:tx>
          <c:spPr>
            <a:ln>
              <a:prstDash val="lgDash"/>
            </a:ln>
          </c:spPr>
          <c:xVal>
            <c:numRef>
              <c:f>Sheet1!$A$543:$A$545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Sheet1!$B$543:$B$545</c:f>
              <c:numCache>
                <c:formatCode>0.00000E+00</c:formatCode>
                <c:ptCount val="3"/>
                <c:pt idx="0">
                  <c:v>2.5428699999999999E-5</c:v>
                </c:pt>
                <c:pt idx="1">
                  <c:v>2.6636100000000001E-5</c:v>
                </c:pt>
                <c:pt idx="2">
                  <c:v>2.69972E-5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Sheet1!$C$542</c:f>
              <c:strCache>
                <c:ptCount val="1"/>
                <c:pt idx="0">
                  <c:v>Vert: Length = 74 mm</c:v>
                </c:pt>
              </c:strCache>
            </c:strRef>
          </c:tx>
          <c:spPr>
            <a:ln>
              <a:solidFill>
                <a:srgbClr val="C00000"/>
              </a:solidFill>
              <a:prstDash val="lgDash"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Sheet1!$A$543:$A$545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Sheet1!$C$543:$C$545</c:f>
              <c:numCache>
                <c:formatCode>0.00000E+00</c:formatCode>
                <c:ptCount val="3"/>
                <c:pt idx="0">
                  <c:v>2.77825E-5</c:v>
                </c:pt>
                <c:pt idx="1">
                  <c:v>3.1037199999999995E-5</c:v>
                </c:pt>
                <c:pt idx="2">
                  <c:v>2.8559299999999999E-5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Sheet1!$D$542</c:f>
              <c:strCache>
                <c:ptCount val="1"/>
                <c:pt idx="0">
                  <c:v>Vert: Length = 89 mm</c:v>
                </c:pt>
              </c:strCache>
            </c:strRef>
          </c:tx>
          <c:spPr>
            <a:ln>
              <a:prstDash val="lgDash"/>
            </a:ln>
          </c:spPr>
          <c:xVal>
            <c:numRef>
              <c:f>Sheet1!$A$543:$A$545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Sheet1!$D$543:$D$545</c:f>
              <c:numCache>
                <c:formatCode>0.00000E+00</c:formatCode>
                <c:ptCount val="3"/>
                <c:pt idx="0">
                  <c:v>3.3683200000000003E-5</c:v>
                </c:pt>
                <c:pt idx="1">
                  <c:v>3.1789000000000003E-5</c:v>
                </c:pt>
                <c:pt idx="2">
                  <c:v>3.0953800000000002E-5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Sheet1!$B$547</c:f>
              <c:strCache>
                <c:ptCount val="1"/>
                <c:pt idx="0">
                  <c:v>Horiz: Length = 59 mm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Sheet1!$A$548:$A$551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Sheet1!$B$548:$B$551</c:f>
              <c:numCache>
                <c:formatCode>0.00000E+00</c:formatCode>
                <c:ptCount val="4"/>
                <c:pt idx="0">
                  <c:v>2.4502300000000001E-5</c:v>
                </c:pt>
                <c:pt idx="1">
                  <c:v>2.6316E-5</c:v>
                </c:pt>
                <c:pt idx="2">
                  <c:v>2.5998299999999998E-5</c:v>
                </c:pt>
                <c:pt idx="3">
                  <c:v>2.54539E-5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Sheet1!$C$547</c:f>
              <c:strCache>
                <c:ptCount val="1"/>
                <c:pt idx="0">
                  <c:v>Horiz: Length = 74 mm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Sheet1!$A$548:$A$551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Sheet1!$C$548:$C$551</c:f>
              <c:numCache>
                <c:formatCode>0.00000E+00</c:formatCode>
                <c:ptCount val="4"/>
                <c:pt idx="0">
                  <c:v>2.7316899999999999E-5</c:v>
                </c:pt>
                <c:pt idx="1">
                  <c:v>2.9904799999999999E-5</c:v>
                </c:pt>
                <c:pt idx="2">
                  <c:v>2.6380500000000003E-5</c:v>
                </c:pt>
                <c:pt idx="3">
                  <c:v>2.9198600000000002E-5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Sheet1!$D$547</c:f>
              <c:strCache>
                <c:ptCount val="1"/>
                <c:pt idx="0">
                  <c:v>Horiz: Length = 89 mm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Sheet1!$A$548:$A$551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Sheet1!$D$548:$D$551</c:f>
              <c:numCache>
                <c:formatCode>0.00000E+00</c:formatCode>
                <c:ptCount val="4"/>
                <c:pt idx="0">
                  <c:v>3.16638E-5</c:v>
                </c:pt>
                <c:pt idx="1">
                  <c:v>3.2483100000000001E-5</c:v>
                </c:pt>
                <c:pt idx="2">
                  <c:v>3.0215599999999999E-5</c:v>
                </c:pt>
                <c:pt idx="3">
                  <c:v>3.0242600000000001E-5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Sheet1!$E$547</c:f>
              <c:strCache>
                <c:ptCount val="1"/>
                <c:pt idx="0">
                  <c:v>Horiz: Length = 118 mm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Sheet1!$A$548:$A$551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Sheet1!$E$548:$E$551</c:f>
              <c:numCache>
                <c:formatCode>0.00000E+00</c:formatCode>
                <c:ptCount val="4"/>
                <c:pt idx="0">
                  <c:v>3.3002700000000002E-5</c:v>
                </c:pt>
                <c:pt idx="1">
                  <c:v>3.5769499999999997E-5</c:v>
                </c:pt>
                <c:pt idx="2">
                  <c:v>3.1871799999999995E-5</c:v>
                </c:pt>
                <c:pt idx="3">
                  <c:v>3.1349699999999996E-5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Sheet1!$F$547</c:f>
              <c:strCache>
                <c:ptCount val="1"/>
                <c:pt idx="0">
                  <c:v>Horiz: Length = 148 mm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Sheet1!$A$548:$A$551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Sheet1!$F$548:$F$551</c:f>
              <c:numCache>
                <c:formatCode>0.00000E+00</c:formatCode>
                <c:ptCount val="4"/>
                <c:pt idx="0">
                  <c:v>3.5890100000000004E-5</c:v>
                </c:pt>
                <c:pt idx="1">
                  <c:v>2.8788200000000003E-5</c:v>
                </c:pt>
                <c:pt idx="2">
                  <c:v>3.0686100000000004E-5</c:v>
                </c:pt>
                <c:pt idx="3">
                  <c:v>3.1482500000000002E-5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Sheet1!$B$554</c:f>
              <c:strCache>
                <c:ptCount val="1"/>
                <c:pt idx="0">
                  <c:v>Cyl: Length = 74 mm, d = 0.75 mm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3"/>
            <c:spPr>
              <a:solidFill>
                <a:srgbClr val="FFFF00"/>
              </a:solidFill>
            </c:spPr>
          </c:marker>
          <c:xVal>
            <c:numRef>
              <c:f>Sheet1!$A$556</c:f>
              <c:numCache>
                <c:formatCode>General</c:formatCode>
                <c:ptCount val="1"/>
                <c:pt idx="0">
                  <c:v>0.75</c:v>
                </c:pt>
              </c:numCache>
            </c:numRef>
          </c:xVal>
          <c:yVal>
            <c:numRef>
              <c:f>Sheet1!$B$556</c:f>
              <c:numCache>
                <c:formatCode>0.00000E+00</c:formatCode>
                <c:ptCount val="1"/>
                <c:pt idx="0">
                  <c:v>2.9528699999999997E-5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Sheet1!$A$559</c:f>
              <c:strCache>
                <c:ptCount val="1"/>
                <c:pt idx="0">
                  <c:v>Def: Small Spot</c:v>
                </c:pt>
              </c:strCache>
            </c:strRef>
          </c:tx>
          <c:marker>
            <c:symbol val="none"/>
          </c:marker>
          <c:xVal>
            <c:numRef>
              <c:f>Sheet1!$A$560:$A$561</c:f>
              <c:numCache>
                <c:formatCode>General</c:formatCode>
                <c:ptCount val="2"/>
                <c:pt idx="0" formatCode="0.00">
                  <c:v>0.6</c:v>
                </c:pt>
                <c:pt idx="1">
                  <c:v>1.25</c:v>
                </c:pt>
              </c:numCache>
            </c:numRef>
          </c:xVal>
          <c:yVal>
            <c:numRef>
              <c:f>Sheet1!$B$560:$B$561</c:f>
              <c:numCache>
                <c:formatCode>0.00000E+00</c:formatCode>
                <c:ptCount val="2"/>
                <c:pt idx="0">
                  <c:v>2.5350700000000001E-5</c:v>
                </c:pt>
                <c:pt idx="1">
                  <c:v>2.5350700000000001E-5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Sheet1!$A$563</c:f>
              <c:strCache>
                <c:ptCount val="1"/>
                <c:pt idx="0">
                  <c:v>Def: Default Spot</c:v>
                </c:pt>
              </c:strCache>
            </c:strRef>
          </c:tx>
          <c:marker>
            <c:symbol val="none"/>
          </c:marker>
          <c:xVal>
            <c:numRef>
              <c:f>Sheet1!$A$564:$A$565</c:f>
              <c:numCache>
                <c:formatCode>General</c:formatCode>
                <c:ptCount val="2"/>
                <c:pt idx="0" formatCode="0.00">
                  <c:v>0.6</c:v>
                </c:pt>
                <c:pt idx="1">
                  <c:v>1.25</c:v>
                </c:pt>
              </c:numCache>
            </c:numRef>
          </c:xVal>
          <c:yVal>
            <c:numRef>
              <c:f>Sheet1!$B$564:$B$565</c:f>
              <c:numCache>
                <c:formatCode>0.00000E+00</c:formatCode>
                <c:ptCount val="2"/>
                <c:pt idx="0">
                  <c:v>1.5723499999999999E-5</c:v>
                </c:pt>
                <c:pt idx="1">
                  <c:v>1.5723499999999999E-5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Sheet1!$A$567</c:f>
              <c:strCache>
                <c:ptCount val="1"/>
                <c:pt idx="0">
                  <c:v>Def: Def Spot, PMAG=5.123T (3 deg)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Sheet1!$A$568:$A$569</c:f>
              <c:numCache>
                <c:formatCode>General</c:formatCode>
                <c:ptCount val="2"/>
                <c:pt idx="0" formatCode="0.00">
                  <c:v>0.6</c:v>
                </c:pt>
                <c:pt idx="1">
                  <c:v>1.25</c:v>
                </c:pt>
              </c:numCache>
            </c:numRef>
          </c:xVal>
          <c:yVal>
            <c:numRef>
              <c:f>Sheet1!$B$568:$B$569</c:f>
              <c:numCache>
                <c:formatCode>0.00000E+00</c:formatCode>
                <c:ptCount val="2"/>
                <c:pt idx="0">
                  <c:v>1.2619999999999999E-5</c:v>
                </c:pt>
                <c:pt idx="1">
                  <c:v>1.2619999999999999E-5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36352"/>
        <c:axId val="39327232"/>
      </c:scatterChart>
      <c:valAx>
        <c:axId val="39636352"/>
        <c:scaling>
          <c:orientation val="minMax"/>
          <c:max val="1.6"/>
          <c:min val="0.55000000000000004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effectLst/>
                  </a:rPr>
                  <a:t>Target Width (mm)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327232"/>
        <c:crosses val="autoZero"/>
        <c:crossBetween val="midCat"/>
      </c:valAx>
      <c:valAx>
        <c:axId val="39327232"/>
        <c:scaling>
          <c:orientation val="minMax"/>
          <c:max val="4.000000000000001E-5"/>
          <c:min val="1.0000000000000003E-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effectLst/>
                  </a:rPr>
                  <a:t>Pi+ Yield per POT</a:t>
                </a:r>
                <a:endParaRPr lang="en-US">
                  <a:effectLst/>
                </a:endParaRPr>
              </a:p>
            </c:rich>
          </c:tx>
          <c:layout>
            <c:manualLayout>
              <c:xMode val="edge"/>
              <c:yMode val="edge"/>
              <c:x val="5.0259068493631277E-3"/>
              <c:y val="0.3408476789196091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636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463996824958284"/>
          <c:y val="0.15127523778300539"/>
          <c:w val="0.3136260379733235"/>
          <c:h val="0.7010218773785490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Proton Yield for Various Target Shapes Within 40 mm-mrad Acceptance at End of 4th Quad in M2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1486435188523999"/>
          <c:y val="4.513653802753328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0946958024918"/>
          <c:y val="0.12587585319607561"/>
          <c:w val="0.83842095716386822"/>
          <c:h val="0.7423464247063903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Sheet1!$B$632</c:f>
              <c:strCache>
                <c:ptCount val="1"/>
                <c:pt idx="0">
                  <c:v>Vert: Length = 59 mm</c:v>
                </c:pt>
              </c:strCache>
            </c:strRef>
          </c:tx>
          <c:spPr>
            <a:ln>
              <a:prstDash val="lgDash"/>
            </a:ln>
          </c:spPr>
          <c:xVal>
            <c:numRef>
              <c:f>Sheet1!$A$633:$A$635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Sheet1!$B$633:$B$635</c:f>
              <c:numCache>
                <c:formatCode>0.00000E+00</c:formatCode>
                <c:ptCount val="3"/>
                <c:pt idx="0">
                  <c:v>3.89352E-5</c:v>
                </c:pt>
                <c:pt idx="1">
                  <c:v>4.04468E-5</c:v>
                </c:pt>
                <c:pt idx="2">
                  <c:v>3.6813899999999997E-5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Sheet1!$C$632</c:f>
              <c:strCache>
                <c:ptCount val="1"/>
                <c:pt idx="0">
                  <c:v>Vert: Length = 74 mm</c:v>
                </c:pt>
              </c:strCache>
            </c:strRef>
          </c:tx>
          <c:spPr>
            <a:ln>
              <a:solidFill>
                <a:srgbClr val="C00000"/>
              </a:solidFill>
              <a:prstDash val="lgDash"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Sheet1!$A$633:$A$635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Sheet1!$C$633:$C$635</c:f>
              <c:numCache>
                <c:formatCode>0.00000E+00</c:formatCode>
                <c:ptCount val="3"/>
                <c:pt idx="0">
                  <c:v>4.6144599999999999E-5</c:v>
                </c:pt>
                <c:pt idx="1">
                  <c:v>4.3837200000000001E-5</c:v>
                </c:pt>
                <c:pt idx="2">
                  <c:v>4.5254799999999992E-5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Sheet1!$D$632</c:f>
              <c:strCache>
                <c:ptCount val="1"/>
                <c:pt idx="0">
                  <c:v>Vert: Length = 89 mm</c:v>
                </c:pt>
              </c:strCache>
            </c:strRef>
          </c:tx>
          <c:spPr>
            <a:ln>
              <a:prstDash val="lgDash"/>
            </a:ln>
          </c:spPr>
          <c:xVal>
            <c:numRef>
              <c:f>Sheet1!$A$633:$A$635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Sheet1!$D$633:$D$635</c:f>
              <c:numCache>
                <c:formatCode>0.00000E+00</c:formatCode>
                <c:ptCount val="3"/>
                <c:pt idx="0">
                  <c:v>4.4856000000000006E-5</c:v>
                </c:pt>
                <c:pt idx="1">
                  <c:v>4.9341200000000001E-5</c:v>
                </c:pt>
                <c:pt idx="2">
                  <c:v>4.48008E-5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Sheet1!$B$637</c:f>
              <c:strCache>
                <c:ptCount val="1"/>
                <c:pt idx="0">
                  <c:v>Horiz: Length = 59 mm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Sheet1!$A$638:$A$641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Sheet1!$B$638:$B$641</c:f>
              <c:numCache>
                <c:formatCode>0.00000E+00</c:formatCode>
                <c:ptCount val="4"/>
                <c:pt idx="0">
                  <c:v>3.9212499999999998E-5</c:v>
                </c:pt>
                <c:pt idx="1">
                  <c:v>3.73686E-5</c:v>
                </c:pt>
                <c:pt idx="2">
                  <c:v>3.7285900000000002E-5</c:v>
                </c:pt>
                <c:pt idx="3">
                  <c:v>3.5566699999999999E-5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Sheet1!$C$637</c:f>
              <c:strCache>
                <c:ptCount val="1"/>
                <c:pt idx="0">
                  <c:v>Horiz: Length = 74 mm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Sheet1!$A$638:$A$641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Sheet1!$C$638:$C$641</c:f>
              <c:numCache>
                <c:formatCode>0.00000E+00</c:formatCode>
                <c:ptCount val="4"/>
                <c:pt idx="0">
                  <c:v>4.3188999999999996E-5</c:v>
                </c:pt>
                <c:pt idx="1">
                  <c:v>4.2281599999999999E-5</c:v>
                </c:pt>
                <c:pt idx="2">
                  <c:v>4.0430899999999999E-5</c:v>
                </c:pt>
                <c:pt idx="3">
                  <c:v>3.93833E-5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Sheet1!$D$637</c:f>
              <c:strCache>
                <c:ptCount val="1"/>
                <c:pt idx="0">
                  <c:v>Horiz: Length = 89 mm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Sheet1!$A$638:$A$641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Sheet1!$D$638:$D$641</c:f>
              <c:numCache>
                <c:formatCode>0.00000E+00</c:formatCode>
                <c:ptCount val="4"/>
                <c:pt idx="0">
                  <c:v>4.3913100000000005E-5</c:v>
                </c:pt>
                <c:pt idx="1">
                  <c:v>4.4915699999999994E-5</c:v>
                </c:pt>
                <c:pt idx="2">
                  <c:v>4.5426000000000002E-5</c:v>
                </c:pt>
                <c:pt idx="3">
                  <c:v>4.3385200000000006E-5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Sheet1!$E$637</c:f>
              <c:strCache>
                <c:ptCount val="1"/>
                <c:pt idx="0">
                  <c:v>Horiz: Length = 118 mm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Sheet1!$A$638:$A$641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Sheet1!$E$638:$E$641</c:f>
              <c:numCache>
                <c:formatCode>0.00000E+00</c:formatCode>
                <c:ptCount val="4"/>
                <c:pt idx="0">
                  <c:v>4.9518699999999997E-5</c:v>
                </c:pt>
                <c:pt idx="1">
                  <c:v>5.1121499999999995E-5</c:v>
                </c:pt>
                <c:pt idx="2">
                  <c:v>5.1286400000000004E-5</c:v>
                </c:pt>
                <c:pt idx="3">
                  <c:v>4.6370600000000006E-5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Sheet1!$F$637</c:f>
              <c:strCache>
                <c:ptCount val="1"/>
                <c:pt idx="0">
                  <c:v>Horiz: Length = 148 mm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Sheet1!$A$638:$A$641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Sheet1!$F$638:$F$641</c:f>
              <c:numCache>
                <c:formatCode>0.00000E+00</c:formatCode>
                <c:ptCount val="4"/>
                <c:pt idx="0">
                  <c:v>5.2042000000000001E-5</c:v>
                </c:pt>
                <c:pt idx="1">
                  <c:v>5.1944399999999997E-5</c:v>
                </c:pt>
                <c:pt idx="2">
                  <c:v>4.1747900000000001E-5</c:v>
                </c:pt>
                <c:pt idx="3">
                  <c:v>4.4990000000000001E-5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Sheet1!$B$644</c:f>
              <c:strCache>
                <c:ptCount val="1"/>
                <c:pt idx="0">
                  <c:v>Cyl: Length = 74 mm, d = 0.75 mm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2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Sheet1!$A$646</c:f>
              <c:numCache>
                <c:formatCode>General</c:formatCode>
                <c:ptCount val="1"/>
                <c:pt idx="0">
                  <c:v>0.75</c:v>
                </c:pt>
              </c:numCache>
            </c:numRef>
          </c:xVal>
          <c:yVal>
            <c:numRef>
              <c:f>Sheet1!$B$646</c:f>
              <c:numCache>
                <c:formatCode>0.00000E+00</c:formatCode>
                <c:ptCount val="1"/>
                <c:pt idx="0">
                  <c:v>4.79903E-5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Sheet1!$A$649</c:f>
              <c:strCache>
                <c:ptCount val="1"/>
                <c:pt idx="0">
                  <c:v>Def: Small Spot</c:v>
                </c:pt>
              </c:strCache>
            </c:strRef>
          </c:tx>
          <c:marker>
            <c:symbol val="none"/>
          </c:marker>
          <c:xVal>
            <c:numRef>
              <c:f>Sheet1!$A$650:$A$651</c:f>
              <c:numCache>
                <c:formatCode>General</c:formatCode>
                <c:ptCount val="2"/>
                <c:pt idx="0" formatCode="0.00">
                  <c:v>0.6</c:v>
                </c:pt>
                <c:pt idx="1">
                  <c:v>1.25</c:v>
                </c:pt>
              </c:numCache>
            </c:numRef>
          </c:xVal>
          <c:yVal>
            <c:numRef>
              <c:f>Sheet1!$B$650:$B$651</c:f>
              <c:numCache>
                <c:formatCode>0.00000E+00</c:formatCode>
                <c:ptCount val="2"/>
                <c:pt idx="0">
                  <c:v>3.7775100000000004E-5</c:v>
                </c:pt>
                <c:pt idx="1">
                  <c:v>3.7775100000000004E-5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Sheet1!$A$653</c:f>
              <c:strCache>
                <c:ptCount val="1"/>
                <c:pt idx="0">
                  <c:v>Def: Default Spot</c:v>
                </c:pt>
              </c:strCache>
            </c:strRef>
          </c:tx>
          <c:marker>
            <c:symbol val="none"/>
          </c:marker>
          <c:xVal>
            <c:numRef>
              <c:f>Sheet1!$A$654:$A$655</c:f>
              <c:numCache>
                <c:formatCode>General</c:formatCode>
                <c:ptCount val="2"/>
                <c:pt idx="0" formatCode="0.00">
                  <c:v>0.6</c:v>
                </c:pt>
                <c:pt idx="1">
                  <c:v>1.25</c:v>
                </c:pt>
              </c:numCache>
            </c:numRef>
          </c:xVal>
          <c:yVal>
            <c:numRef>
              <c:f>Sheet1!$B$654:$B$655</c:f>
              <c:numCache>
                <c:formatCode>0.00000E+00</c:formatCode>
                <c:ptCount val="2"/>
                <c:pt idx="0">
                  <c:v>2.3031700000000002E-5</c:v>
                </c:pt>
                <c:pt idx="1">
                  <c:v>2.3031700000000002E-5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Sheet1!$A$657</c:f>
              <c:strCache>
                <c:ptCount val="1"/>
                <c:pt idx="0">
                  <c:v>Def: Def Spot, PMAG=5.123T (3 deg)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Sheet1!$A$658:$A$659</c:f>
              <c:numCache>
                <c:formatCode>General</c:formatCode>
                <c:ptCount val="2"/>
                <c:pt idx="0" formatCode="0.00">
                  <c:v>0.6</c:v>
                </c:pt>
                <c:pt idx="1">
                  <c:v>1.25</c:v>
                </c:pt>
              </c:numCache>
            </c:numRef>
          </c:xVal>
          <c:yVal>
            <c:numRef>
              <c:f>Sheet1!$B$658:$B$659</c:f>
              <c:numCache>
                <c:formatCode>0.00000E+00</c:formatCode>
                <c:ptCount val="2"/>
                <c:pt idx="0">
                  <c:v>2.2345300000000001E-5</c:v>
                </c:pt>
                <c:pt idx="1">
                  <c:v>2.2345300000000001E-5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73920"/>
        <c:axId val="39475840"/>
      </c:scatterChart>
      <c:valAx>
        <c:axId val="39473920"/>
        <c:scaling>
          <c:orientation val="minMax"/>
          <c:max val="1.6"/>
          <c:min val="0.55000000000000004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effectLst/>
                  </a:rPr>
                  <a:t>Target Width (mm)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475840"/>
        <c:crosses val="autoZero"/>
        <c:crossBetween val="midCat"/>
      </c:valAx>
      <c:valAx>
        <c:axId val="39475840"/>
        <c:scaling>
          <c:orientation val="minMax"/>
          <c:max val="5.5000000000000016E-5"/>
          <c:min val="2.0000000000000005E-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effectLst/>
                  </a:rPr>
                  <a:t>Proton Yield per POT</a:t>
                </a:r>
                <a:endParaRPr lang="en-US">
                  <a:effectLst/>
                </a:endParaRPr>
              </a:p>
            </c:rich>
          </c:tx>
          <c:layout>
            <c:manualLayout>
              <c:xMode val="edge"/>
              <c:yMode val="edge"/>
              <c:x val="7.7786228012089644E-3"/>
              <c:y val="0.31681886920533037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4739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579798986408959"/>
          <c:y val="0.12782205541842814"/>
          <c:w val="0.29123696132488019"/>
          <c:h val="0.7304520584216072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0409011373578"/>
          <c:y val="9.4049480277059228E-2"/>
          <c:w val="0.73145975503062111"/>
          <c:h val="0.7705553502563081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Sheet1!$B$820</c:f>
              <c:strCache>
                <c:ptCount val="1"/>
                <c:pt idx="0">
                  <c:v>Vert: Length = 59 mm</c:v>
                </c:pt>
              </c:strCache>
            </c:strRef>
          </c:tx>
          <c:xVal>
            <c:numRef>
              <c:f>Sheet1!$A$821:$A$823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Sheet1!$B$821:$B$823</c:f>
              <c:numCache>
                <c:formatCode>0.00000E+00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Sheet1!$C$820</c:f>
              <c:strCache>
                <c:ptCount val="1"/>
                <c:pt idx="0">
                  <c:v>Vert: Length = 74 mm</c:v>
                </c:pt>
              </c:strCache>
            </c:strRef>
          </c:tx>
          <c:xVal>
            <c:numRef>
              <c:f>Sheet1!$A$821:$A$823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Sheet1!$C$821:$C$823</c:f>
              <c:numCache>
                <c:formatCode>0.00000E+00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Sheet1!$D$820</c:f>
              <c:strCache>
                <c:ptCount val="1"/>
                <c:pt idx="0">
                  <c:v>Vert: Length = 89 mm</c:v>
                </c:pt>
              </c:strCache>
            </c:strRef>
          </c:tx>
          <c:xVal>
            <c:numRef>
              <c:f>Sheet1!$A$821:$A$823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Sheet1!$D$821:$D$823</c:f>
              <c:numCache>
                <c:formatCode>0.00000E+00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Sheet1!$B$825</c:f>
              <c:strCache>
                <c:ptCount val="1"/>
                <c:pt idx="0">
                  <c:v>Horiz: Length = 59 mm</c:v>
                </c:pt>
              </c:strCache>
            </c:strRef>
          </c:tx>
          <c:xVal>
            <c:numRef>
              <c:f>Sheet1!$A$826:$A$829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Sheet1!$B$826:$B$829</c:f>
              <c:numCache>
                <c:formatCode>0.00000E+00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Sheet1!$C$825</c:f>
              <c:strCache>
                <c:ptCount val="1"/>
                <c:pt idx="0">
                  <c:v>Horiz: Length = 74 mm</c:v>
                </c:pt>
              </c:strCache>
            </c:strRef>
          </c:tx>
          <c:xVal>
            <c:numRef>
              <c:f>Sheet1!$A$826:$A$829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Sheet1!$C$826:$C$829</c:f>
              <c:numCache>
                <c:formatCode>0.00000E+00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7.3733000000000003E-8</c:v>
                </c:pt>
                <c:pt idx="3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Sheet1!$D$825</c:f>
              <c:strCache>
                <c:ptCount val="1"/>
                <c:pt idx="0">
                  <c:v>Horiz: Length = 89 mm</c:v>
                </c:pt>
              </c:strCache>
            </c:strRef>
          </c:tx>
          <c:xVal>
            <c:numRef>
              <c:f>Sheet1!$A$826:$A$829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Sheet1!$D$826:$D$829</c:f>
              <c:numCache>
                <c:formatCode>0.00000E+00</c:formatCode>
                <c:ptCount val="4"/>
                <c:pt idx="0">
                  <c:v>1.8701E-8</c:v>
                </c:pt>
                <c:pt idx="1">
                  <c:v>0</c:v>
                </c:pt>
                <c:pt idx="2">
                  <c:v>0</c:v>
                </c:pt>
                <c:pt idx="3">
                  <c:v>7.2922999999999997E-8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Sheet1!$E$825</c:f>
              <c:strCache>
                <c:ptCount val="1"/>
                <c:pt idx="0">
                  <c:v>Horiz: Length = 118 mm</c:v>
                </c:pt>
              </c:strCache>
            </c:strRef>
          </c:tx>
          <c:xVal>
            <c:numRef>
              <c:f>Sheet1!$A$826:$A$829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Sheet1!$E$826:$E$829</c:f>
              <c:numCache>
                <c:formatCode>0.00000E+00</c:formatCode>
                <c:ptCount val="4"/>
                <c:pt idx="0">
                  <c:v>9.2025000000000005E-8</c:v>
                </c:pt>
                <c:pt idx="1">
                  <c:v>0</c:v>
                </c:pt>
                <c:pt idx="2">
                  <c:v>5.5583999999999997E-8</c:v>
                </c:pt>
                <c:pt idx="3">
                  <c:v>0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Sheet1!$F$825</c:f>
              <c:strCache>
                <c:ptCount val="1"/>
                <c:pt idx="0">
                  <c:v>Horiz: Length = 148 mm</c:v>
                </c:pt>
              </c:strCache>
            </c:strRef>
          </c:tx>
          <c:xVal>
            <c:numRef>
              <c:f>Sheet1!$A$826:$A$829</c:f>
              <c:numCache>
                <c:formatCode>0.00</c:formatCode>
                <c:ptCount val="4"/>
                <c:pt idx="0">
                  <c:v>0.6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</c:numCache>
            </c:numRef>
          </c:xVal>
          <c:yVal>
            <c:numRef>
              <c:f>Sheet1!$F$826:$F$829</c:f>
              <c:numCache>
                <c:formatCode>0.00000E+00</c:formatCode>
                <c:ptCount val="4"/>
                <c:pt idx="0">
                  <c:v>1.8334999999999998E-8</c:v>
                </c:pt>
                <c:pt idx="1">
                  <c:v>7.3784999999999995E-8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Sheet1!$B$832</c:f>
              <c:strCache>
                <c:ptCount val="1"/>
                <c:pt idx="0">
                  <c:v>Cyl: Length = 74 mm, d = 0.75 mm</c:v>
                </c:pt>
              </c:strCache>
            </c:strRef>
          </c:tx>
          <c:xVal>
            <c:numRef>
              <c:f>Sheet1!$A$833:$A$835</c:f>
              <c:numCache>
                <c:formatCode>General</c:formatCode>
                <c:ptCount val="3"/>
                <c:pt idx="0" formatCode="0.00">
                  <c:v>0.6</c:v>
                </c:pt>
                <c:pt idx="1">
                  <c:v>0.75</c:v>
                </c:pt>
                <c:pt idx="2">
                  <c:v>1.25</c:v>
                </c:pt>
              </c:numCache>
            </c:numRef>
          </c:xVal>
          <c:yVal>
            <c:numRef>
              <c:f>Sheet1!$B$833:$B$835</c:f>
              <c:numCache>
                <c:formatCode>0.00000E+00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Sheet1!$A$837</c:f>
              <c:strCache>
                <c:ptCount val="1"/>
                <c:pt idx="0">
                  <c:v>Def: Small Spot</c:v>
                </c:pt>
              </c:strCache>
            </c:strRef>
          </c:tx>
          <c:xVal>
            <c:numRef>
              <c:f>Sheet1!$A$838:$A$839</c:f>
              <c:numCache>
                <c:formatCode>General</c:formatCode>
                <c:ptCount val="2"/>
                <c:pt idx="0" formatCode="0.00">
                  <c:v>0.6</c:v>
                </c:pt>
                <c:pt idx="1">
                  <c:v>1.25</c:v>
                </c:pt>
              </c:numCache>
            </c:numRef>
          </c:xVal>
          <c:yVal>
            <c:numRef>
              <c:f>Sheet1!$B$838:$B$839</c:f>
              <c:numCache>
                <c:formatCode>0.00000E+00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Sheet1!$A$841</c:f>
              <c:strCache>
                <c:ptCount val="1"/>
                <c:pt idx="0">
                  <c:v>Def: Default Spot</c:v>
                </c:pt>
              </c:strCache>
            </c:strRef>
          </c:tx>
          <c:xVal>
            <c:numRef>
              <c:f>Sheet1!$A$842:$A$843</c:f>
              <c:numCache>
                <c:formatCode>General</c:formatCode>
                <c:ptCount val="2"/>
                <c:pt idx="0" formatCode="0.00">
                  <c:v>0.6</c:v>
                </c:pt>
                <c:pt idx="1">
                  <c:v>1.25</c:v>
                </c:pt>
              </c:numCache>
            </c:numRef>
          </c:xVal>
          <c:yVal>
            <c:numRef>
              <c:f>Sheet1!$B$842:$B$843</c:f>
              <c:numCache>
                <c:formatCode>0.00000E+00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Sheet1!$A$845</c:f>
              <c:strCache>
                <c:ptCount val="1"/>
                <c:pt idx="0">
                  <c:v>Def: Def Spot, PMAG=5.123T (3 deg)</c:v>
                </c:pt>
              </c:strCache>
            </c:strRef>
          </c:tx>
          <c:xVal>
            <c:numRef>
              <c:f>Sheet1!$A$846:$A$847</c:f>
              <c:numCache>
                <c:formatCode>General</c:formatCode>
                <c:ptCount val="2"/>
                <c:pt idx="0" formatCode="0.00">
                  <c:v>0.6</c:v>
                </c:pt>
                <c:pt idx="1">
                  <c:v>1.25</c:v>
                </c:pt>
              </c:numCache>
            </c:numRef>
          </c:xVal>
          <c:yVal>
            <c:numRef>
              <c:f>Sheet1!$B$846:$B$847</c:f>
              <c:numCache>
                <c:formatCode>0.00000E+00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49056"/>
        <c:axId val="40363136"/>
      </c:scatterChart>
      <c:valAx>
        <c:axId val="40349056"/>
        <c:scaling>
          <c:orientation val="minMax"/>
          <c:max val="1.6"/>
          <c:min val="0.55000000000000004"/>
        </c:scaling>
        <c:delete val="0"/>
        <c:axPos val="b"/>
        <c:numFmt formatCode="0.00" sourceLinked="1"/>
        <c:majorTickMark val="none"/>
        <c:minorTickMark val="none"/>
        <c:tickLblPos val="nextTo"/>
        <c:crossAx val="40363136"/>
        <c:crosses val="autoZero"/>
        <c:crossBetween val="midCat"/>
      </c:valAx>
      <c:valAx>
        <c:axId val="40363136"/>
        <c:scaling>
          <c:orientation val="minMax"/>
          <c:max val="1.0000000000000004E-7"/>
          <c:min val="0"/>
        </c:scaling>
        <c:delete val="0"/>
        <c:axPos val="l"/>
        <c:majorGridlines/>
        <c:numFmt formatCode="0.0E+00" sourceLinked="0"/>
        <c:majorTickMark val="none"/>
        <c:minorTickMark val="none"/>
        <c:tickLblPos val="nextTo"/>
        <c:crossAx val="403490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134645669291336"/>
          <c:y val="9.0830324909747281E-2"/>
          <c:w val="0.33170909886264216"/>
          <c:h val="0.767737570709798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0.01083</cdr:x>
      <cdr:y>0</cdr:y>
    </cdr:from>
    <cdr:to>
      <cdr:x>0.98917</cdr:x>
      <cdr:y>0.08549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9060" y="0"/>
          <a:ext cx="8945880" cy="4511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0.32419</cdr:y>
    </cdr:from>
    <cdr:to>
      <cdr:x>0.04749</cdr:x>
      <cdr:y>0.70779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794982" y="2505669"/>
          <a:ext cx="2024228" cy="4342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0.41583</cdr:x>
      <cdr:y>0.92713</cdr:y>
    </cdr:from>
    <cdr:to>
      <cdr:x>0.62417</cdr:x>
      <cdr:y>0.99856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802380" y="4892305"/>
          <a:ext cx="1905000" cy="37692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447A2F4B-4458-4A67-A10F-75FB8C84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3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vmlDrawing" Target="../drawings/vmlDrawing6.vml"/><Relationship Id="rId1" Type="http://schemas.openxmlformats.org/officeDocument/2006/relationships/theme" Target="../theme/theme2.xml"/><Relationship Id="rId4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509"/>
            <a:ext cx="5546725" cy="415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4A1AEC37-857B-436D-B425-92EA08529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71500" y="0"/>
          <a:ext cx="647700" cy="57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571500" y="0"/>
                        <a:ext cx="647700" cy="57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987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231518-D49E-409D-8A23-F959E94C6DCA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2AA852-D7A9-44D5-9CF7-804153A79FFB}" type="slidenum">
              <a:rPr lang="en-US" sz="1200" b="0" smtClean="0"/>
              <a:pPr eaLnBrk="1" hangingPunct="1"/>
              <a:t>3</a:t>
            </a:fld>
            <a:endParaRPr lang="en-US" sz="1200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F5FC1-6AAE-4B66-A246-7522766D1B29}" type="slidenum">
              <a:rPr lang="en-US" sz="1200" b="0" smtClean="0"/>
              <a:pPr eaLnBrk="1" hangingPunct="1"/>
              <a:t>4</a:t>
            </a:fld>
            <a:endParaRPr lang="en-US" sz="1200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AEC37-857B-436D-B425-92EA085295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21B938-1AA2-4CFC-A848-412F91589591}" type="slidenum">
              <a:rPr lang="en-US" sz="1200" b="0" smtClean="0"/>
              <a:pPr eaLnBrk="1" hangingPunct="1"/>
              <a:t>8</a:t>
            </a:fld>
            <a:endParaRPr lang="en-US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4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444500" y="6413500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12/21/2001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5543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2/29/2012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A4F0-80EF-48BC-A0F8-841BE186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8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42988" y="5543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2/29/2012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496F-68F7-4F71-8199-29331B7FE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0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88100"/>
            <a:ext cx="1484313" cy="358775"/>
          </a:xfrm>
          <a:prstGeom prst="rect">
            <a:avLst/>
          </a:prstGeom>
        </p:spPr>
        <p:txBody>
          <a:bodyPr/>
          <a:lstStyle>
            <a:lvl1pPr>
              <a:defRPr sz="1400" b="0" i="0" baseline="0" smtClean="0"/>
            </a:lvl1pPr>
          </a:lstStyle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3750" y="62769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AE08-08BF-420B-BDDC-92EC004BA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8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dirty="0" err="1" smtClean="0">
                <a:solidFill>
                  <a:srgbClr val="0099FF"/>
                </a:solidFill>
                <a:latin typeface="Arial Black" pitchFamily="34" charset="0"/>
              </a:rPr>
              <a:t>Muons</a:t>
            </a:r>
            <a:r>
              <a:rPr lang="en-US" sz="1600" b="0" dirty="0" smtClean="0">
                <a:solidFill>
                  <a:srgbClr val="0099FF"/>
                </a:solidFill>
                <a:latin typeface="Arial Black" pitchFamily="34" charset="0"/>
              </a:rPr>
              <a:t>,</a:t>
            </a:r>
          </a:p>
          <a:p>
            <a:pPr algn="l">
              <a:defRPr/>
            </a:pPr>
            <a:r>
              <a:rPr lang="en-US" sz="1600" b="0" dirty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6075" y="6294438"/>
            <a:ext cx="140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7515-FBFF-43C7-AC01-1AA38C670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74638"/>
            <a:ext cx="434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 smtClean="0"/>
              <a:t>Cary Y. Yoshikawa</a:t>
            </a: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53C0E4B-FB61-4170-B56C-26736444E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30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" r:id="rId7" imgW="8673016" imgH="12444444" progId="Photoshop.Image.6">
                  <p:embed/>
                </p:oleObj>
              </mc:Choice>
              <mc:Fallback>
                <p:oleObj name="Image" r:id="rId7" imgW="8673016" imgH="12444444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44500" y="6413500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dirty="0" smtClean="0"/>
              <a:t>Cary Y. Yoshikawa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1B541E-E1C4-4548-BCBA-EDDF0179FCC7}" type="slidenum">
              <a:rPr lang="en-US" sz="1400" b="0" smtClean="0"/>
              <a:pPr eaLnBrk="1" hangingPunct="1"/>
              <a:t>1</a:t>
            </a:fld>
            <a:endParaRPr lang="en-US" sz="1400" b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14898" y="1928239"/>
            <a:ext cx="683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Study of Target Shapes for g-2 with Yields Expected at End of the First 4 Quads in the M2 </a:t>
            </a:r>
            <a:r>
              <a:rPr lang="en-US" sz="3200" dirty="0" err="1" smtClean="0"/>
              <a:t>Beamline</a:t>
            </a:r>
            <a:endParaRPr lang="el-GR" sz="3200" dirty="0">
              <a:cs typeface="Arial" charset="0"/>
            </a:endParaRPr>
          </a:p>
        </p:txBody>
      </p:sp>
      <p:sp>
        <p:nvSpPr>
          <p:cNvPr id="614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2/29/2012</a:t>
            </a:r>
            <a:endParaRPr 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2/29/2012</a:t>
            </a:r>
            <a:endParaRPr lang="en-US" sz="1400" b="0"/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578C9D-CF0E-4484-8DAB-3D04AD679313}" type="slidenum">
              <a:rPr lang="en-US" sz="1400" b="0" smtClean="0"/>
              <a:pPr eaLnBrk="1" hangingPunct="1"/>
              <a:t>10</a:t>
            </a:fld>
            <a:endParaRPr lang="en-US" sz="1400" b="0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481263"/>
            <a:ext cx="83899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5613" y="3973513"/>
          <a:ext cx="7978775" cy="1104900"/>
        </p:xfrm>
        <a:graphic>
          <a:graphicData uri="http://schemas.openxmlformats.org/drawingml/2006/table">
            <a:tbl>
              <a:tblPr/>
              <a:tblGrid>
                <a:gridCol w="1238109"/>
                <a:gridCol w="2942059"/>
                <a:gridCol w="3798607"/>
              </a:tblGrid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Quad Number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d(Quad1 US to Quad Center) (m)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dB/</a:t>
                      </a:r>
                      <a:r>
                        <a:rPr lang="en-US" sz="1400" b="0" i="0" u="none" strike="noStrike" baseline="0" dirty="0" err="1">
                          <a:effectLst/>
                          <a:latin typeface="Arial"/>
                        </a:rPr>
                        <a:t>dr</a:t>
                      </a:r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(T/m)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0.3505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>
                          <a:effectLst/>
                          <a:latin typeface="Arial"/>
                        </a:rPr>
                        <a:t>10.6T/0.701m*(3.1095/8.889) =5.2896 (F)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1.6710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>
                          <a:effectLst/>
                          <a:latin typeface="Arial"/>
                        </a:rPr>
                        <a:t>9.0T/0.701m*(3.1095/8.889) = 4.4912 (D)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3.8910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>
                          <a:effectLst/>
                          <a:latin typeface="Arial"/>
                        </a:rPr>
                        <a:t>9.0T/0.701m*(3.1095/8.889) = 4.4912 (D)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5.2010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Arial"/>
                        </a:rPr>
                        <a:t>10.4T/0.701m(3.1095/8.889) = 5.1898 (F)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20" name="TextBox 2"/>
          <p:cNvSpPr txBox="1">
            <a:spLocks noChangeArrowheads="1"/>
          </p:cNvSpPr>
          <p:nvPr/>
        </p:nvSpPr>
        <p:spPr bwMode="auto">
          <a:xfrm>
            <a:off x="455613" y="5249863"/>
            <a:ext cx="800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/>
              <a:t>All quads have an effective magnetic field length = 0.701 m. </a:t>
            </a:r>
          </a:p>
        </p:txBody>
      </p:sp>
      <p:sp>
        <p:nvSpPr>
          <p:cNvPr id="12321" name="TextBox 3"/>
          <p:cNvSpPr txBox="1">
            <a:spLocks noChangeArrowheads="1"/>
          </p:cNvSpPr>
          <p:nvPr/>
        </p:nvSpPr>
        <p:spPr bwMode="auto">
          <a:xfrm>
            <a:off x="120650" y="546100"/>
            <a:ext cx="6929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/>
              <a:t>Top view of 2 pi+’s at horizontal radial edge at start of AP2 enclosure</a:t>
            </a:r>
          </a:p>
        </p:txBody>
      </p:sp>
      <p:cxnSp>
        <p:nvCxnSpPr>
          <p:cNvPr id="12322" name="Straight Arrow Connector 5"/>
          <p:cNvCxnSpPr>
            <a:cxnSpLocks noChangeShapeType="1"/>
          </p:cNvCxnSpPr>
          <p:nvPr/>
        </p:nvCxnSpPr>
        <p:spPr bwMode="auto">
          <a:xfrm>
            <a:off x="404813" y="1254125"/>
            <a:ext cx="100012" cy="4302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Straight Arrow Connector 7"/>
          <p:cNvCxnSpPr>
            <a:cxnSpLocks noChangeShapeType="1"/>
          </p:cNvCxnSpPr>
          <p:nvPr/>
        </p:nvCxnSpPr>
        <p:spPr bwMode="auto">
          <a:xfrm>
            <a:off x="254000" y="1254125"/>
            <a:ext cx="350838" cy="1549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3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590675"/>
            <a:ext cx="85661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2/29/2012</a:t>
            </a:r>
            <a:endParaRPr lang="en-US" sz="1400" b="0"/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DBA3E9-6924-4A20-B12B-9E57B8DA8A2F}" type="slidenum">
              <a:rPr lang="en-US" sz="1400" b="0" smtClean="0"/>
              <a:pPr eaLnBrk="1" hangingPunct="1"/>
              <a:t>11</a:t>
            </a:fld>
            <a:endParaRPr lang="en-US" sz="1400" b="0" smtClean="0"/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412750"/>
            <a:ext cx="805973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7863"/>
            <a:ext cx="4964113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7291388" y="3586163"/>
            <a:ext cx="18526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/>
              <a:t>100 Particles:</a:t>
            </a:r>
          </a:p>
          <a:p>
            <a:pPr algn="l" eaLnBrk="1" hangingPunct="1"/>
            <a:r>
              <a:rPr lang="en-US" sz="1600">
                <a:solidFill>
                  <a:srgbClr val="00B0F0"/>
                </a:solidFill>
              </a:rPr>
              <a:t>Pi+: light blue</a:t>
            </a:r>
          </a:p>
          <a:p>
            <a:pPr algn="l" eaLnBrk="1" hangingPunct="1"/>
            <a:r>
              <a:rPr lang="en-US" sz="1600">
                <a:solidFill>
                  <a:srgbClr val="FF33CC"/>
                </a:solidFill>
              </a:rPr>
              <a:t>Proton: magenta</a:t>
            </a:r>
          </a:p>
          <a:p>
            <a:pPr algn="l" eaLnBrk="1" hangingPunct="1"/>
            <a:r>
              <a:rPr lang="en-US" sz="1600">
                <a:solidFill>
                  <a:srgbClr val="FFFF00"/>
                </a:solidFill>
              </a:rPr>
              <a:t>Mu+: yellow</a:t>
            </a:r>
          </a:p>
          <a:p>
            <a:pPr algn="l" eaLnBrk="1" hangingPunct="1"/>
            <a:r>
              <a:rPr lang="en-US" sz="1600">
                <a:solidFill>
                  <a:srgbClr val="009900"/>
                </a:solidFill>
              </a:rPr>
              <a:t>Pi-: green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116263"/>
            <a:ext cx="1751012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5348288" y="5954713"/>
            <a:ext cx="1654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Q5 location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7850221" y="1099226"/>
            <a:ext cx="367474" cy="5350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6350473" y="1634246"/>
            <a:ext cx="279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Particle counts are tallied here.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567614"/>
              </p:ext>
            </p:extLst>
          </p:nvPr>
        </p:nvGraphicFramePr>
        <p:xfrm>
          <a:off x="11430" y="0"/>
          <a:ext cx="9045021" cy="620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4299628" y="3132305"/>
            <a:ext cx="719844" cy="1502338"/>
            <a:chOff x="4299628" y="3132305"/>
            <a:chExt cx="719844" cy="1502338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4299628" y="3132305"/>
              <a:ext cx="0" cy="15023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4299628" y="3714197"/>
              <a:ext cx="719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FF0000"/>
                  </a:solidFill>
                </a:rPr>
                <a:t>+61%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54104" y="4634643"/>
            <a:ext cx="749028" cy="472378"/>
            <a:chOff x="4854104" y="4634643"/>
            <a:chExt cx="749028" cy="472378"/>
          </a:xfrm>
        </p:grpSpPr>
        <p:sp>
          <p:nvSpPr>
            <p:cNvPr id="8" name="TextBox 7"/>
            <p:cNvSpPr txBox="1"/>
            <p:nvPr/>
          </p:nvSpPr>
          <p:spPr>
            <a:xfrm>
              <a:off x="4893014" y="4691827"/>
              <a:ext cx="710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FF0000"/>
                  </a:solidFill>
                </a:rPr>
                <a:t>-20%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4854104" y="4634643"/>
              <a:ext cx="0" cy="47237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5019472" y="4691827"/>
              <a:ext cx="428017" cy="3385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5019472" y="4691827"/>
              <a:ext cx="428017" cy="3343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2386525" y="1221700"/>
            <a:ext cx="1191629" cy="1910606"/>
            <a:chOff x="2386525" y="1221700"/>
            <a:chExt cx="1191629" cy="1910606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2908570" y="1515444"/>
              <a:ext cx="0" cy="161686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2803190" y="1221700"/>
              <a:ext cx="7749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FF0000"/>
                  </a:solidFill>
                </a:rPr>
                <a:t>+41%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2386525" y="1515444"/>
              <a:ext cx="70039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1562582" y="598759"/>
            <a:ext cx="4785763" cy="646331"/>
            <a:chOff x="1562582" y="598759"/>
            <a:chExt cx="4785763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2233915" y="598759"/>
              <a:ext cx="4114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FF0000"/>
                  </a:solidFill>
                </a:rPr>
                <a:t>Reducing spot size and using horizontal slab L=118mm/W=0.75mm: </a:t>
              </a:r>
              <a:r>
                <a:rPr lang="en-US" sz="2000" dirty="0" smtClean="0">
                  <a:solidFill>
                    <a:srgbClr val="FF0000"/>
                  </a:solidFill>
                </a:rPr>
                <a:t>+ 127%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 bwMode="auto">
            <a:xfrm>
              <a:off x="1562582" y="682906"/>
              <a:ext cx="555585" cy="45141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6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719174"/>
              </p:ext>
            </p:extLst>
          </p:nvPr>
        </p:nvGraphicFramePr>
        <p:xfrm>
          <a:off x="257918" y="909864"/>
          <a:ext cx="5111751" cy="10972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12125"/>
                <a:gridCol w="1488332"/>
                <a:gridCol w="1400783"/>
                <a:gridCol w="1410511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Width (mm)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Vert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59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Vert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74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Vert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89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2.54287E-05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2.77825E-05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3.36832E-05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2.66361E-05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3.10372E-05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3.17890E-05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2.69972E-05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2.85593E-05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3.09538E-05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92913"/>
              </p:ext>
            </p:extLst>
          </p:nvPr>
        </p:nvGraphicFramePr>
        <p:xfrm>
          <a:off x="272375" y="2154066"/>
          <a:ext cx="8219872" cy="131316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94944"/>
                <a:gridCol w="1439694"/>
                <a:gridCol w="1420238"/>
                <a:gridCol w="1439694"/>
                <a:gridCol w="1566153"/>
                <a:gridCol w="1459149"/>
              </a:tblGrid>
              <a:tr h="297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Width (mm)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Horiz</a:t>
                      </a:r>
                      <a:r>
                        <a:rPr lang="en-US" sz="1400" u="none" strike="noStrike" dirty="0">
                          <a:effectLst/>
                        </a:rPr>
                        <a:t>: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59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74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89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118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148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2.45023E-05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2.73169E-05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3.16638E-05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3.30027E-05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3.58901E-05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2.63160E-05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2.99048E-05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3.24831E-05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3.57695E-05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2.87882E-05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2.59983E-05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2.63805E-05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3.02156E-05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3.18718E-05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3.06861E-05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2.54539E-05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2.91986E-05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3.02426E-05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3.13497E-05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3.14825E-05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32265"/>
              </p:ext>
            </p:extLst>
          </p:nvPr>
        </p:nvGraphicFramePr>
        <p:xfrm>
          <a:off x="282101" y="3925195"/>
          <a:ext cx="4265714" cy="2209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79388"/>
                <a:gridCol w="138632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Cyl</a:t>
                      </a:r>
                      <a:r>
                        <a:rPr lang="en-US" sz="1400" u="none" strike="noStrike" dirty="0">
                          <a:effectLst/>
                        </a:rPr>
                        <a:t>: Length = 74 mm, d = 0.75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2.95287E-05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24950"/>
              </p:ext>
            </p:extLst>
          </p:nvPr>
        </p:nvGraphicFramePr>
        <p:xfrm>
          <a:off x="291831" y="4489399"/>
          <a:ext cx="5505854" cy="8763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96509"/>
                <a:gridCol w="1809345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Def</a:t>
                      </a:r>
                      <a:r>
                        <a:rPr lang="en-US" sz="1400" u="none" strike="noStrike" dirty="0">
                          <a:effectLst/>
                        </a:rPr>
                        <a:t> Target: Chord=75mm, Small Spot 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2.53507E-05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Def</a:t>
                      </a:r>
                      <a:r>
                        <a:rPr lang="en-US" sz="1400" u="none" strike="noStrike" dirty="0">
                          <a:effectLst/>
                        </a:rPr>
                        <a:t> Target: Chord=75mm, Default Spot 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1.57235E-05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Def Target: Chord=75mm,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400" u="none" strike="noStrike" dirty="0" smtClean="0">
                          <a:effectLst/>
                        </a:rPr>
                        <a:t>Default Spot Size, </a:t>
                      </a:r>
                      <a:r>
                        <a:rPr lang="de-DE" sz="1400" u="none" strike="noStrike" dirty="0">
                          <a:effectLst/>
                        </a:rPr>
                        <a:t>PMAG=5.123T (3 deg)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1.26200E-05</a:t>
                      </a:r>
                    </a:p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924146" y="4898705"/>
            <a:ext cx="218874" cy="188774"/>
            <a:chOff x="5924146" y="4898705"/>
            <a:chExt cx="218874" cy="188774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5958194" y="4900191"/>
              <a:ext cx="18482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6134912" y="4898705"/>
              <a:ext cx="0" cy="188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5924146" y="5080078"/>
              <a:ext cx="21076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5901448" y="4648200"/>
            <a:ext cx="252920" cy="157264"/>
            <a:chOff x="5904689" y="4914089"/>
            <a:chExt cx="252920" cy="157264"/>
          </a:xfrm>
        </p:grpSpPr>
        <p:grpSp>
          <p:nvGrpSpPr>
            <p:cNvPr id="28" name="Group 27"/>
            <p:cNvGrpSpPr/>
            <p:nvPr/>
          </p:nvGrpSpPr>
          <p:grpSpPr>
            <a:xfrm>
              <a:off x="5972783" y="4918953"/>
              <a:ext cx="184826" cy="152400"/>
              <a:chOff x="5972783" y="4918953"/>
              <a:chExt cx="184826" cy="152400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>
                <a:off x="5972783" y="5058383"/>
                <a:ext cx="18482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flipV="1">
                <a:off x="6134912" y="4918953"/>
                <a:ext cx="0" cy="152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9" name="Straight Arrow Connector 28"/>
            <p:cNvCxnSpPr/>
            <p:nvPr/>
          </p:nvCxnSpPr>
          <p:spPr bwMode="auto">
            <a:xfrm flipH="1">
              <a:off x="5904689" y="4914089"/>
              <a:ext cx="230224" cy="972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3" name="Straight Connector 32"/>
          <p:cNvCxnSpPr/>
          <p:nvPr/>
        </p:nvCxnSpPr>
        <p:spPr bwMode="auto">
          <a:xfrm>
            <a:off x="5904689" y="4572000"/>
            <a:ext cx="100194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6912311" y="2947481"/>
            <a:ext cx="8107" cy="16245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6725865" y="2947481"/>
            <a:ext cx="194553" cy="97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157609" y="5114410"/>
            <a:ext cx="247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FF0000"/>
                </a:solidFill>
              </a:rPr>
              <a:t>-20% by changing B to  5.123T (3deg)..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32185" y="4657928"/>
            <a:ext cx="239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FF0000"/>
                </a:solidFill>
              </a:rPr>
              <a:t>+61% by reducing spot.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94186" y="3498025"/>
            <a:ext cx="2149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FF0000"/>
                </a:solidFill>
              </a:rPr>
              <a:t>+41% by change using </a:t>
            </a:r>
            <a:r>
              <a:rPr lang="en-US" sz="1600" b="0" dirty="0" err="1" smtClean="0">
                <a:solidFill>
                  <a:srgbClr val="FF0000"/>
                </a:solidFill>
              </a:rPr>
              <a:t>horiz</a:t>
            </a:r>
            <a:r>
              <a:rPr lang="en-US" sz="1600" b="0" dirty="0" smtClean="0">
                <a:solidFill>
                  <a:srgbClr val="FF0000"/>
                </a:solidFill>
              </a:rPr>
              <a:t> slab w/ L=118 mm vs. </a:t>
            </a:r>
            <a:r>
              <a:rPr lang="en-US" sz="1600" b="0" dirty="0" err="1" smtClean="0">
                <a:solidFill>
                  <a:srgbClr val="FF0000"/>
                </a:solidFill>
              </a:rPr>
              <a:t>pbar</a:t>
            </a:r>
            <a:r>
              <a:rPr lang="en-US" sz="1600" b="0" dirty="0" smtClean="0">
                <a:solidFill>
                  <a:srgbClr val="FF0000"/>
                </a:solidFill>
              </a:rPr>
              <a:t> target.</a:t>
            </a:r>
            <a:endParaRPr lang="en-US" sz="1600" b="0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6232184" y="5209614"/>
            <a:ext cx="2172514" cy="3961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6232184" y="5209614"/>
            <a:ext cx="2279518" cy="4895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301556" y="5540647"/>
            <a:ext cx="491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Reducing spot size and using horizontal slab L=118mm/W=0.75mm: </a:t>
            </a:r>
            <a:r>
              <a:rPr lang="en-US" sz="2000" dirty="0" smtClean="0">
                <a:solidFill>
                  <a:srgbClr val="FF0000"/>
                </a:solidFill>
              </a:rPr>
              <a:t>+ 127%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477" y="0"/>
            <a:ext cx="8073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ysClr val="windowText" lastClr="000000"/>
                </a:solidFill>
              </a:rPr>
              <a:t>Pi+ Yield for Various Target Shapes Within 40 mm-</a:t>
            </a:r>
            <a:r>
              <a:rPr lang="en-US" dirty="0" err="1">
                <a:solidFill>
                  <a:sysClr val="windowText" lastClr="000000"/>
                </a:solidFill>
              </a:rPr>
              <a:t>mrad</a:t>
            </a:r>
            <a:r>
              <a:rPr lang="en-US" dirty="0">
                <a:solidFill>
                  <a:sysClr val="windowText" lastClr="000000"/>
                </a:solidFill>
              </a:rPr>
              <a:t> Acceptance at End of 4th Quad in M2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5297" y="875489"/>
            <a:ext cx="3159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/>
              <a:t>Simulations of vertical slab, horizontal slab, and cylindrical targets used the small spot size for the proton beam.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5995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144191"/>
              </p:ext>
            </p:extLst>
          </p:nvPr>
        </p:nvGraphicFramePr>
        <p:xfrm>
          <a:off x="-3810" y="0"/>
          <a:ext cx="9151620" cy="624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5238343" y="4961106"/>
            <a:ext cx="0" cy="1583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5175113" y="4622552"/>
            <a:ext cx="554475" cy="338554"/>
            <a:chOff x="5175113" y="4339276"/>
            <a:chExt cx="554475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5175113" y="4339276"/>
              <a:ext cx="5544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FF0000"/>
                  </a:solidFill>
                </a:rPr>
                <a:t>-3%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5238343" y="4339278"/>
              <a:ext cx="428017" cy="338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238343" y="4339278"/>
              <a:ext cx="428017" cy="338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0" name="Straight Arrow Connector 29"/>
          <p:cNvCxnSpPr/>
          <p:nvPr/>
        </p:nvCxnSpPr>
        <p:spPr bwMode="auto">
          <a:xfrm flipV="1">
            <a:off x="4036981" y="3015574"/>
            <a:ext cx="0" cy="20246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4036981" y="3799783"/>
            <a:ext cx="719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+64%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2915067" y="1245140"/>
            <a:ext cx="0" cy="17704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2736721" y="933698"/>
            <a:ext cx="774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+35%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2386525" y="1281980"/>
            <a:ext cx="7003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00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52503"/>
              </p:ext>
            </p:extLst>
          </p:nvPr>
        </p:nvGraphicFramePr>
        <p:xfrm>
          <a:off x="257918" y="909864"/>
          <a:ext cx="5111751" cy="10972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12125"/>
                <a:gridCol w="1488332"/>
                <a:gridCol w="1400783"/>
                <a:gridCol w="1410511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Width (mm)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Vert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59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Vert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74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Vert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89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3.89352E-05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4.61446E-05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4.48560E-05</a:t>
                      </a: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4.04468E-05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4.38372E-05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4.93412E-05</a:t>
                      </a: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3.68139E-05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4.52548E-05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4.48008E-05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89943"/>
              </p:ext>
            </p:extLst>
          </p:nvPr>
        </p:nvGraphicFramePr>
        <p:xfrm>
          <a:off x="272375" y="2154066"/>
          <a:ext cx="8219872" cy="131724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94944"/>
                <a:gridCol w="1439694"/>
                <a:gridCol w="1420238"/>
                <a:gridCol w="1439694"/>
                <a:gridCol w="1566153"/>
                <a:gridCol w="1459149"/>
              </a:tblGrid>
              <a:tr h="297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Width (mm)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Horiz</a:t>
                      </a:r>
                      <a:r>
                        <a:rPr lang="en-US" sz="1400" u="none" strike="noStrike" dirty="0">
                          <a:effectLst/>
                        </a:rPr>
                        <a:t>: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59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74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89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118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148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3.92125E-05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4.31890E-05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4.39131E-05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4.95187E-05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5.20420E-05</a:t>
                      </a:r>
                    </a:p>
                  </a:txBody>
                  <a:tcPr marL="7620" marR="7620" marT="7620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3.73686E-05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4.22816E-05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4.49157E-05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5.11215E-05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5.19444E-05</a:t>
                      </a:r>
                    </a:p>
                  </a:txBody>
                  <a:tcPr marL="7620" marR="7620" marT="7620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3.72859E-05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4.04309E-05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4.54260E-05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5.12864E-05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4.17479E-05</a:t>
                      </a:r>
                    </a:p>
                  </a:txBody>
                  <a:tcPr marL="7620" marR="7620" marT="7620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3.55667E-05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3.93833E-05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4.33852E-05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4.63706E-05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4.49900E-05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29357"/>
              </p:ext>
            </p:extLst>
          </p:nvPr>
        </p:nvGraphicFramePr>
        <p:xfrm>
          <a:off x="282101" y="3925195"/>
          <a:ext cx="4265714" cy="2209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79388"/>
                <a:gridCol w="138632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Cyl</a:t>
                      </a:r>
                      <a:r>
                        <a:rPr lang="en-US" sz="1400" u="none" strike="noStrike" dirty="0">
                          <a:effectLst/>
                        </a:rPr>
                        <a:t>: Length = 74 mm, d = 0.75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4.79903E-05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28447"/>
              </p:ext>
            </p:extLst>
          </p:nvPr>
        </p:nvGraphicFramePr>
        <p:xfrm>
          <a:off x="291831" y="4489399"/>
          <a:ext cx="5505854" cy="8763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96509"/>
                <a:gridCol w="1809345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Def</a:t>
                      </a:r>
                      <a:r>
                        <a:rPr lang="en-US" sz="1400" u="none" strike="noStrike" dirty="0">
                          <a:effectLst/>
                        </a:rPr>
                        <a:t> Target: Chord=75mm, Small Spot 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3.77751E-05</a:t>
                      </a: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Def</a:t>
                      </a:r>
                      <a:r>
                        <a:rPr lang="en-US" sz="1400" u="none" strike="noStrike" dirty="0">
                          <a:effectLst/>
                        </a:rPr>
                        <a:t> Target: Chord=75mm, Default Spot 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2.30317E-05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Def Target: Chord=75mm,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400" u="none" strike="noStrike" dirty="0" smtClean="0">
                          <a:effectLst/>
                        </a:rPr>
                        <a:t>Default Spot Size, </a:t>
                      </a:r>
                      <a:r>
                        <a:rPr lang="de-DE" sz="1400" u="none" strike="noStrike" dirty="0">
                          <a:effectLst/>
                        </a:rPr>
                        <a:t>PMAG=5.123T (3 deg)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2.23453E-05</a:t>
                      </a:r>
                    </a:p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901448" y="4648200"/>
            <a:ext cx="252920" cy="157264"/>
            <a:chOff x="5904689" y="4914089"/>
            <a:chExt cx="252920" cy="157264"/>
          </a:xfrm>
        </p:grpSpPr>
        <p:grpSp>
          <p:nvGrpSpPr>
            <p:cNvPr id="28" name="Group 27"/>
            <p:cNvGrpSpPr/>
            <p:nvPr/>
          </p:nvGrpSpPr>
          <p:grpSpPr>
            <a:xfrm>
              <a:off x="5972783" y="4918953"/>
              <a:ext cx="184826" cy="152400"/>
              <a:chOff x="5972783" y="4918953"/>
              <a:chExt cx="184826" cy="152400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>
                <a:off x="5972783" y="5058383"/>
                <a:ext cx="18482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flipV="1">
                <a:off x="6134912" y="4918953"/>
                <a:ext cx="0" cy="152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9" name="Straight Arrow Connector 28"/>
            <p:cNvCxnSpPr/>
            <p:nvPr/>
          </p:nvCxnSpPr>
          <p:spPr bwMode="auto">
            <a:xfrm flipH="1">
              <a:off x="5904689" y="4914089"/>
              <a:ext cx="230224" cy="972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3" name="Straight Connector 32"/>
          <p:cNvCxnSpPr/>
          <p:nvPr/>
        </p:nvCxnSpPr>
        <p:spPr bwMode="auto">
          <a:xfrm>
            <a:off x="5904689" y="4572000"/>
            <a:ext cx="100194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6912311" y="2947481"/>
            <a:ext cx="8107" cy="16245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6725865" y="2947481"/>
            <a:ext cx="194553" cy="97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157609" y="5114410"/>
            <a:ext cx="247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FF0000"/>
                </a:solidFill>
              </a:rPr>
              <a:t>-3% by changing B to  5.123T (3deg)..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32185" y="4657928"/>
            <a:ext cx="239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FF0000"/>
                </a:solidFill>
              </a:rPr>
              <a:t>+64% by reducing spot.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94186" y="3498025"/>
            <a:ext cx="2149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FF0000"/>
                </a:solidFill>
              </a:rPr>
              <a:t>+35% by change using </a:t>
            </a:r>
            <a:r>
              <a:rPr lang="en-US" sz="1600" b="0" dirty="0" err="1" smtClean="0">
                <a:solidFill>
                  <a:srgbClr val="FF0000"/>
                </a:solidFill>
              </a:rPr>
              <a:t>horiz</a:t>
            </a:r>
            <a:r>
              <a:rPr lang="en-US" sz="1600" b="0" dirty="0" smtClean="0">
                <a:solidFill>
                  <a:srgbClr val="FF0000"/>
                </a:solidFill>
              </a:rPr>
              <a:t> slab w/ L=118 mm vs. </a:t>
            </a:r>
            <a:r>
              <a:rPr lang="en-US" sz="1600" b="0" dirty="0" err="1" smtClean="0">
                <a:solidFill>
                  <a:srgbClr val="FF0000"/>
                </a:solidFill>
              </a:rPr>
              <a:t>pbar</a:t>
            </a:r>
            <a:r>
              <a:rPr lang="en-US" sz="1600" b="0" dirty="0" smtClean="0">
                <a:solidFill>
                  <a:srgbClr val="FF0000"/>
                </a:solidFill>
              </a:rPr>
              <a:t> target.</a:t>
            </a:r>
            <a:endParaRPr lang="en-US" sz="1600" b="0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6232184" y="5209614"/>
            <a:ext cx="2172514" cy="3961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6232184" y="5209614"/>
            <a:ext cx="2279518" cy="4895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301556" y="5540647"/>
            <a:ext cx="491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Reducing spot size and using horizontal slab L=118mm/W=0.75mm: </a:t>
            </a:r>
            <a:r>
              <a:rPr lang="en-US" sz="2000" dirty="0" smtClean="0">
                <a:solidFill>
                  <a:srgbClr val="FF0000"/>
                </a:solidFill>
              </a:rPr>
              <a:t>+ 122%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477" y="0"/>
            <a:ext cx="8073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ysClr val="windowText" lastClr="000000"/>
                </a:solidFill>
              </a:rPr>
              <a:t>Proton </a:t>
            </a:r>
            <a:r>
              <a:rPr lang="en-US" dirty="0">
                <a:solidFill>
                  <a:sysClr val="windowText" lastClr="000000"/>
                </a:solidFill>
              </a:rPr>
              <a:t>Yield for Various Target Shapes Within 40 mm-</a:t>
            </a:r>
            <a:r>
              <a:rPr lang="en-US" dirty="0" err="1">
                <a:solidFill>
                  <a:sysClr val="windowText" lastClr="000000"/>
                </a:solidFill>
              </a:rPr>
              <a:t>mrad</a:t>
            </a:r>
            <a:r>
              <a:rPr lang="en-US" dirty="0">
                <a:solidFill>
                  <a:sysClr val="windowText" lastClr="000000"/>
                </a:solidFill>
              </a:rPr>
              <a:t> Acceptance at End of 4th Quad in M2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5297" y="875489"/>
            <a:ext cx="3159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/>
              <a:t>Simulations of vertical slab, horizontal slab, and cylindrical targets used the small spot size for the proton beam. </a:t>
            </a:r>
            <a:endParaRPr lang="en-US" sz="1600" b="0" dirty="0"/>
          </a:p>
        </p:txBody>
      </p:sp>
      <p:grpSp>
        <p:nvGrpSpPr>
          <p:cNvPr id="42" name="Group 41"/>
          <p:cNvGrpSpPr/>
          <p:nvPr/>
        </p:nvGrpSpPr>
        <p:grpSpPr>
          <a:xfrm>
            <a:off x="5924146" y="4898705"/>
            <a:ext cx="218874" cy="188774"/>
            <a:chOff x="5924146" y="4898705"/>
            <a:chExt cx="218874" cy="188774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5958194" y="4900191"/>
              <a:ext cx="18482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6134912" y="4898705"/>
              <a:ext cx="0" cy="188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H="1">
              <a:off x="5924146" y="5080078"/>
              <a:ext cx="21076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535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191034"/>
              </p:ext>
            </p:extLst>
          </p:nvPr>
        </p:nvGraphicFramePr>
        <p:xfrm>
          <a:off x="0" y="0"/>
          <a:ext cx="9144000" cy="622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7568" y="631196"/>
            <a:ext cx="4338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Yields for </a:t>
            </a:r>
            <a:r>
              <a:rPr lang="en-US" sz="2000" dirty="0" err="1" smtClean="0">
                <a:solidFill>
                  <a:srgbClr val="FF0000"/>
                </a:solidFill>
              </a:rPr>
              <a:t>mu+’s</a:t>
            </a:r>
            <a:r>
              <a:rPr lang="en-US" sz="2000" dirty="0" smtClean="0">
                <a:solidFill>
                  <a:srgbClr val="FF0000"/>
                </a:solidFill>
              </a:rPr>
              <a:t> at end of 4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quad are statistically challenged.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78914"/>
              </p:ext>
            </p:extLst>
          </p:nvPr>
        </p:nvGraphicFramePr>
        <p:xfrm>
          <a:off x="297980" y="747913"/>
          <a:ext cx="5111751" cy="10972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12125"/>
                <a:gridCol w="1488332"/>
                <a:gridCol w="1400783"/>
                <a:gridCol w="1410511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Width (mm)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Vert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59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Vert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74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Vert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89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67049"/>
              </p:ext>
            </p:extLst>
          </p:nvPr>
        </p:nvGraphicFramePr>
        <p:xfrm>
          <a:off x="297980" y="2037335"/>
          <a:ext cx="8219872" cy="131724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94944"/>
                <a:gridCol w="1439694"/>
                <a:gridCol w="1420238"/>
                <a:gridCol w="1439694"/>
                <a:gridCol w="1566153"/>
                <a:gridCol w="1459149"/>
              </a:tblGrid>
              <a:tr h="297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Width (mm)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Horiz</a:t>
                      </a:r>
                      <a:r>
                        <a:rPr lang="en-US" sz="1400" u="none" strike="noStrike" dirty="0">
                          <a:effectLst/>
                        </a:rPr>
                        <a:t>: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59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74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89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118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</a:rPr>
                        <a:t>Horiz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</a:rPr>
                        <a:t>= 148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1.87010E-08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9.20250E-08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1.83350E-08</a:t>
                      </a:r>
                    </a:p>
                  </a:txBody>
                  <a:tcPr marL="7620" marR="7620" marT="7620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7.37850E-08</a:t>
                      </a:r>
                    </a:p>
                  </a:txBody>
                  <a:tcPr marL="7620" marR="7620" marT="7620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7.37330E-08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5.55840E-08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</a:tr>
              <a:tr h="158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1" marR="6601" marT="6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7.29230E-08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793756"/>
              </p:ext>
            </p:extLst>
          </p:nvPr>
        </p:nvGraphicFramePr>
        <p:xfrm>
          <a:off x="297981" y="3550718"/>
          <a:ext cx="4265714" cy="2209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79388"/>
                <a:gridCol w="138632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Cyl</a:t>
                      </a:r>
                      <a:r>
                        <a:rPr lang="en-US" sz="1400" u="none" strike="noStrike" dirty="0">
                          <a:effectLst/>
                        </a:rPr>
                        <a:t>: Length = 74 mm, d = 0.75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110487"/>
              </p:ext>
            </p:extLst>
          </p:nvPr>
        </p:nvGraphicFramePr>
        <p:xfrm>
          <a:off x="297980" y="3943565"/>
          <a:ext cx="5505854" cy="8763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96509"/>
                <a:gridCol w="1809345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Def</a:t>
                      </a:r>
                      <a:r>
                        <a:rPr lang="en-US" sz="1400" u="none" strike="noStrike" dirty="0">
                          <a:effectLst/>
                        </a:rPr>
                        <a:t> Target: Chord=75mm, Small Spot 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Def</a:t>
                      </a:r>
                      <a:r>
                        <a:rPr lang="en-US" sz="1400" u="none" strike="noStrike" dirty="0">
                          <a:effectLst/>
                        </a:rPr>
                        <a:t> Target: Chord=75mm, Default Spot 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Def Target: Chord=75mm,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400" u="none" strike="noStrike" dirty="0" smtClean="0">
                          <a:effectLst/>
                        </a:rPr>
                        <a:t>Default Spot Size, </a:t>
                      </a:r>
                      <a:r>
                        <a:rPr lang="de-DE" sz="1400" u="none" strike="noStrike" dirty="0">
                          <a:effectLst/>
                        </a:rPr>
                        <a:t>PMAG=5.123T (3 deg)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0.00000E+00</a:t>
                      </a:r>
                    </a:p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58215" y="4990514"/>
            <a:ext cx="858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Obviously need higher statistical runs to get any clue on impact of primordial </a:t>
            </a:r>
            <a:r>
              <a:rPr lang="en-US" sz="1600" dirty="0" err="1" smtClean="0">
                <a:solidFill>
                  <a:srgbClr val="FF0000"/>
                </a:solidFill>
              </a:rPr>
              <a:t>muons</a:t>
            </a:r>
            <a:r>
              <a:rPr lang="en-US" sz="1600" dirty="0" smtClean="0">
                <a:solidFill>
                  <a:srgbClr val="FF0000"/>
                </a:solidFill>
              </a:rPr>
              <a:t>.   Or, are the numbers low enough already, so we can neglect?  Chris? Peter?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477" y="0"/>
            <a:ext cx="8073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ysClr val="windowText" lastClr="000000"/>
                </a:solidFill>
              </a:rPr>
              <a:t>Mu+ </a:t>
            </a:r>
            <a:r>
              <a:rPr lang="en-US" dirty="0">
                <a:solidFill>
                  <a:sysClr val="windowText" lastClr="000000"/>
                </a:solidFill>
              </a:rPr>
              <a:t>Yield for Various Target Shapes Within 40 mm-</a:t>
            </a:r>
            <a:r>
              <a:rPr lang="en-US" dirty="0" err="1">
                <a:solidFill>
                  <a:sysClr val="windowText" lastClr="000000"/>
                </a:solidFill>
              </a:rPr>
              <a:t>mrad</a:t>
            </a:r>
            <a:r>
              <a:rPr lang="en-US" dirty="0">
                <a:solidFill>
                  <a:sysClr val="windowText" lastClr="000000"/>
                </a:solidFill>
              </a:rPr>
              <a:t> Acceptance at End of 4th Quad in M2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5297" y="685241"/>
            <a:ext cx="3159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/>
              <a:t>Simulations of vertical slab, horizontal slab, and cylindrical targets used the small spot size for the proton beam. </a:t>
            </a:r>
            <a:endParaRPr lang="en-US" sz="1600" b="0" dirty="0"/>
          </a:p>
        </p:txBody>
      </p:sp>
      <p:sp>
        <p:nvSpPr>
          <p:cNvPr id="5" name="Rectangle 4"/>
          <p:cNvSpPr/>
          <p:nvPr/>
        </p:nvSpPr>
        <p:spPr>
          <a:xfrm>
            <a:off x="297980" y="5512270"/>
            <a:ext cx="867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/>
              <a:t>Note the much tighter p requirement for mu+, since it applies to acceptance in final g-2 ring:</a:t>
            </a:r>
          </a:p>
          <a:p>
            <a:pPr marL="574675" lvl="1" indent="-234950" algn="l">
              <a:buFont typeface="Arial" pitchFamily="34" charset="0"/>
              <a:buChar char="•"/>
            </a:pPr>
            <a:r>
              <a:rPr lang="en-US" sz="1600" b="0" dirty="0" smtClean="0"/>
              <a:t>P(pi</a:t>
            </a:r>
            <a:r>
              <a:rPr lang="en-US" sz="1600" b="0" dirty="0"/>
              <a:t>+ &amp; protons) = 3.15588 </a:t>
            </a:r>
            <a:r>
              <a:rPr lang="en-US" sz="1600" b="0" dirty="0" err="1"/>
              <a:t>GeV</a:t>
            </a:r>
            <a:r>
              <a:rPr lang="en-US" sz="1600" b="0" dirty="0"/>
              <a:t>/c +/- 2% (1.02 x </a:t>
            </a:r>
            <a:r>
              <a:rPr lang="en-US" sz="1600" b="0" dirty="0" err="1"/>
              <a:t>Pmagic</a:t>
            </a:r>
            <a:r>
              <a:rPr lang="en-US" sz="1600" b="0" dirty="0"/>
              <a:t> +/- 0.02 x </a:t>
            </a:r>
            <a:r>
              <a:rPr lang="en-US" sz="1600" b="0" dirty="0" err="1" smtClean="0"/>
              <a:t>Pmagic</a:t>
            </a:r>
            <a:r>
              <a:rPr lang="en-US" sz="1600" b="0" dirty="0" smtClean="0"/>
              <a:t>)</a:t>
            </a:r>
          </a:p>
          <a:p>
            <a:pPr marL="574675" lvl="1" indent="-234950" algn="l">
              <a:buFont typeface="Arial" pitchFamily="34" charset="0"/>
              <a:buChar char="•"/>
            </a:pPr>
            <a:r>
              <a:rPr lang="en-US" sz="1600" b="0" dirty="0" smtClean="0"/>
              <a:t>P(mu</a:t>
            </a:r>
            <a:r>
              <a:rPr lang="en-US" sz="1600" b="0" dirty="0"/>
              <a:t>+) = 3.094 </a:t>
            </a:r>
            <a:r>
              <a:rPr lang="en-US" sz="1600" b="0" dirty="0" err="1"/>
              <a:t>GeV</a:t>
            </a:r>
            <a:r>
              <a:rPr lang="en-US" sz="1600" b="0" dirty="0"/>
              <a:t>/c +/- 0.15%</a:t>
            </a:r>
          </a:p>
        </p:txBody>
      </p:sp>
    </p:spTree>
    <p:extLst>
      <p:ext uri="{BB962C8B-B14F-4D97-AF65-F5344CB8AC3E}">
        <p14:creationId xmlns:p14="http://schemas.microsoft.com/office/powerpoint/2010/main" val="27165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9823" y="0"/>
            <a:ext cx="526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&amp; Future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098" y="483491"/>
            <a:ext cx="8764621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1700" b="0" dirty="0" smtClean="0"/>
              <a:t>Target/beam optimization for g-2 was performed with particle tracking (MARS and g4beamline) up to end of 4</a:t>
            </a:r>
            <a:r>
              <a:rPr lang="en-US" sz="1700" b="0" baseline="30000" dirty="0" smtClean="0"/>
              <a:t>th</a:t>
            </a:r>
            <a:r>
              <a:rPr lang="en-US" sz="1700" b="0" dirty="0" smtClean="0"/>
              <a:t> quad in M2 line, along with phase space considerations for downstream </a:t>
            </a:r>
            <a:r>
              <a:rPr lang="en-US" sz="1700" b="0" dirty="0" err="1" smtClean="0"/>
              <a:t>beamline</a:t>
            </a:r>
            <a:r>
              <a:rPr lang="en-US" sz="1700" b="0" dirty="0" smtClean="0"/>
              <a:t> acceptance of 40 mm-</a:t>
            </a:r>
            <a:r>
              <a:rPr lang="en-US" sz="1700" b="0" dirty="0" err="1" smtClean="0"/>
              <a:t>mrad</a:t>
            </a:r>
            <a:r>
              <a:rPr lang="en-US" sz="1700" b="0" dirty="0" smtClean="0"/>
              <a:t> in each transverse dimension.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1700" b="0" dirty="0" smtClean="0"/>
              <a:t>Keeping the existing </a:t>
            </a:r>
            <a:r>
              <a:rPr lang="en-US" sz="1700" b="0" dirty="0" err="1" smtClean="0"/>
              <a:t>pbar</a:t>
            </a:r>
            <a:r>
              <a:rPr lang="en-US" sz="1700" b="0" dirty="0" smtClean="0"/>
              <a:t> target, but reducing the proton spot size from</a:t>
            </a:r>
          </a:p>
          <a:p>
            <a:pPr marL="1085850" lvl="1" indent="-342900" algn="l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s-ES" sz="1700" b="0" dirty="0" err="1"/>
              <a:t>σx</a:t>
            </a:r>
            <a:r>
              <a:rPr lang="es-ES" sz="1700" b="0" dirty="0"/>
              <a:t> = 0.055 mm </a:t>
            </a:r>
            <a:r>
              <a:rPr lang="es-ES" sz="1700" b="0" dirty="0" err="1"/>
              <a:t>σy</a:t>
            </a:r>
            <a:r>
              <a:rPr lang="es-ES" sz="1700" b="0" dirty="0"/>
              <a:t> = 1.1066 mm</a:t>
            </a:r>
          </a:p>
          <a:p>
            <a:pPr marL="1085850" lvl="1" indent="-342900" algn="l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l-GR" sz="1700" b="0" dirty="0">
                <a:cs typeface="Arial" charset="0"/>
              </a:rPr>
              <a:t>σ</a:t>
            </a:r>
            <a:r>
              <a:rPr lang="en-US" sz="1700" b="0" dirty="0"/>
              <a:t>x’ = </a:t>
            </a:r>
            <a:r>
              <a:rPr lang="el-GR" sz="1700" b="0" dirty="0"/>
              <a:t>σ</a:t>
            </a:r>
            <a:r>
              <a:rPr lang="en-US" sz="1700" b="0" dirty="0"/>
              <a:t>y’</a:t>
            </a:r>
            <a:r>
              <a:rPr lang="es-ES" sz="1700" b="0" dirty="0"/>
              <a:t> = 0.38 </a:t>
            </a:r>
            <a:r>
              <a:rPr lang="es-ES" sz="1700" b="0" dirty="0" err="1" smtClean="0"/>
              <a:t>mrad</a:t>
            </a:r>
            <a:endParaRPr lang="es-ES" sz="1700" b="0" dirty="0"/>
          </a:p>
          <a:p>
            <a:pPr marL="285750" algn="l">
              <a:spcBef>
                <a:spcPts val="600"/>
              </a:spcBef>
            </a:pPr>
            <a:r>
              <a:rPr lang="es-ES" sz="1700" b="0" dirty="0" err="1"/>
              <a:t>t</a:t>
            </a:r>
            <a:r>
              <a:rPr lang="es-ES" sz="1700" b="0" dirty="0" err="1" smtClean="0"/>
              <a:t>o</a:t>
            </a:r>
            <a:r>
              <a:rPr lang="es-ES" sz="1700" b="0" dirty="0" smtClean="0"/>
              <a:t>:</a:t>
            </a:r>
          </a:p>
          <a:p>
            <a:pPr marL="1085850" lvl="1" indent="-342900" algn="l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l-GR" sz="1700" b="0" dirty="0"/>
              <a:t>σ</a:t>
            </a:r>
            <a:r>
              <a:rPr lang="en-US" sz="1700" b="0" dirty="0"/>
              <a:t>x = </a:t>
            </a:r>
            <a:r>
              <a:rPr lang="el-GR" sz="1700" b="0" dirty="0"/>
              <a:t>σ</a:t>
            </a:r>
            <a:r>
              <a:rPr lang="en-US" sz="1700" b="0" dirty="0"/>
              <a:t>y = 0.15 mm, </a:t>
            </a:r>
            <a:r>
              <a:rPr lang="el-GR" sz="1700" b="0" dirty="0"/>
              <a:t>ε</a:t>
            </a:r>
            <a:r>
              <a:rPr lang="en-US" sz="1700" b="0" dirty="0"/>
              <a:t> = 0.3 mm-</a:t>
            </a:r>
            <a:r>
              <a:rPr lang="en-US" sz="1700" b="0" dirty="0" err="1"/>
              <a:t>mrad</a:t>
            </a:r>
            <a:endParaRPr lang="en-US" sz="1700" b="0" dirty="0"/>
          </a:p>
          <a:p>
            <a:pPr marL="1085850" lvl="1" indent="-342900" algn="l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l-GR" sz="1700" b="0" dirty="0">
                <a:cs typeface="Arial" charset="0"/>
              </a:rPr>
              <a:t>σ</a:t>
            </a:r>
            <a:r>
              <a:rPr lang="en-US" sz="1700" b="0" dirty="0"/>
              <a:t>x’ = </a:t>
            </a:r>
            <a:r>
              <a:rPr lang="el-GR" sz="1700" b="0" dirty="0"/>
              <a:t>σ</a:t>
            </a:r>
            <a:r>
              <a:rPr lang="en-US" sz="1700" b="0" dirty="0"/>
              <a:t>y’ = 0.6366 </a:t>
            </a:r>
            <a:r>
              <a:rPr lang="en-US" sz="1700" b="0" dirty="0" err="1"/>
              <a:t>mrad</a:t>
            </a:r>
            <a:endParaRPr lang="en-US" sz="1700" b="0" dirty="0"/>
          </a:p>
          <a:p>
            <a:pPr marL="285750" algn="l">
              <a:spcBef>
                <a:spcPct val="50000"/>
              </a:spcBef>
            </a:pPr>
            <a:r>
              <a:rPr lang="es-ES" sz="1700" b="0" dirty="0" err="1"/>
              <a:t>i</a:t>
            </a:r>
            <a:r>
              <a:rPr lang="es-ES" sz="1700" b="0" dirty="0" err="1" smtClean="0"/>
              <a:t>ncreases</a:t>
            </a:r>
            <a:r>
              <a:rPr lang="es-ES" sz="1700" b="0" dirty="0" smtClean="0"/>
              <a:t> pi+ &amp; </a:t>
            </a:r>
            <a:r>
              <a:rPr lang="es-ES" sz="1700" b="0" dirty="0" err="1" smtClean="0"/>
              <a:t>proton</a:t>
            </a:r>
            <a:r>
              <a:rPr lang="es-ES" sz="1700" b="0" dirty="0" smtClean="0"/>
              <a:t> </a:t>
            </a:r>
            <a:r>
              <a:rPr lang="es-ES" sz="1700" b="0" dirty="0" err="1" smtClean="0"/>
              <a:t>yields</a:t>
            </a:r>
            <a:r>
              <a:rPr lang="es-ES" sz="1700" b="0" dirty="0" smtClean="0"/>
              <a:t> </a:t>
            </a:r>
            <a:r>
              <a:rPr lang="es-ES" sz="1700" b="0" dirty="0" err="1" smtClean="0"/>
              <a:t>by</a:t>
            </a:r>
            <a:r>
              <a:rPr lang="es-ES" sz="1700" b="0" dirty="0" smtClean="0"/>
              <a:t> </a:t>
            </a:r>
            <a:r>
              <a:rPr lang="es-ES" sz="1700" b="0" dirty="0" smtClean="0">
                <a:solidFill>
                  <a:srgbClr val="FF0000"/>
                </a:solidFill>
              </a:rPr>
              <a:t>61%</a:t>
            </a:r>
            <a:r>
              <a:rPr lang="es-ES" sz="1700" b="0" dirty="0" smtClean="0"/>
              <a:t> and 64%, </a:t>
            </a:r>
            <a:r>
              <a:rPr lang="es-ES" sz="1700" b="0" dirty="0" err="1" smtClean="0"/>
              <a:t>respectively</a:t>
            </a:r>
            <a:r>
              <a:rPr lang="es-ES" sz="1700" b="0" dirty="0" smtClean="0"/>
              <a:t>.</a:t>
            </a:r>
          </a:p>
          <a:p>
            <a:pPr marL="347663" indent="-3476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1700" b="0" dirty="0" smtClean="0"/>
              <a:t>In </a:t>
            </a:r>
            <a:r>
              <a:rPr lang="es-ES" sz="1700" b="0" dirty="0" err="1" smtClean="0"/>
              <a:t>addition</a:t>
            </a:r>
            <a:r>
              <a:rPr lang="es-ES" sz="1700" b="0" dirty="0" smtClean="0"/>
              <a:t> </a:t>
            </a:r>
            <a:r>
              <a:rPr lang="es-ES" sz="1700" b="0" dirty="0" err="1" smtClean="0"/>
              <a:t>to</a:t>
            </a:r>
            <a:r>
              <a:rPr lang="es-ES" sz="1700" b="0" dirty="0" smtClean="0"/>
              <a:t> </a:t>
            </a:r>
            <a:r>
              <a:rPr lang="es-ES" sz="1700" b="0" dirty="0" err="1" smtClean="0"/>
              <a:t>the</a:t>
            </a:r>
            <a:r>
              <a:rPr lang="es-ES" sz="1700" b="0" dirty="0" smtClean="0"/>
              <a:t> </a:t>
            </a:r>
            <a:r>
              <a:rPr lang="es-ES" sz="1700" b="0" dirty="0" err="1" smtClean="0"/>
              <a:t>smaller</a:t>
            </a:r>
            <a:r>
              <a:rPr lang="es-ES" sz="1700" b="0" dirty="0" smtClean="0"/>
              <a:t> spot </a:t>
            </a:r>
            <a:r>
              <a:rPr lang="es-ES" sz="1700" b="0" dirty="0" err="1" smtClean="0"/>
              <a:t>size</a:t>
            </a:r>
            <a:r>
              <a:rPr lang="es-ES" sz="1700" b="0" dirty="0" smtClean="0"/>
              <a:t>, </a:t>
            </a:r>
            <a:r>
              <a:rPr lang="es-ES" sz="1700" b="0" dirty="0" err="1" smtClean="0"/>
              <a:t>replacing</a:t>
            </a:r>
            <a:r>
              <a:rPr lang="es-ES" sz="1700" b="0" dirty="0" smtClean="0"/>
              <a:t> </a:t>
            </a:r>
            <a:r>
              <a:rPr lang="es-ES" sz="1700" b="0" dirty="0" err="1" smtClean="0"/>
              <a:t>the</a:t>
            </a:r>
            <a:r>
              <a:rPr lang="es-ES" sz="1700" b="0" dirty="0"/>
              <a:t> </a:t>
            </a:r>
            <a:r>
              <a:rPr lang="es-ES" sz="1700" b="0" dirty="0" err="1" smtClean="0"/>
              <a:t>existing</a:t>
            </a:r>
            <a:r>
              <a:rPr lang="es-ES" sz="1700" b="0" dirty="0" smtClean="0"/>
              <a:t> </a:t>
            </a:r>
            <a:r>
              <a:rPr lang="es-ES" sz="1700" b="0" dirty="0" err="1" smtClean="0"/>
              <a:t>pbar</a:t>
            </a:r>
            <a:r>
              <a:rPr lang="es-ES" sz="1700" b="0" dirty="0" smtClean="0"/>
              <a:t> target </a:t>
            </a:r>
            <a:r>
              <a:rPr lang="es-ES" sz="1700" b="0" dirty="0" err="1" smtClean="0"/>
              <a:t>by</a:t>
            </a:r>
            <a:r>
              <a:rPr lang="es-ES" sz="1700" b="0" dirty="0" smtClean="0"/>
              <a:t> a horizontal </a:t>
            </a:r>
            <a:r>
              <a:rPr lang="es-ES" sz="1700" b="0" dirty="0" err="1" smtClean="0"/>
              <a:t>slab</a:t>
            </a:r>
            <a:r>
              <a:rPr lang="es-ES" sz="1700" b="0" dirty="0" smtClean="0"/>
              <a:t> of </a:t>
            </a:r>
            <a:r>
              <a:rPr lang="es-ES" sz="1700" b="0" dirty="0" err="1" smtClean="0"/>
              <a:t>inconel</a:t>
            </a:r>
            <a:r>
              <a:rPr lang="es-ES" sz="1700" b="0" dirty="0" smtClean="0"/>
              <a:t> 118 mm </a:t>
            </a:r>
            <a:r>
              <a:rPr lang="es-ES" sz="1700" b="0" dirty="0" err="1" smtClean="0"/>
              <a:t>long</a:t>
            </a:r>
            <a:r>
              <a:rPr lang="es-ES" sz="1700" b="0" dirty="0" smtClean="0"/>
              <a:t> and 0.75 mm </a:t>
            </a:r>
            <a:r>
              <a:rPr lang="es-ES" sz="1700" b="0" dirty="0" err="1" smtClean="0"/>
              <a:t>wide</a:t>
            </a:r>
            <a:r>
              <a:rPr lang="es-ES" sz="1700" b="0" dirty="0" smtClean="0"/>
              <a:t> can </a:t>
            </a:r>
            <a:r>
              <a:rPr lang="es-ES" sz="1700" b="0" dirty="0" err="1" smtClean="0"/>
              <a:t>further</a:t>
            </a:r>
            <a:r>
              <a:rPr lang="es-ES" sz="1700" b="0" dirty="0" smtClean="0"/>
              <a:t> </a:t>
            </a:r>
            <a:r>
              <a:rPr lang="es-ES" sz="1700" b="0" dirty="0" err="1" smtClean="0"/>
              <a:t>increase</a:t>
            </a:r>
            <a:r>
              <a:rPr lang="es-ES" sz="1700" b="0" dirty="0" smtClean="0"/>
              <a:t> </a:t>
            </a:r>
            <a:r>
              <a:rPr lang="es-ES" sz="1700" b="0" dirty="0" err="1" smtClean="0"/>
              <a:t>yield</a:t>
            </a:r>
            <a:r>
              <a:rPr lang="es-ES" sz="1700" b="0" dirty="0" smtClean="0"/>
              <a:t> of pi+ </a:t>
            </a:r>
            <a:r>
              <a:rPr lang="es-ES" sz="1700" b="0" dirty="0" err="1" smtClean="0"/>
              <a:t>by</a:t>
            </a:r>
            <a:r>
              <a:rPr lang="es-ES" sz="1700" b="0" dirty="0" smtClean="0"/>
              <a:t> </a:t>
            </a:r>
            <a:r>
              <a:rPr lang="es-ES" sz="1700" b="0" dirty="0" smtClean="0">
                <a:solidFill>
                  <a:srgbClr val="FF0000"/>
                </a:solidFill>
              </a:rPr>
              <a:t>41%</a:t>
            </a:r>
            <a:r>
              <a:rPr lang="es-ES" sz="1700" b="0" dirty="0" smtClean="0"/>
              <a:t> </a:t>
            </a:r>
            <a:r>
              <a:rPr lang="es-ES" sz="1700" b="0" dirty="0" err="1" smtClean="0"/>
              <a:t>for</a:t>
            </a:r>
            <a:r>
              <a:rPr lang="es-ES" sz="1700" b="0" dirty="0" smtClean="0"/>
              <a:t> a </a:t>
            </a:r>
            <a:r>
              <a:rPr lang="es-ES" sz="1700" b="0" dirty="0" smtClean="0">
                <a:solidFill>
                  <a:srgbClr val="FF0000"/>
                </a:solidFill>
              </a:rPr>
              <a:t>total </a:t>
            </a:r>
            <a:r>
              <a:rPr lang="es-ES" sz="1700" b="0" dirty="0" err="1" smtClean="0">
                <a:solidFill>
                  <a:srgbClr val="FF0000"/>
                </a:solidFill>
              </a:rPr>
              <a:t>enhancement</a:t>
            </a:r>
            <a:r>
              <a:rPr lang="es-ES" sz="1700" b="0" dirty="0" smtClean="0">
                <a:solidFill>
                  <a:srgbClr val="FF0000"/>
                </a:solidFill>
              </a:rPr>
              <a:t> of 127%!</a:t>
            </a:r>
            <a:endParaRPr lang="es-ES" sz="1700" b="0" dirty="0" smtClean="0"/>
          </a:p>
          <a:p>
            <a:pPr marL="347663" indent="-3476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700" b="0" dirty="0" smtClean="0"/>
              <a:t>Further simulations are needed in the vertical orientation for the longer target sizes that are at or near optimal in order to </a:t>
            </a:r>
            <a:r>
              <a:rPr lang="en-US" sz="1700" b="0" dirty="0" err="1" smtClean="0"/>
              <a:t>descern</a:t>
            </a:r>
            <a:r>
              <a:rPr lang="en-US" sz="1700" b="0" dirty="0" smtClean="0"/>
              <a:t> and quantify the optimal target  configuration.</a:t>
            </a:r>
          </a:p>
          <a:p>
            <a:pPr marL="347663" indent="-3476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700" b="0" dirty="0" smtClean="0"/>
              <a:t>Comment: </a:t>
            </a:r>
            <a:r>
              <a:rPr lang="en-US" sz="1700" b="0" dirty="0"/>
              <a:t>G</a:t>
            </a:r>
            <a:r>
              <a:rPr lang="en-US" sz="1700" b="0" dirty="0" smtClean="0"/>
              <a:t>iven the latest budgetary concerns, hopefully funding will be available to take advantage of these enhancements.</a:t>
            </a:r>
          </a:p>
        </p:txBody>
      </p:sp>
    </p:spTree>
    <p:extLst>
      <p:ext uri="{BB962C8B-B14F-4D97-AF65-F5344CB8AC3E}">
        <p14:creationId xmlns:p14="http://schemas.microsoft.com/office/powerpoint/2010/main" val="33917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3506" y="2188724"/>
            <a:ext cx="6536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954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6056" y="894945"/>
            <a:ext cx="77781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0" dirty="0" smtClean="0"/>
              <a:t>This study investigates enhancements in pion yield in the g-2 </a:t>
            </a:r>
            <a:r>
              <a:rPr lang="en-US" b="0" dirty="0" err="1" smtClean="0"/>
              <a:t>targetry</a:t>
            </a:r>
            <a:r>
              <a:rPr lang="en-US" b="0" dirty="0" smtClean="0"/>
              <a:t> due to: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b="0" dirty="0" smtClean="0"/>
              <a:t>smaller proton beam spot size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b="0" dirty="0"/>
              <a:t>p</a:t>
            </a:r>
            <a:r>
              <a:rPr lang="en-US" b="0" dirty="0" smtClean="0"/>
              <a:t>roton beam on edge of slab shaped </a:t>
            </a:r>
            <a:r>
              <a:rPr lang="en-US" b="0" dirty="0" err="1" smtClean="0"/>
              <a:t>inconel</a:t>
            </a:r>
            <a:r>
              <a:rPr lang="en-US" b="0" dirty="0" smtClean="0"/>
              <a:t> targets of varying lengths, widths, and orientations (thin vertically or horizontally).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0" dirty="0" smtClean="0"/>
              <a:t>It is carried out using particle </a:t>
            </a:r>
            <a:r>
              <a:rPr lang="en-US" b="0" dirty="0"/>
              <a:t>tracking </a:t>
            </a:r>
            <a:r>
              <a:rPr lang="en-US" b="0" dirty="0" smtClean="0"/>
              <a:t>simulations (using MARS </a:t>
            </a:r>
            <a:r>
              <a:rPr lang="en-US" b="0" dirty="0"/>
              <a:t>and g4beamline) </a:t>
            </a:r>
            <a:r>
              <a:rPr lang="en-US" b="0" dirty="0" smtClean="0"/>
              <a:t>to the end </a:t>
            </a:r>
            <a:r>
              <a:rPr lang="en-US" b="0" dirty="0"/>
              <a:t>of </a:t>
            </a:r>
            <a:r>
              <a:rPr lang="en-US" b="0" dirty="0" smtClean="0"/>
              <a:t>the 4</a:t>
            </a:r>
            <a:r>
              <a:rPr lang="en-US" b="0" baseline="30000" dirty="0" smtClean="0"/>
              <a:t>th</a:t>
            </a:r>
            <a:r>
              <a:rPr lang="en-US" b="0" dirty="0" smtClean="0"/>
              <a:t> </a:t>
            </a:r>
            <a:r>
              <a:rPr lang="en-US" b="0" dirty="0"/>
              <a:t>quad in M2 line</a:t>
            </a:r>
            <a:r>
              <a:rPr lang="en-US" b="0" dirty="0" smtClean="0"/>
              <a:t>, where downstream acceptance cuts are then applied to arrive at an estimate for the pion and proton yields.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7518" y="136187"/>
            <a:ext cx="349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7" y="1394342"/>
            <a:ext cx="8875001" cy="37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9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2/29/2012</a:t>
            </a:r>
            <a:endParaRPr lang="en-US" sz="1400" b="0"/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8FB43A-E339-4600-A8B8-F95235987C1B}" type="slidenum">
              <a:rPr lang="en-US" sz="1400" b="0" smtClean="0"/>
              <a:pPr eaLnBrk="1" hangingPunct="1"/>
              <a:t>3</a:t>
            </a:fld>
            <a:endParaRPr lang="en-US" sz="1400" b="0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05326" y="815097"/>
            <a:ext cx="8000999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/>
              <a:t>100 million Protons on Target (POT)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dirty="0" smtClean="0"/>
              <a:t>KE </a:t>
            </a:r>
            <a:r>
              <a:rPr lang="en-US" sz="1800" dirty="0"/>
              <a:t>= 8 </a:t>
            </a:r>
            <a:r>
              <a:rPr lang="en-US" sz="1800" dirty="0" err="1"/>
              <a:t>GeV</a:t>
            </a:r>
            <a:endParaRPr lang="en-US" sz="1800" dirty="0"/>
          </a:p>
          <a:p>
            <a:pPr algn="l" eaLnBrk="1" hangingPunct="1">
              <a:spcBef>
                <a:spcPct val="50000"/>
              </a:spcBef>
            </a:pPr>
            <a:r>
              <a:rPr lang="en-US" sz="1800" dirty="0" smtClean="0"/>
              <a:t>Proton spot sizes used:</a:t>
            </a:r>
          </a:p>
          <a:p>
            <a:pPr marL="342900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/>
              <a:t>Small</a:t>
            </a:r>
            <a:r>
              <a:rPr lang="en-US" sz="1800" dirty="0" smtClean="0"/>
              <a:t>:</a:t>
            </a:r>
          </a:p>
          <a:p>
            <a:pPr marL="1085850" lvl="1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l-GR" sz="1800" dirty="0"/>
              <a:t>σ</a:t>
            </a:r>
            <a:r>
              <a:rPr lang="en-US" sz="1800" dirty="0"/>
              <a:t>x = </a:t>
            </a:r>
            <a:r>
              <a:rPr lang="el-GR" sz="1800" dirty="0"/>
              <a:t>σ</a:t>
            </a:r>
            <a:r>
              <a:rPr lang="en-US" sz="1800" dirty="0"/>
              <a:t>y = 0.15 mm, </a:t>
            </a:r>
            <a:r>
              <a:rPr lang="el-GR" sz="1800" dirty="0"/>
              <a:t>ε</a:t>
            </a:r>
            <a:r>
              <a:rPr lang="en-US" sz="1800" dirty="0"/>
              <a:t> = 0.3 mm-</a:t>
            </a:r>
            <a:r>
              <a:rPr lang="en-US" sz="1800" dirty="0" err="1"/>
              <a:t>mrad</a:t>
            </a:r>
            <a:endParaRPr lang="en-US" sz="1800" dirty="0"/>
          </a:p>
          <a:p>
            <a:pPr marL="1085850" lvl="1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l-GR" sz="1800" dirty="0">
                <a:cs typeface="Arial" charset="0"/>
              </a:rPr>
              <a:t>σ</a:t>
            </a:r>
            <a:r>
              <a:rPr lang="en-US" sz="1800" dirty="0"/>
              <a:t>x’ = </a:t>
            </a:r>
            <a:r>
              <a:rPr lang="el-GR" sz="1800" dirty="0"/>
              <a:t>σ</a:t>
            </a:r>
            <a:r>
              <a:rPr lang="en-US" sz="1800" dirty="0"/>
              <a:t>y’ = 0.6366 </a:t>
            </a:r>
            <a:r>
              <a:rPr lang="en-US" sz="1800" dirty="0" err="1"/>
              <a:t>mrad</a:t>
            </a:r>
            <a:endParaRPr lang="en-US" sz="1800" dirty="0"/>
          </a:p>
          <a:p>
            <a:pPr marL="1085850" lvl="1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/>
              <a:t>Used on all target shapes studied. </a:t>
            </a:r>
          </a:p>
          <a:p>
            <a:pPr marL="1085850" lvl="1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/>
              <a:t>From Sergei’s </a:t>
            </a:r>
            <a:r>
              <a:rPr lang="en-US" sz="1800" dirty="0"/>
              <a:t>(1/10/12) </a:t>
            </a:r>
            <a:r>
              <a:rPr lang="en-US" sz="1800" dirty="0" smtClean="0"/>
              <a:t>presentation</a:t>
            </a:r>
            <a:endParaRPr lang="en-US" sz="1800" dirty="0"/>
          </a:p>
          <a:p>
            <a:pPr marL="342900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/>
              <a:t>Default: scaled from </a:t>
            </a:r>
            <a:r>
              <a:rPr lang="en-US" sz="1800" dirty="0" err="1" smtClean="0"/>
              <a:t>pbar</a:t>
            </a:r>
            <a:r>
              <a:rPr lang="en-US" sz="1800" dirty="0" smtClean="0"/>
              <a:t> operation</a:t>
            </a:r>
          </a:p>
          <a:p>
            <a:pPr marL="1085850" lvl="1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800" dirty="0" err="1"/>
              <a:t>σx</a:t>
            </a:r>
            <a:r>
              <a:rPr lang="es-ES" sz="1800" dirty="0"/>
              <a:t> = 0.055 mm </a:t>
            </a:r>
            <a:r>
              <a:rPr lang="es-ES" sz="1800" dirty="0" err="1"/>
              <a:t>σy</a:t>
            </a:r>
            <a:r>
              <a:rPr lang="es-ES" sz="1800" dirty="0"/>
              <a:t> = 1.1066 </a:t>
            </a:r>
            <a:r>
              <a:rPr lang="es-ES" sz="1800" dirty="0" smtClean="0"/>
              <a:t>mm</a:t>
            </a:r>
          </a:p>
          <a:p>
            <a:pPr marL="1085850" lvl="1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l-GR" sz="1800" dirty="0" smtClean="0">
                <a:cs typeface="Arial" charset="0"/>
              </a:rPr>
              <a:t>σ</a:t>
            </a:r>
            <a:r>
              <a:rPr lang="en-US" sz="1800" dirty="0"/>
              <a:t>x’ = </a:t>
            </a:r>
            <a:r>
              <a:rPr lang="el-GR" sz="1800" dirty="0"/>
              <a:t>σ</a:t>
            </a:r>
            <a:r>
              <a:rPr lang="en-US" sz="1800" dirty="0"/>
              <a:t>y’</a:t>
            </a:r>
            <a:r>
              <a:rPr lang="es-ES" sz="1800" dirty="0" smtClean="0"/>
              <a:t> </a:t>
            </a:r>
            <a:r>
              <a:rPr lang="es-ES" sz="1800" dirty="0"/>
              <a:t>= 0.38 </a:t>
            </a:r>
            <a:r>
              <a:rPr lang="es-ES" sz="1800" dirty="0" err="1" smtClean="0"/>
              <a:t>mrad</a:t>
            </a:r>
            <a:endParaRPr lang="es-ES" sz="1800" dirty="0" smtClean="0"/>
          </a:p>
          <a:p>
            <a:pPr marL="1085850" lvl="1" indent="-342900"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1800" dirty="0" err="1" smtClean="0"/>
              <a:t>Used</a:t>
            </a:r>
            <a:r>
              <a:rPr lang="es-ES" sz="1800" dirty="0" smtClean="0"/>
              <a:t> </a:t>
            </a:r>
            <a:r>
              <a:rPr lang="es-ES" sz="1800" dirty="0" err="1" smtClean="0"/>
              <a:t>only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existing</a:t>
            </a:r>
            <a:r>
              <a:rPr lang="es-ES" sz="1800" dirty="0" smtClean="0"/>
              <a:t> </a:t>
            </a:r>
            <a:r>
              <a:rPr lang="es-ES" sz="1800" dirty="0" err="1" smtClean="0"/>
              <a:t>pbar</a:t>
            </a:r>
            <a:r>
              <a:rPr lang="es-ES" sz="1800" dirty="0" smtClean="0"/>
              <a:t> target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extract</a:t>
            </a:r>
            <a:r>
              <a:rPr lang="es-ES" sz="1800" dirty="0" smtClean="0"/>
              <a:t> </a:t>
            </a:r>
            <a:r>
              <a:rPr lang="es-ES" sz="1800" dirty="0" err="1" smtClean="0"/>
              <a:t>improvment</a:t>
            </a:r>
            <a:r>
              <a:rPr lang="es-ES" sz="1800" dirty="0" smtClean="0"/>
              <a:t>  </a:t>
            </a:r>
            <a:r>
              <a:rPr lang="es-ES" sz="1800" dirty="0" err="1" smtClean="0"/>
              <a:t>due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smaller</a:t>
            </a:r>
            <a:r>
              <a:rPr lang="es-ES" sz="1800" dirty="0" smtClean="0"/>
              <a:t> spot </a:t>
            </a:r>
            <a:r>
              <a:rPr lang="es-ES" sz="1800" dirty="0" err="1" smtClean="0"/>
              <a:t>size</a:t>
            </a:r>
            <a:r>
              <a:rPr lang="es-ES" sz="1800" dirty="0" smtClean="0"/>
              <a:t>.</a:t>
            </a:r>
            <a:endParaRPr lang="en-US" sz="1800" dirty="0" smtClean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735263" y="228600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Proton Beam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2/29/2012</a:t>
            </a:r>
            <a:endParaRPr lang="en-US" sz="1400" b="0"/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2616E3-2903-43B3-8AF6-287D2DD41847}" type="slidenum">
              <a:rPr lang="en-US" sz="1400" b="0" smtClean="0"/>
              <a:pPr eaLnBrk="1" hangingPunct="1"/>
              <a:t>4</a:t>
            </a:fld>
            <a:endParaRPr lang="en-US" sz="1400" b="0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28600" y="1009650"/>
            <a:ext cx="873492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/>
              <a:t>Target </a:t>
            </a:r>
            <a:r>
              <a:rPr lang="en-US" sz="1800" dirty="0" smtClean="0"/>
              <a:t>material is </a:t>
            </a:r>
            <a:r>
              <a:rPr lang="en-US" sz="1800" dirty="0"/>
              <a:t>the nominal </a:t>
            </a:r>
            <a:r>
              <a:rPr lang="en-US" sz="1800" dirty="0" err="1" smtClean="0"/>
              <a:t>inconel</a:t>
            </a:r>
            <a:r>
              <a:rPr lang="en-US" sz="1800" dirty="0" smtClean="0"/>
              <a:t> that </a:t>
            </a:r>
            <a:r>
              <a:rPr lang="en-US" sz="1800" dirty="0"/>
              <a:t>was used for </a:t>
            </a:r>
            <a:r>
              <a:rPr lang="en-US" sz="1800" dirty="0" err="1"/>
              <a:t>pbar</a:t>
            </a:r>
            <a:r>
              <a:rPr lang="en-US" sz="1800" dirty="0"/>
              <a:t> production.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dirty="0"/>
              <a:t>Distance from center of target to center of Li lens is 25.16 cm (the old nominal).  Dean Still has a different distance, but </a:t>
            </a:r>
            <a:r>
              <a:rPr lang="en-US" sz="1800" dirty="0" smtClean="0"/>
              <a:t>did not </a:t>
            </a:r>
            <a:r>
              <a:rPr lang="en-US" sz="1800" dirty="0"/>
              <a:t>bother to change this for </a:t>
            </a:r>
            <a:r>
              <a:rPr lang="en-US" sz="1800" dirty="0" smtClean="0"/>
              <a:t>this study.</a:t>
            </a:r>
            <a:endParaRPr lang="en-US" sz="1800" dirty="0"/>
          </a:p>
          <a:p>
            <a:pPr algn="l" eaLnBrk="1" hangingPunct="1">
              <a:spcBef>
                <a:spcPct val="50000"/>
              </a:spcBef>
            </a:pPr>
            <a:r>
              <a:rPr lang="en-US" sz="1800" dirty="0"/>
              <a:t>Lens is 16 cm long and 1 cm radius.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dirty="0"/>
              <a:t>Gradient in lens is 256.25 </a:t>
            </a:r>
            <a:r>
              <a:rPr lang="en-US" sz="1800" dirty="0" smtClean="0"/>
              <a:t>T/m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dirty="0" smtClean="0"/>
              <a:t>PMAG is reverted back to that in Nikolai’s original MARS file which scaled B from 8 </a:t>
            </a:r>
            <a:r>
              <a:rPr lang="en-US" sz="1800" dirty="0" err="1" smtClean="0"/>
              <a:t>GeV</a:t>
            </a:r>
            <a:r>
              <a:rPr lang="en-US" sz="1800" dirty="0" smtClean="0"/>
              <a:t> protons to 3.1095 </a:t>
            </a:r>
            <a:r>
              <a:rPr lang="en-US" sz="1800" dirty="0" err="1" smtClean="0"/>
              <a:t>GeV</a:t>
            </a:r>
            <a:r>
              <a:rPr lang="en-US" sz="1800" dirty="0" smtClean="0"/>
              <a:t>/c </a:t>
            </a:r>
            <a:r>
              <a:rPr lang="en-US" sz="1800" dirty="0" err="1" smtClean="0"/>
              <a:t>pions</a:t>
            </a:r>
            <a:r>
              <a:rPr lang="en-US" sz="1800" dirty="0" smtClean="0"/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dirty="0"/>
              <a:t>	</a:t>
            </a:r>
            <a:r>
              <a:rPr lang="en-US" sz="1800" dirty="0" smtClean="0"/>
              <a:t>B = 0.542219 T.  </a:t>
            </a:r>
          </a:p>
          <a:p>
            <a:pPr marL="457200" lvl="1" indent="0" algn="l" eaLnBrk="1" hangingPunct="1">
              <a:spcBef>
                <a:spcPct val="50000"/>
              </a:spcBef>
            </a:pPr>
            <a:r>
              <a:rPr lang="en-US" sz="1800" dirty="0" smtClean="0"/>
              <a:t>Choice is based on making P(pi+) distribution at start of M2 to peak near 3.1 </a:t>
            </a:r>
            <a:r>
              <a:rPr lang="en-US" sz="1800" dirty="0" err="1" smtClean="0"/>
              <a:t>GeV</a:t>
            </a:r>
            <a:r>
              <a:rPr lang="en-US" sz="1800" dirty="0" smtClean="0"/>
              <a:t>/c rather than forcing reference to follow 3</a:t>
            </a:r>
            <a:r>
              <a:rPr lang="en-US" sz="1800" baseline="30000" dirty="0" smtClean="0"/>
              <a:t>○ </a:t>
            </a:r>
            <a:r>
              <a:rPr lang="en-US" sz="1800" dirty="0" smtClean="0"/>
              <a:t>bend.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893416" y="228600"/>
            <a:ext cx="5357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Target, Li Lens, &amp; PMAG </a:t>
            </a:r>
            <a:r>
              <a:rPr lang="en-US" dirty="0"/>
              <a:t>Properties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924127" y="5379396"/>
            <a:ext cx="564204" cy="4669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8331" y="5151195"/>
            <a:ext cx="6731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One configuration that is simulated uses old B = 5.12346 T (3</a:t>
            </a:r>
            <a:r>
              <a:rPr lang="en-US" sz="1800" baseline="30000" dirty="0"/>
              <a:t> ○ </a:t>
            </a:r>
            <a:r>
              <a:rPr lang="en-US" sz="1800" dirty="0" smtClean="0"/>
              <a:t>bend) to quantify performance gap between old and current configurations using existing </a:t>
            </a:r>
            <a:r>
              <a:rPr lang="en-US" sz="1800" dirty="0" err="1" smtClean="0"/>
              <a:t>pbar</a:t>
            </a:r>
            <a:r>
              <a:rPr lang="en-US" sz="1800" dirty="0" smtClean="0"/>
              <a:t> target.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43651-AF38-4DDD-953F-EB87AECC3E10}" type="slidenum">
              <a:rPr lang="en-US" sz="1400" b="0" smtClean="0"/>
              <a:pPr eaLnBrk="1" hangingPunct="1"/>
              <a:t>5</a:t>
            </a:fld>
            <a:endParaRPr lang="en-US" sz="1400" b="0" smtClean="0"/>
          </a:p>
        </p:txBody>
      </p:sp>
      <p:graphicFrame>
        <p:nvGraphicFramePr>
          <p:cNvPr id="5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110049"/>
              </p:ext>
            </p:extLst>
          </p:nvPr>
        </p:nvGraphicFramePr>
        <p:xfrm>
          <a:off x="219919" y="596934"/>
          <a:ext cx="8611565" cy="2972048"/>
        </p:xfrm>
        <a:graphic>
          <a:graphicData uri="http://schemas.openxmlformats.org/drawingml/2006/table">
            <a:tbl>
              <a:tblPr/>
              <a:tblGrid>
                <a:gridCol w="2366513"/>
                <a:gridCol w="2877096"/>
                <a:gridCol w="3367956"/>
              </a:tblGrid>
              <a:tr h="54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Target Shape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get Length (mm)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Target Width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Diameter (mm)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Cylinder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0.75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Slab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59, 74, 89, 118*, 148*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0.60, 0.75, 1.00**,</a:t>
                      </a:r>
                      <a:r>
                        <a:rPr lang="en-US" sz="1800" baseline="0" dirty="0" smtClean="0"/>
                        <a:t> 1.25**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Vertical Slab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59, 74, 89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0.60,</a:t>
                      </a:r>
                      <a:r>
                        <a:rPr lang="en-US" sz="1800" baseline="0" dirty="0" smtClean="0"/>
                        <a:t> 0.75, 0.90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Default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Target***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chord</a:t>
                      </a:r>
                      <a:r>
                        <a:rPr lang="en-US" sz="1800" baseline="0" dirty="0" smtClean="0"/>
                        <a:t> ~75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2/29/2012</a:t>
            </a:r>
            <a:endParaRPr lang="en-US" sz="1400" b="0"/>
          </a:p>
        </p:txBody>
      </p:sp>
      <p:sp>
        <p:nvSpPr>
          <p:cNvPr id="10272" name="TextBox 1"/>
          <p:cNvSpPr txBox="1">
            <a:spLocks noChangeArrowheads="1"/>
          </p:cNvSpPr>
          <p:nvPr/>
        </p:nvSpPr>
        <p:spPr bwMode="auto">
          <a:xfrm>
            <a:off x="685800" y="0"/>
            <a:ext cx="751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Target Shapes and Dimensions Studied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3191" y="3764714"/>
            <a:ext cx="8706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err="1" smtClean="0"/>
              <a:t>Pmagic</a:t>
            </a:r>
            <a:r>
              <a:rPr lang="en-US" sz="1800" b="0" dirty="0" smtClean="0"/>
              <a:t> = 3.094 </a:t>
            </a:r>
            <a:r>
              <a:rPr lang="en-US" sz="1800" b="0" dirty="0" err="1" smtClean="0"/>
              <a:t>GeV</a:t>
            </a:r>
            <a:r>
              <a:rPr lang="en-US" sz="1800" b="0" dirty="0" smtClean="0"/>
              <a:t>/c</a:t>
            </a:r>
          </a:p>
          <a:p>
            <a:pPr algn="l"/>
            <a:r>
              <a:rPr lang="en-US" sz="1800" b="0" dirty="0" smtClean="0"/>
              <a:t>P(pi+ &amp; protons) = 3.15588 </a:t>
            </a:r>
            <a:r>
              <a:rPr lang="en-US" sz="1800" b="0" dirty="0" err="1" smtClean="0"/>
              <a:t>GeV</a:t>
            </a:r>
            <a:r>
              <a:rPr lang="en-US" sz="1800" b="0" dirty="0" smtClean="0"/>
              <a:t>/c +/- 2% (1.02 x </a:t>
            </a:r>
            <a:r>
              <a:rPr lang="en-US" sz="1800" b="0" dirty="0" err="1" smtClean="0"/>
              <a:t>Pmagic</a:t>
            </a:r>
            <a:r>
              <a:rPr lang="en-US" sz="1800" b="0" dirty="0" smtClean="0"/>
              <a:t> +/- 0.02 x </a:t>
            </a:r>
            <a:r>
              <a:rPr lang="en-US" sz="1800" b="0" dirty="0" err="1" smtClean="0"/>
              <a:t>Pmagic</a:t>
            </a:r>
            <a:r>
              <a:rPr lang="en-US" sz="1800" b="0" dirty="0" smtClean="0"/>
              <a:t>)</a:t>
            </a:r>
          </a:p>
          <a:p>
            <a:pPr algn="l"/>
            <a:r>
              <a:rPr lang="en-US" sz="1800" b="0" dirty="0" smtClean="0"/>
              <a:t>P(mu+) = 3.094 </a:t>
            </a:r>
            <a:r>
              <a:rPr lang="en-US" sz="1800" b="0" dirty="0" err="1" smtClean="0"/>
              <a:t>GeV</a:t>
            </a:r>
            <a:r>
              <a:rPr lang="en-US" sz="1800" b="0" dirty="0" smtClean="0"/>
              <a:t>/c +/- 0.15%</a:t>
            </a:r>
          </a:p>
          <a:p>
            <a:pPr algn="l"/>
            <a:endParaRPr lang="en-US" sz="1800" b="0" dirty="0" smtClean="0"/>
          </a:p>
          <a:p>
            <a:pPr algn="l"/>
            <a:r>
              <a:rPr lang="en-US" sz="1800" b="0" dirty="0" smtClean="0"/>
              <a:t>* See next slide arguing longer targets.</a:t>
            </a:r>
            <a:endParaRPr lang="en-US" sz="1800" b="0" dirty="0"/>
          </a:p>
          <a:p>
            <a:pPr marL="231775" indent="-231775" algn="l"/>
            <a:r>
              <a:rPr lang="en-US" sz="1800" b="0" dirty="0" smtClean="0"/>
              <a:t>** See two slides ahead showing weak dependence on target width, so from practicality standpoint, favor thicker targets.</a:t>
            </a:r>
            <a:endParaRPr lang="en-US" sz="1800" b="0" dirty="0"/>
          </a:p>
          <a:p>
            <a:pPr algn="l"/>
            <a:r>
              <a:rPr lang="en-US" sz="1800" b="0" dirty="0" smtClean="0"/>
              <a:t>*** Default </a:t>
            </a:r>
            <a:r>
              <a:rPr lang="en-US" sz="1800" b="0" dirty="0" err="1" smtClean="0"/>
              <a:t>Pbar</a:t>
            </a:r>
            <a:r>
              <a:rPr lang="en-US" sz="1800" b="0" dirty="0" smtClean="0"/>
              <a:t> target is simulated with small and default proton beam spot sizes. 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7790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5" y="111748"/>
            <a:ext cx="8253939" cy="674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8451" y="0"/>
            <a:ext cx="49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Sergei </a:t>
            </a:r>
            <a:r>
              <a:rPr lang="en-US" dirty="0" err="1" smtClean="0"/>
              <a:t>Striganov’s</a:t>
            </a:r>
            <a:r>
              <a:rPr lang="en-US" dirty="0" smtClean="0"/>
              <a:t> 1/10/12 Target Team Meeting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91055" y="2237362"/>
            <a:ext cx="7237379" cy="486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391055" y="2997740"/>
            <a:ext cx="7237379" cy="12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391055" y="3378741"/>
            <a:ext cx="7237379" cy="243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391055" y="3579537"/>
            <a:ext cx="7237379" cy="243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6290552" y="982494"/>
            <a:ext cx="0" cy="46790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58758" y="3378742"/>
            <a:ext cx="0" cy="225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5851" y="331064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B050"/>
                </a:solidFill>
              </a:rPr>
              <a:t>+8.7%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52291" y="5885235"/>
            <a:ext cx="1368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B050"/>
                </a:solidFill>
              </a:rPr>
              <a:t>β</a:t>
            </a:r>
            <a:r>
              <a:rPr lang="en-US" sz="1600" dirty="0" smtClean="0">
                <a:solidFill>
                  <a:srgbClr val="00B050"/>
                </a:solidFill>
              </a:rPr>
              <a:t> = 3.5 cm?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6293797" y="3003820"/>
            <a:ext cx="285344" cy="778213"/>
          </a:xfrm>
          <a:prstGeom prst="up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2224" y="111748"/>
            <a:ext cx="2151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At </a:t>
            </a:r>
            <a:r>
              <a:rPr lang="el-GR" sz="1800" dirty="0" smtClean="0">
                <a:solidFill>
                  <a:srgbClr val="FF0000"/>
                </a:solidFill>
              </a:rPr>
              <a:t>β</a:t>
            </a:r>
            <a:r>
              <a:rPr lang="en-US" sz="1800" dirty="0" smtClean="0">
                <a:solidFill>
                  <a:srgbClr val="FF0000"/>
                </a:solidFill>
              </a:rPr>
              <a:t>≈3.5cm, longer targets get higher yields.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6579141" y="1035078"/>
            <a:ext cx="1378085" cy="19626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85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071" y="92596"/>
            <a:ext cx="8665562" cy="6337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8451" y="0"/>
            <a:ext cx="49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Sergei </a:t>
            </a:r>
            <a:r>
              <a:rPr lang="en-US" dirty="0" err="1" smtClean="0"/>
              <a:t>Striganov’s</a:t>
            </a:r>
            <a:r>
              <a:rPr lang="en-US" dirty="0" smtClean="0"/>
              <a:t> 1/10/12 Target Team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64" y="800100"/>
            <a:ext cx="5342625" cy="53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2/29/2012</a:t>
            </a:r>
            <a:endParaRPr lang="en-US" sz="1400" b="0"/>
          </a:p>
        </p:txBody>
      </p:sp>
      <p:sp>
        <p:nvSpPr>
          <p:cNvPr id="92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9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6782D7-E6A7-465F-827C-4802512FDD59}" type="slidenum">
              <a:rPr lang="en-US" sz="1400" b="0" smtClean="0"/>
              <a:pPr eaLnBrk="1" hangingPunct="1"/>
              <a:t>8</a:t>
            </a:fld>
            <a:endParaRPr lang="en-US" sz="1400" b="0" smtClean="0"/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6785977" y="1665079"/>
            <a:ext cx="47625" cy="3476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143809" y="4383006"/>
            <a:ext cx="282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/>
              <a:t>100 protons on target</a:t>
            </a:r>
            <a:endParaRPr lang="el-GR" sz="1800" dirty="0">
              <a:cs typeface="Arial" charset="0"/>
            </a:endParaRP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670259" y="2605709"/>
            <a:ext cx="347374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dirty="0"/>
              <a:t>Virtual detector at entry of 1</a:t>
            </a:r>
            <a:r>
              <a:rPr lang="en-US" sz="1600" baseline="30000" dirty="0"/>
              <a:t>st</a:t>
            </a:r>
            <a:r>
              <a:rPr lang="en-US" sz="1600" dirty="0"/>
              <a:t> quad in </a:t>
            </a:r>
            <a:r>
              <a:rPr lang="en-US" sz="1600" dirty="0" smtClean="0"/>
              <a:t>M2 line. </a:t>
            </a:r>
            <a:r>
              <a:rPr lang="en-US" sz="1600" dirty="0"/>
              <a:t>R = </a:t>
            </a:r>
            <a:r>
              <a:rPr lang="en-US" sz="1600" dirty="0" smtClean="0"/>
              <a:t>(3.28/2)”=4.17cm.  </a:t>
            </a:r>
            <a:endParaRPr lang="en-US" sz="1600" dirty="0">
              <a:cs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600" dirty="0" smtClean="0">
                <a:cs typeface="Arial" charset="0"/>
              </a:rPr>
              <a:t>Particles are translated and rotated by 3</a:t>
            </a:r>
            <a:r>
              <a:rPr lang="en-US" sz="1600" baseline="30000" dirty="0" smtClean="0">
                <a:cs typeface="Arial" charset="0"/>
              </a:rPr>
              <a:t>○</a:t>
            </a:r>
            <a:r>
              <a:rPr lang="en-US" sz="1600" dirty="0" smtClean="0">
                <a:cs typeface="Arial" charset="0"/>
              </a:rPr>
              <a:t> in horizontal plane before being propagated in the M2 line using g4beamline.  (Even small x-z position correlation is preserved. ) </a:t>
            </a:r>
            <a:endParaRPr lang="el-GR" sz="1600" dirty="0">
              <a:cs typeface="Arial" charset="0"/>
            </a:endParaRP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H="1" flipV="1">
            <a:off x="6833599" y="1776411"/>
            <a:ext cx="578877" cy="85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1485513" y="185738"/>
            <a:ext cx="6029325" cy="62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dirty="0"/>
              <a:t>Top View of </a:t>
            </a:r>
            <a:r>
              <a:rPr lang="en-US" dirty="0" err="1"/>
              <a:t>Targetry</a:t>
            </a:r>
            <a:r>
              <a:rPr lang="en-US" dirty="0"/>
              <a:t> </a:t>
            </a:r>
            <a:r>
              <a:rPr lang="en-US" dirty="0" smtClean="0"/>
              <a:t>Layout</a:t>
            </a:r>
            <a:endParaRPr lang="en-US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1800" dirty="0"/>
              <a:t>(material sliced in y=0 plane)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5113046" y="1114425"/>
            <a:ext cx="55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Fe</a:t>
            </a:r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>
            <a:off x="5577766" y="1356350"/>
            <a:ext cx="395162" cy="461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3759869" y="1187074"/>
            <a:ext cx="13535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dirty="0"/>
              <a:t>1/16” SS316</a:t>
            </a:r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>
            <a:off x="4944227" y="1481848"/>
            <a:ext cx="557213" cy="6803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904" y="1986756"/>
            <a:ext cx="180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Various targets used </a:t>
            </a:r>
            <a:endParaRPr lang="en-US" sz="18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21305" y="2598821"/>
            <a:ext cx="878670" cy="4932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1359568" y="3212433"/>
            <a:ext cx="1455821" cy="1170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" y="2464206"/>
            <a:ext cx="3741899" cy="37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16" y="319673"/>
            <a:ext cx="3065463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16" y="3142065"/>
            <a:ext cx="306863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3995" y="-8437"/>
            <a:ext cx="7529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Slab Length = 14.8cm Width = 0.125 cm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3995" y="1848203"/>
            <a:ext cx="179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op view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1469380" y="2308564"/>
            <a:ext cx="603115" cy="3112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1720" y="909562"/>
            <a:ext cx="308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 zoomed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32690" y="1393127"/>
            <a:ext cx="369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 greater zoom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 bwMode="auto">
          <a:xfrm rot="16818001">
            <a:off x="4943958" y="1078446"/>
            <a:ext cx="603115" cy="3112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9323626">
            <a:off x="4439722" y="1875009"/>
            <a:ext cx="444812" cy="17585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21748</TotalTime>
  <Words>1828</Words>
  <Application>Microsoft Office PowerPoint</Application>
  <PresentationFormat>On-screen Show (4:3)</PresentationFormat>
  <Paragraphs>389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Cary Y. Yoshikawa</dc:creator>
  <cp:lastModifiedBy>Cary Y. Yoshikawa</cp:lastModifiedBy>
  <cp:revision>1162</cp:revision>
  <cp:lastPrinted>2012-02-29T00:15:53Z</cp:lastPrinted>
  <dcterms:created xsi:type="dcterms:W3CDTF">2007-08-17T16:11:33Z</dcterms:created>
  <dcterms:modified xsi:type="dcterms:W3CDTF">2012-02-29T14:38:55Z</dcterms:modified>
</cp:coreProperties>
</file>