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9" r:id="rId3"/>
    <p:sldId id="264" r:id="rId4"/>
    <p:sldId id="266" r:id="rId5"/>
    <p:sldId id="271" r:id="rId6"/>
    <p:sldId id="262" r:id="rId7"/>
    <p:sldId id="258" r:id="rId8"/>
    <p:sldId id="257" r:id="rId9"/>
    <p:sldId id="256" r:id="rId10"/>
    <p:sldId id="259" r:id="rId11"/>
    <p:sldId id="265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5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894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9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1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3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9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6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3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7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3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6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9926C-C040-4A7B-A1CB-6B618B135BD4}" type="datetimeFigureOut">
              <a:rPr lang="en-US" smtClean="0"/>
              <a:t>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F007C-D472-414C-B9BF-51D034EE23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6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5240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Li-Lens length options for pion yield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Comic Sans MS" pitchFamily="66" charset="0"/>
              </a:rPr>
              <a:t>OptiM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tracking)</a:t>
            </a:r>
            <a:endParaRPr lang="en-US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85164" y="3091934"/>
            <a:ext cx="129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V.Nagaslaev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16" y="2438399"/>
            <a:ext cx="3096670" cy="2040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2438399"/>
            <a:ext cx="3124200" cy="205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304800"/>
            <a:ext cx="3100387" cy="2042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800600"/>
            <a:ext cx="2957514" cy="186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53000" y="4953000"/>
            <a:ext cx="31461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Sig1=1.57mR     Sig2=2.24mR</a:t>
            </a:r>
          </a:p>
          <a:p>
            <a:endParaRPr lang="en-US" dirty="0"/>
          </a:p>
          <a:p>
            <a:r>
              <a:rPr lang="en-US" dirty="0" smtClean="0"/>
              <a:t>D=1.59mR        </a:t>
            </a:r>
            <a:r>
              <a:rPr lang="en-US" dirty="0" err="1" smtClean="0"/>
              <a:t>SigScatt</a:t>
            </a:r>
            <a:r>
              <a:rPr lang="en-US" dirty="0" smtClean="0"/>
              <a:t>=1.58mR</a:t>
            </a:r>
          </a:p>
          <a:p>
            <a:endParaRPr lang="en-US" dirty="0"/>
          </a:p>
          <a:p>
            <a:r>
              <a:rPr lang="en-US" dirty="0" smtClean="0"/>
              <a:t>Factor  </a:t>
            </a:r>
            <a:r>
              <a:rPr lang="en-US" dirty="0" err="1" smtClean="0"/>
              <a:t>exp</a:t>
            </a:r>
            <a:r>
              <a:rPr lang="en-US" dirty="0" smtClean="0"/>
              <a:t>(-L/98cm)  is applied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199" y="762000"/>
            <a:ext cx="3307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Scattering in the lens</a:t>
            </a:r>
            <a:endParaRPr lang="en-US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32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424190"/>
            <a:ext cx="6200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Yield 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vs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 target length at 3 locations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157647" y="1096094"/>
            <a:ext cx="6477000" cy="4114800"/>
            <a:chOff x="2040673" y="1676400"/>
            <a:chExt cx="4717784" cy="3516573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0673" y="1676400"/>
              <a:ext cx="4712208" cy="35165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2046249" y="1676400"/>
              <a:ext cx="4712208" cy="3516573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09600" y="5257800"/>
            <a:ext cx="304743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Yield is increasing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Dnstr</a:t>
            </a:r>
            <a:r>
              <a:rPr lang="en-US" dirty="0" smtClean="0"/>
              <a:t>  Lens, Bend and line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Multiple scattering ON/OFF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Nuclear scattering ON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99974" y="5673298"/>
            <a:ext cx="35525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Simulation of scattering in the </a:t>
            </a:r>
          </a:p>
          <a:p>
            <a:pPr algn="ctr"/>
            <a:r>
              <a:rPr lang="en-US" dirty="0">
                <a:solidFill>
                  <a:srgbClr val="0066FF"/>
                </a:solidFill>
                <a:latin typeface="Comic Sans MS" pitchFamily="66" charset="0"/>
              </a:rPr>
              <a:t>l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ens can be made very simple!</a:t>
            </a:r>
            <a:endParaRPr lang="en-US" dirty="0">
              <a:solidFill>
                <a:srgbClr val="0066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54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1836" y="228600"/>
            <a:ext cx="71776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Pion yield 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vs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 target length at 3 different currents/gradients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8006" y="5103674"/>
            <a:ext cx="74029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130/153/170 kA   (202/240/266 T/m)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Noticeable growth and roll off at large lengths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Assuming  5cm gap between Inconel and Lithium: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en-US" dirty="0" smtClean="0"/>
              <a:t>Hollow points – outside of this condition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Or Tony’s criteria:  21.74cm </a:t>
            </a:r>
            <a:r>
              <a:rPr lang="en-US" dirty="0" smtClean="0">
                <a:solidFill>
                  <a:srgbClr val="0066FF"/>
                </a:solidFill>
              </a:rPr>
              <a:t>D:TGTLNZ</a:t>
            </a:r>
            <a:r>
              <a:rPr lang="en-US" dirty="0" smtClean="0"/>
              <a:t> max – blue box shows the boundary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564016" y="1191585"/>
            <a:ext cx="5553308" cy="3770293"/>
            <a:chOff x="1661589" y="1295400"/>
            <a:chExt cx="5358161" cy="3862599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1589" y="1295400"/>
              <a:ext cx="5358161" cy="3862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1661589" y="1295400"/>
              <a:ext cx="5358161" cy="3862599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 rot="632155">
            <a:off x="3125715" y="2066923"/>
            <a:ext cx="2175561" cy="228600"/>
          </a:xfrm>
          <a:prstGeom prst="rect">
            <a:avLst/>
          </a:prstGeom>
          <a:noFill/>
          <a:ln w="28575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40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143000" y="1143000"/>
            <a:ext cx="6324600" cy="4648200"/>
            <a:chOff x="1905000" y="1524000"/>
            <a:chExt cx="5076825" cy="3830458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0" y="1524000"/>
              <a:ext cx="5076825" cy="3830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1905000" y="1524000"/>
              <a:ext cx="5076825" cy="3830458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51836" y="228600"/>
            <a:ext cx="7177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Another look:  Pion yield 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vs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 beta*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210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6467" y="381000"/>
            <a:ext cx="7177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Conclusion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1" y="2336631"/>
            <a:ext cx="678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FF"/>
                </a:solidFill>
                <a:latin typeface="Comic Sans MS" pitchFamily="66" charset="0"/>
              </a:rPr>
              <a:t>There is a potential for substantial </a:t>
            </a:r>
            <a:r>
              <a:rPr lang="en-US" sz="2000" dirty="0">
                <a:solidFill>
                  <a:srgbClr val="0066FF"/>
                </a:solidFill>
                <a:latin typeface="Comic Sans MS" pitchFamily="66" charset="0"/>
              </a:rPr>
              <a:t>yield </a:t>
            </a:r>
            <a:r>
              <a:rPr lang="en-US" sz="2000" dirty="0" smtClean="0">
                <a:solidFill>
                  <a:srgbClr val="0066FF"/>
                </a:solidFill>
                <a:latin typeface="Comic Sans MS" pitchFamily="66" charset="0"/>
              </a:rPr>
              <a:t>increase, which may be achieved </a:t>
            </a:r>
            <a:r>
              <a:rPr lang="en-US" sz="2000" dirty="0" smtClean="0">
                <a:solidFill>
                  <a:srgbClr val="0066FF"/>
                </a:solidFill>
                <a:latin typeface="Comic Sans MS" pitchFamily="66" charset="0"/>
              </a:rPr>
              <a:t>at fixed gradient with </a:t>
            </a:r>
            <a:r>
              <a:rPr lang="en-US" sz="2000" dirty="0" smtClean="0">
                <a:solidFill>
                  <a:srgbClr val="0066FF"/>
                </a:solidFill>
                <a:latin typeface="Comic Sans MS" pitchFamily="66" charset="0"/>
              </a:rPr>
              <a:t>larger lens </a:t>
            </a:r>
            <a:r>
              <a:rPr lang="en-US" sz="2000" dirty="0" smtClean="0">
                <a:solidFill>
                  <a:srgbClr val="0066FF"/>
                </a:solidFill>
                <a:latin typeface="Comic Sans MS" pitchFamily="66" charset="0"/>
              </a:rPr>
              <a:t>lengths.</a:t>
            </a:r>
            <a:endParaRPr lang="en-US" sz="2000" dirty="0">
              <a:solidFill>
                <a:srgbClr val="0066FF"/>
              </a:solidFill>
              <a:latin typeface="Comic Sans MS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219200"/>
            <a:ext cx="7315200" cy="0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45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828800"/>
            <a:ext cx="61722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Valery:  small spot size strategy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Sergey: thin target to preserve secondary beam phase space – MARS simulations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Stronger focusing is 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needed</a:t>
            </a:r>
            <a:endParaRPr lang="en-US" dirty="0" smtClean="0">
              <a:solidFill>
                <a:srgbClr val="0066FF"/>
              </a:solidFill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What gradients can be tolerated?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What is the optimal lens length?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This is a 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“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first-run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” 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simulation</a:t>
            </a:r>
            <a:endParaRPr lang="en-US" dirty="0">
              <a:solidFill>
                <a:srgbClr val="0066FF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609600"/>
            <a:ext cx="1802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Motivation:</a:t>
            </a:r>
            <a:endParaRPr lang="en-US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295400"/>
            <a:ext cx="7315200" cy="0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04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Secondary pion sample generated by Sergey</a:t>
            </a:r>
          </a:p>
        </p:txBody>
      </p:sp>
      <p:pic>
        <p:nvPicPr>
          <p:cNvPr id="22531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5200" y="1524000"/>
            <a:ext cx="5127625" cy="4191000"/>
          </a:xfrm>
        </p:spPr>
      </p:pic>
      <p:sp>
        <p:nvSpPr>
          <p:cNvPr id="2" name="TextBox 1"/>
          <p:cNvSpPr txBox="1"/>
          <p:nvPr/>
        </p:nvSpPr>
        <p:spPr>
          <a:xfrm>
            <a:off x="729081" y="1905000"/>
            <a:ext cx="225215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Sample: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59mm Inconel target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0.45mm width,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Spot size </a:t>
            </a:r>
            <a:r>
              <a:rPr lang="el-GR" dirty="0" smtClean="0"/>
              <a:t>σ</a:t>
            </a:r>
            <a:r>
              <a:rPr lang="en-US" baseline="-25000" dirty="0" smtClean="0"/>
              <a:t>x,y</a:t>
            </a:r>
            <a:r>
              <a:rPr lang="en-US" dirty="0" smtClean="0"/>
              <a:t>=0.15mm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P</a:t>
            </a:r>
            <a:r>
              <a:rPr lang="en-US" dirty="0" err="1" smtClean="0">
                <a:latin typeface="Symbol" pitchFamily="18" charset="2"/>
              </a:rPr>
              <a:t>p</a:t>
            </a:r>
            <a:r>
              <a:rPr lang="en-US" dirty="0" smtClean="0"/>
              <a:t>=3.109GeV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σ</a:t>
            </a:r>
            <a:r>
              <a:rPr lang="en-US" baseline="-25000" dirty="0" smtClean="0"/>
              <a:t>p</a:t>
            </a:r>
            <a:r>
              <a:rPr lang="en-US" dirty="0" smtClean="0"/>
              <a:t>/p=±2%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PRIME=2.4e7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38200" y="1219200"/>
            <a:ext cx="7315200" cy="0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91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6367" y="2049892"/>
            <a:ext cx="996518" cy="3293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955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Details of Lens simulation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546718" y="1938526"/>
            <a:ext cx="1447800" cy="30480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546718" y="2098360"/>
            <a:ext cx="1447800" cy="152400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553417" y="2225742"/>
            <a:ext cx="1430216" cy="17361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63465" y="2245001"/>
            <a:ext cx="1431053" cy="109694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546718" y="2247819"/>
            <a:ext cx="1462873" cy="252577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115322" y="1864708"/>
            <a:ext cx="152400" cy="685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324872" y="1866900"/>
            <a:ext cx="152400" cy="685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534422" y="1864519"/>
            <a:ext cx="152400" cy="685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739210" y="1867089"/>
            <a:ext cx="152400" cy="685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774554" y="1866470"/>
            <a:ext cx="152400" cy="685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949231" y="1868853"/>
            <a:ext cx="152400" cy="685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158780" y="1864467"/>
            <a:ext cx="152400" cy="685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371620" y="1865375"/>
            <a:ext cx="152400" cy="685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573119" y="1864655"/>
            <a:ext cx="152400" cy="6858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5148174" y="1870188"/>
            <a:ext cx="1442250" cy="3904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155848" y="2562634"/>
            <a:ext cx="1447733" cy="1577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5155849" y="2226519"/>
            <a:ext cx="1442250" cy="3904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162427" y="2058769"/>
            <a:ext cx="1442250" cy="3904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5159138" y="2404137"/>
            <a:ext cx="1442250" cy="3904"/>
          </a:xfrm>
          <a:prstGeom prst="straightConnector1">
            <a:avLst/>
          </a:prstGeom>
          <a:ln w="190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998560" y="1870786"/>
            <a:ext cx="45719" cy="685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2667000" y="1786126"/>
            <a:ext cx="2819400" cy="81218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30569" y="3429000"/>
            <a:ext cx="820449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Scattering in 2 Be windows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Lens divided into 9 blocks with scattering in thin layers (not necessary!)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Nuclear scattering is applied as a common loss factor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Current distribution calculated and  introduced by </a:t>
            </a:r>
            <a:r>
              <a:rPr lang="en-US" dirty="0" err="1" smtClean="0">
                <a:latin typeface="Comic Sans MS" pitchFamily="66" charset="0"/>
              </a:rPr>
              <a:t>multipoles</a:t>
            </a:r>
            <a:r>
              <a:rPr lang="en-US" dirty="0" smtClean="0">
                <a:latin typeface="Comic Sans MS" pitchFamily="66" charset="0"/>
              </a:rPr>
              <a:t> up to n=9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Optimum delay found to be 45˚ – checked for each case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For each set of lens current and length, adjusted focus point and beta*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Minimum distance = 5cm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>
                <a:latin typeface="Comic Sans MS" pitchFamily="66" charset="0"/>
              </a:rPr>
              <a:t>No attempt to simulate real beam line: AP2 geometry is used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2845" y="1900725"/>
            <a:ext cx="1277925" cy="62630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049610" y="1863610"/>
            <a:ext cx="45719" cy="685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76600" y="1864467"/>
            <a:ext cx="45719" cy="68580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487765" y="1864034"/>
            <a:ext cx="45719" cy="68580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691493" y="1866871"/>
            <a:ext cx="45719" cy="68580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02065" y="1872640"/>
            <a:ext cx="45719" cy="68580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112637" y="1872639"/>
            <a:ext cx="45719" cy="68580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323209" y="1872640"/>
            <a:ext cx="45719" cy="68580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530896" y="1869756"/>
            <a:ext cx="45719" cy="68580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732814" y="1866870"/>
            <a:ext cx="45719" cy="68580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940500" y="1872640"/>
            <a:ext cx="45719" cy="685800"/>
          </a:xfrm>
          <a:prstGeom prst="rect">
            <a:avLst/>
          </a:prstGeom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>
            <a:off x="828160" y="1219200"/>
            <a:ext cx="7315200" cy="0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36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043" y="1286354"/>
            <a:ext cx="3490274" cy="205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89" y="3733800"/>
            <a:ext cx="3429000" cy="2018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329" y="3736942"/>
            <a:ext cx="3450910" cy="2018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72877" y="304800"/>
            <a:ext cx="3300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AP2 line apertures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" y="914400"/>
            <a:ext cx="7315200" cy="0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6676" y="1287487"/>
            <a:ext cx="3036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66FF"/>
                </a:solidFill>
                <a:latin typeface="Comic Sans MS" pitchFamily="66" charset="0"/>
              </a:rPr>
              <a:t>B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eam envelope of the 40</a:t>
            </a:r>
            <a:r>
              <a:rPr lang="en-US" dirty="0" smtClean="0">
                <a:solidFill>
                  <a:srgbClr val="0066FF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81200" y="2498309"/>
            <a:ext cx="2353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Close up at the lens: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96694" y="5938887"/>
            <a:ext cx="3482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All line, </a:t>
            </a:r>
            <a:r>
              <a:rPr lang="en-US" dirty="0" err="1" smtClean="0">
                <a:latin typeface="Comic Sans MS" pitchFamily="66" charset="0"/>
              </a:rPr>
              <a:t>Rmin</a:t>
            </a:r>
            <a:r>
              <a:rPr lang="en-US" dirty="0" smtClean="0">
                <a:latin typeface="Comic Sans MS" pitchFamily="66" charset="0"/>
              </a:rPr>
              <a:t> at star-chambers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1771" y="5949885"/>
            <a:ext cx="3579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All line, </a:t>
            </a:r>
            <a:r>
              <a:rPr lang="en-US" dirty="0" err="1" smtClean="0">
                <a:latin typeface="Comic Sans MS" pitchFamily="66" charset="0"/>
              </a:rPr>
              <a:t>Rmax</a:t>
            </a:r>
            <a:r>
              <a:rPr lang="en-US" dirty="0" smtClean="0">
                <a:latin typeface="Comic Sans MS" pitchFamily="66" charset="0"/>
              </a:rPr>
              <a:t> at star-chambers</a:t>
            </a:r>
          </a:p>
        </p:txBody>
      </p:sp>
    </p:spTree>
    <p:extLst>
      <p:ext uri="{BB962C8B-B14F-4D97-AF65-F5344CB8AC3E}">
        <p14:creationId xmlns:p14="http://schemas.microsoft.com/office/powerpoint/2010/main" val="3166704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63391"/>
            <a:ext cx="3714750" cy="24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105" y="2362200"/>
            <a:ext cx="3716559" cy="2448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72200" y="5029200"/>
            <a:ext cx="1246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+0.5% </a:t>
            </a:r>
            <a:r>
              <a:rPr lang="en-US" dirty="0" err="1" smtClean="0"/>
              <a:t>dP</a:t>
            </a:r>
            <a:r>
              <a:rPr lang="en-US" dirty="0" smtClean="0"/>
              <a:t>/P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366347" y="1219200"/>
            <a:ext cx="2619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L=20 cm,   initial 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/>
              <a:t>=100pi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24617" y="304800"/>
            <a:ext cx="3501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Typical loss pattern</a:t>
            </a:r>
            <a:endParaRPr lang="en-US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" y="914400"/>
            <a:ext cx="7315200" cy="0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16386" y="5044911"/>
            <a:ext cx="2329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Intensity along the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80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672" y="2044390"/>
            <a:ext cx="3353667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97" y="2057400"/>
            <a:ext cx="3382164" cy="220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03120" y="381000"/>
            <a:ext cx="46570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Focus point adjustment</a:t>
            </a:r>
            <a:endParaRPr lang="en-US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357919"/>
            <a:ext cx="281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FF"/>
                </a:solidFill>
              </a:rPr>
              <a:t>1.  Inverse optics projection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07672" y="1339334"/>
            <a:ext cx="336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FF"/>
                </a:solidFill>
              </a:rPr>
              <a:t>2.  Adjustment using direct optics</a:t>
            </a:r>
            <a:endParaRPr lang="en-US" b="1" dirty="0">
              <a:solidFill>
                <a:srgbClr val="0066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35351" y="3475463"/>
            <a:ext cx="0" cy="533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33761" y="47244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Inverse optics points straight to the focus point, and immediately gives the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* value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11390" y="4694664"/>
            <a:ext cx="32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Same result may be obtained in in the “working” geometry by adjusting the Target-Lens distance and the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-function on the lens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219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71600"/>
            <a:ext cx="4901846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71527" y="228600"/>
            <a:ext cx="60163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Focusing parameters for 15cm long lens,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varying the lens gradient</a:t>
            </a:r>
            <a:endParaRPr lang="en-US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6702" y="5105400"/>
            <a:ext cx="72317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What definitions of the “gradient” are we using? Here: “linear part”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Upper 2 sets (right axis):  C-C distance </a:t>
            </a:r>
            <a:r>
              <a:rPr lang="en-US" dirty="0" err="1" smtClean="0"/>
              <a:t>vs</a:t>
            </a:r>
            <a:r>
              <a:rPr lang="en-US" dirty="0" smtClean="0"/>
              <a:t> the “thin lens focus”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Lower 2 sets: calculated beta-function </a:t>
            </a:r>
            <a:r>
              <a:rPr lang="en-US" dirty="0" err="1" smtClean="0"/>
              <a:t>vs</a:t>
            </a:r>
            <a:r>
              <a:rPr lang="en-US" dirty="0" smtClean="0"/>
              <a:t> “thin lens” beta approximation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Max gradient corresponds to I=188kA (peak)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158" y="1676400"/>
            <a:ext cx="4807128" cy="319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60308" y="228600"/>
            <a:ext cx="60388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Focusing parameters I=153kA(240T/m),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varying the lens length</a:t>
            </a:r>
            <a:endParaRPr lang="en-US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6702" y="5200185"/>
            <a:ext cx="5713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C-C distance </a:t>
            </a:r>
            <a:r>
              <a:rPr lang="en-US" dirty="0" err="1" smtClean="0"/>
              <a:t>vs</a:t>
            </a:r>
            <a:r>
              <a:rPr lang="en-US" dirty="0" smtClean="0"/>
              <a:t> the “thin lens focus”  -  bigger difference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Actual beta-function </a:t>
            </a:r>
            <a:r>
              <a:rPr lang="en-US" dirty="0" err="1" smtClean="0"/>
              <a:t>vs</a:t>
            </a:r>
            <a:r>
              <a:rPr lang="en-US" dirty="0" smtClean="0"/>
              <a:t> “thin lens beta”  - still close!</a:t>
            </a:r>
          </a:p>
        </p:txBody>
      </p:sp>
    </p:spTree>
    <p:extLst>
      <p:ext uri="{BB962C8B-B14F-4D97-AF65-F5344CB8AC3E}">
        <p14:creationId xmlns:p14="http://schemas.microsoft.com/office/powerpoint/2010/main" val="2320459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17554</TotalTime>
  <Words>489</Words>
  <Application>Microsoft Office PowerPoint</Application>
  <PresentationFormat>On-screen Show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Secondary pion sample generated by Sergey</vt:lpstr>
      <vt:lpstr>Details of Lens simulation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P. Nagaslaev</dc:creator>
  <cp:lastModifiedBy>Vladimir P. Nagaslaev</cp:lastModifiedBy>
  <cp:revision>41</cp:revision>
  <dcterms:created xsi:type="dcterms:W3CDTF">2012-02-08T21:45:33Z</dcterms:created>
  <dcterms:modified xsi:type="dcterms:W3CDTF">2012-02-29T15:14:29Z</dcterms:modified>
</cp:coreProperties>
</file>