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23" r:id="rId5"/>
  </p:sldMasterIdLst>
  <p:notesMasterIdLst>
    <p:notesMasterId r:id="rId16"/>
  </p:notesMasterIdLst>
  <p:handoutMasterIdLst>
    <p:handoutMasterId r:id="rId17"/>
  </p:handoutMasterIdLst>
  <p:sldIdLst>
    <p:sldId id="363" r:id="rId6"/>
    <p:sldId id="2122" r:id="rId7"/>
    <p:sldId id="2652" r:id="rId8"/>
    <p:sldId id="2140" r:id="rId9"/>
    <p:sldId id="2138" r:id="rId10"/>
    <p:sldId id="2139" r:id="rId11"/>
    <p:sldId id="2130" r:id="rId12"/>
    <p:sldId id="2133" r:id="rId13"/>
    <p:sldId id="2134" r:id="rId14"/>
    <p:sldId id="2136" r:id="rId15"/>
  </p:sldIdLst>
  <p:sldSz cx="9144000" cy="6858000" type="screen4x3"/>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363"/>
            <p14:sldId id="2122"/>
            <p14:sldId id="2652"/>
            <p14:sldId id="2140"/>
            <p14:sldId id="2138"/>
            <p14:sldId id="2139"/>
            <p14:sldId id="2130"/>
            <p14:sldId id="2133"/>
            <p14:sldId id="2134"/>
            <p14:sldId id="2136"/>
          </p14:sldIdLst>
        </p14:section>
      </p14:sectionLst>
    </p:ex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05050"/>
    <a:srgbClr val="50504E"/>
    <a:srgbClr val="004C97"/>
    <a:srgbClr val="A7A8AA"/>
    <a:srgbClr val="4E4E4E"/>
    <a:srgbClr val="63666A"/>
    <a:srgbClr val="99D6E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10"/>
    <p:restoredTop sz="94694"/>
  </p:normalViewPr>
  <p:slideViewPr>
    <p:cSldViewPr snapToGrid="0" snapToObjects="1">
      <p:cViewPr varScale="1">
        <p:scale>
          <a:sx n="121" d="100"/>
          <a:sy n="121" d="100"/>
        </p:scale>
        <p:origin x="184" y="176"/>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12/2/22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12/2/22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244618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a:t>L2 Manager Name [20pt Reg]</a:t>
            </a:r>
          </a:p>
          <a:p>
            <a:r>
              <a:rPr lang="en-US"/>
              <a:t>PIP-II DOE IPR CD-2/3a Review</a:t>
            </a:r>
          </a:p>
          <a:p>
            <a:r>
              <a:rPr lang="en-US"/>
              <a:t>28 - 30 January 2020</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
        <p:nvSpPr>
          <p:cNvPr id="11" name="TextBox 10">
            <a:extLst>
              <a:ext uri="{FF2B5EF4-FFF2-40B4-BE49-F238E27FC236}">
                <a16:creationId xmlns:a16="http://schemas.microsoft.com/office/drawing/2014/main" id="{2A16AA3B-D513-4568-ADD3-3BBA8874574F}"/>
              </a:ext>
            </a:extLst>
          </p:cNvPr>
          <p:cNvSpPr txBox="1"/>
          <p:nvPr userDrawn="1"/>
        </p:nvSpPr>
        <p:spPr>
          <a:xfrm>
            <a:off x="5757716" y="4873610"/>
            <a:ext cx="3386284" cy="1477328"/>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France/CEA/</a:t>
            </a:r>
            <a:r>
              <a:rPr lang="en-US" sz="1600" kern="1200" baseline="0" err="1">
                <a:solidFill>
                  <a:schemeClr val="tx1"/>
                </a:solidFill>
                <a:latin typeface="Helvetica"/>
                <a:ea typeface="Geneva" charset="0"/>
                <a:cs typeface="Helvetica"/>
              </a:rPr>
              <a:t>Irfu</a:t>
            </a:r>
            <a:r>
              <a:rPr lang="en-US" sz="1600" kern="1200" baseline="0">
                <a:solidFill>
                  <a:schemeClr val="tx1"/>
                </a:solidFill>
                <a:latin typeface="Helvetica"/>
                <a:ea typeface="Geneva" charset="0"/>
                <a:cs typeface="Helvetica"/>
              </a:rPr>
              <a:t>,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Poland, WUST </a:t>
            </a:r>
            <a:endParaRPr lang="en-US" sz="1600" kern="1200" baseline="0">
              <a:solidFill>
                <a:schemeClr val="tx1"/>
              </a:solidFill>
              <a:latin typeface="Helvetica"/>
              <a:cs typeface="Helvetica"/>
            </a:endParaRPr>
          </a:p>
        </p:txBody>
      </p:sp>
      <p:cxnSp>
        <p:nvCxnSpPr>
          <p:cNvPr id="12" name="Straight Connector 11">
            <a:extLst>
              <a:ext uri="{FF2B5EF4-FFF2-40B4-BE49-F238E27FC236}">
                <a16:creationId xmlns:a16="http://schemas.microsoft.com/office/drawing/2014/main" id="{239028D7-F88A-46AC-A4EE-0D16D8977226}"/>
              </a:ext>
            </a:extLst>
          </p:cNvPr>
          <p:cNvCxnSpPr>
            <a:cxnSpLocks/>
          </p:cNvCxnSpPr>
          <p:nvPr userDrawn="1"/>
        </p:nvCxnSpPr>
        <p:spPr>
          <a:xfrm>
            <a:off x="5751576" y="6364224"/>
            <a:ext cx="2978836"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1574D52-B412-344B-8E8B-A4556C84C3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26" y="896935"/>
            <a:ext cx="9141374" cy="277556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7" name="Slide Number Placeholder 5">
            <a:extLst>
              <a:ext uri="{FF2B5EF4-FFF2-40B4-BE49-F238E27FC236}">
                <a16:creationId xmlns:a16="http://schemas.microsoft.com/office/drawing/2014/main" id="{61233630-EF3A-E545-93A2-41968C7940E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1" name="Date Placeholder 3">
            <a:extLst>
              <a:ext uri="{FF2B5EF4-FFF2-40B4-BE49-F238E27FC236}">
                <a16:creationId xmlns:a16="http://schemas.microsoft.com/office/drawing/2014/main" id="{EF5A54E9-8BE9-F94A-B437-602F77892814}"/>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4D63AC79-01B5-4D08-8D70-C56E103D82BD}" type="datetime1">
              <a:rPr lang="en-US" smtClean="0"/>
              <a:t>12/2/22</a:t>
            </a:fld>
            <a:endParaRPr lang="en-US"/>
          </a:p>
        </p:txBody>
      </p:sp>
      <p:sp>
        <p:nvSpPr>
          <p:cNvPr id="12" name="Footer Placeholder 4">
            <a:extLst>
              <a:ext uri="{FF2B5EF4-FFF2-40B4-BE49-F238E27FC236}">
                <a16:creationId xmlns:a16="http://schemas.microsoft.com/office/drawing/2014/main" id="{91D1E6B3-E651-1B4E-90E6-7962528A6D28}"/>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Tree>
    <p:extLst>
      <p:ext uri="{BB962C8B-B14F-4D97-AF65-F5344CB8AC3E}">
        <p14:creationId xmlns:p14="http://schemas.microsoft.com/office/powerpoint/2010/main" val="4234577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1052AE6F-0F84-0842-9A05-5E4DCF0A94BA}"/>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Date Placeholder 3">
            <a:extLst>
              <a:ext uri="{FF2B5EF4-FFF2-40B4-BE49-F238E27FC236}">
                <a16:creationId xmlns:a16="http://schemas.microsoft.com/office/drawing/2014/main" id="{EB2FFE72-4366-0A47-A428-76AB88DA39E2}"/>
              </a:ext>
            </a:extLst>
          </p:cNvPr>
          <p:cNvSpPr>
            <a:spLocks noGrp="1"/>
          </p:cNvSpPr>
          <p:nvPr>
            <p:ph type="dt" sz="half" idx="16"/>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6F68C01C-03AA-40B7-94D6-D70D662BB5D3}" type="datetime1">
              <a:rPr lang="en-US" smtClean="0"/>
              <a:t>12/2/22</a:t>
            </a:fld>
            <a:endParaRPr lang="en-US"/>
          </a:p>
        </p:txBody>
      </p:sp>
      <p:sp>
        <p:nvSpPr>
          <p:cNvPr id="15" name="Footer Placeholder 4">
            <a:extLst>
              <a:ext uri="{FF2B5EF4-FFF2-40B4-BE49-F238E27FC236}">
                <a16:creationId xmlns:a16="http://schemas.microsoft.com/office/drawing/2014/main" id="{8300EA00-6059-734A-BFC3-D7E252BB745F}"/>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Tree>
    <p:extLst>
      <p:ext uri="{BB962C8B-B14F-4D97-AF65-F5344CB8AC3E}">
        <p14:creationId xmlns:p14="http://schemas.microsoft.com/office/powerpoint/2010/main" val="1045485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5" name="Slide Number Placeholder 5">
            <a:extLst>
              <a:ext uri="{FF2B5EF4-FFF2-40B4-BE49-F238E27FC236}">
                <a16:creationId xmlns:a16="http://schemas.microsoft.com/office/drawing/2014/main" id="{DB7AE8E3-FFAC-554D-9BF5-C7BE3A5F833B}"/>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9" name="Date Placeholder 3">
            <a:extLst>
              <a:ext uri="{FF2B5EF4-FFF2-40B4-BE49-F238E27FC236}">
                <a16:creationId xmlns:a16="http://schemas.microsoft.com/office/drawing/2014/main" id="{6CA80053-3E93-7443-983F-1086CE6A613C}"/>
              </a:ext>
            </a:extLst>
          </p:cNvPr>
          <p:cNvSpPr>
            <a:spLocks noGrp="1"/>
          </p:cNvSpPr>
          <p:nvPr>
            <p:ph type="dt" sz="half" idx="14"/>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3110F40E-AF36-4A7E-BA2B-96BE9A8EB321}" type="datetime1">
              <a:rPr lang="en-US" smtClean="0"/>
              <a:t>12/2/22</a:t>
            </a:fld>
            <a:endParaRPr lang="en-US"/>
          </a:p>
        </p:txBody>
      </p:sp>
      <p:sp>
        <p:nvSpPr>
          <p:cNvPr id="11" name="Footer Placeholder 4">
            <a:extLst>
              <a:ext uri="{FF2B5EF4-FFF2-40B4-BE49-F238E27FC236}">
                <a16:creationId xmlns:a16="http://schemas.microsoft.com/office/drawing/2014/main" id="{1A88FA0F-3B8C-C445-801D-5522022ADBBE}"/>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Tree>
    <p:extLst>
      <p:ext uri="{BB962C8B-B14F-4D97-AF65-F5344CB8AC3E}">
        <p14:creationId xmlns:p14="http://schemas.microsoft.com/office/powerpoint/2010/main" val="4271629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
        <p:nvSpPr>
          <p:cNvPr id="9" name="Slide Number Placeholder 5">
            <a:extLst>
              <a:ext uri="{FF2B5EF4-FFF2-40B4-BE49-F238E27FC236}">
                <a16:creationId xmlns:a16="http://schemas.microsoft.com/office/drawing/2014/main" id="{5DF89E77-0FAF-7041-A920-2EB3BC8D578D}"/>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1" name="Date Placeholder 3">
            <a:extLst>
              <a:ext uri="{FF2B5EF4-FFF2-40B4-BE49-F238E27FC236}">
                <a16:creationId xmlns:a16="http://schemas.microsoft.com/office/drawing/2014/main" id="{35582FC2-B5F3-884B-8F8D-4361CC07226D}"/>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7CA2C650-1FD8-403B-8F74-5BCEB0BB130B}" type="datetime1">
              <a:rPr lang="en-US" smtClean="0"/>
              <a:t>12/2/22</a:t>
            </a:fld>
            <a:endParaRPr lang="en-US"/>
          </a:p>
        </p:txBody>
      </p:sp>
      <p:sp>
        <p:nvSpPr>
          <p:cNvPr id="12" name="Footer Placeholder 4">
            <a:extLst>
              <a:ext uri="{FF2B5EF4-FFF2-40B4-BE49-F238E27FC236}">
                <a16:creationId xmlns:a16="http://schemas.microsoft.com/office/drawing/2014/main" id="{6EE42BCF-459B-4B48-8392-E58B19232B89}"/>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Tree>
    <p:extLst>
      <p:ext uri="{BB962C8B-B14F-4D97-AF65-F5344CB8AC3E}">
        <p14:creationId xmlns:p14="http://schemas.microsoft.com/office/powerpoint/2010/main" val="1271747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3" name="Slide Number Placeholder 5">
            <a:extLst>
              <a:ext uri="{FF2B5EF4-FFF2-40B4-BE49-F238E27FC236}">
                <a16:creationId xmlns:a16="http://schemas.microsoft.com/office/drawing/2014/main" id="{F7597DA8-0B10-2D45-9BF9-A9F440A21DB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40" name="Date Placeholder 3">
            <a:extLst>
              <a:ext uri="{FF2B5EF4-FFF2-40B4-BE49-F238E27FC236}">
                <a16:creationId xmlns:a16="http://schemas.microsoft.com/office/drawing/2014/main" id="{FC5DBBCD-C0BA-5F4A-9E85-F2F3A51F557F}"/>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D5476FE6-A678-490E-9F68-DD3E2DAD08A2}" type="datetime1">
              <a:rPr lang="en-US" smtClean="0"/>
              <a:t>12/2/22</a:t>
            </a:fld>
            <a:endParaRPr lang="en-US"/>
          </a:p>
        </p:txBody>
      </p:sp>
      <p:sp>
        <p:nvSpPr>
          <p:cNvPr id="41" name="Footer Placeholder 4">
            <a:extLst>
              <a:ext uri="{FF2B5EF4-FFF2-40B4-BE49-F238E27FC236}">
                <a16:creationId xmlns:a16="http://schemas.microsoft.com/office/drawing/2014/main" id="{4334F707-4874-B34C-B2E8-86763EB1E73E}"/>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Tree>
    <p:extLst>
      <p:ext uri="{BB962C8B-B14F-4D97-AF65-F5344CB8AC3E}">
        <p14:creationId xmlns:p14="http://schemas.microsoft.com/office/powerpoint/2010/main" val="348498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1" name="Date Placeholder 3">
            <a:extLst>
              <a:ext uri="{FF2B5EF4-FFF2-40B4-BE49-F238E27FC236}">
                <a16:creationId xmlns:a16="http://schemas.microsoft.com/office/drawing/2014/main" id="{8DD1A452-4B3B-1245-BE47-0EA6AC6FF9CF}"/>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13E226D-0EB2-46A7-8C70-EB7BBCBB3772}" type="datetime1">
              <a:rPr lang="en-US" smtClean="0"/>
              <a:t>12/2/22</a:t>
            </a:fld>
            <a:endParaRPr lang="en-US"/>
          </a:p>
        </p:txBody>
      </p:sp>
      <p:sp>
        <p:nvSpPr>
          <p:cNvPr id="12" name="Footer Placeholder 4">
            <a:extLst>
              <a:ext uri="{FF2B5EF4-FFF2-40B4-BE49-F238E27FC236}">
                <a16:creationId xmlns:a16="http://schemas.microsoft.com/office/drawing/2014/main" id="{0C252E7D-511A-3F46-85D4-8F4130125406}"/>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
        <p:nvSpPr>
          <p:cNvPr id="13" name="Slide Number Placeholder 5">
            <a:extLst>
              <a:ext uri="{FF2B5EF4-FFF2-40B4-BE49-F238E27FC236}">
                <a16:creationId xmlns:a16="http://schemas.microsoft.com/office/drawing/2014/main" id="{CA627D44-EEC2-3341-A6F3-B343A5732495}"/>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5" name="Date Placeholder 3">
            <a:extLst>
              <a:ext uri="{FF2B5EF4-FFF2-40B4-BE49-F238E27FC236}">
                <a16:creationId xmlns:a16="http://schemas.microsoft.com/office/drawing/2014/main" id="{D812A21D-B56E-F945-B055-BF1CBF63F616}"/>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B0E9430-8CC7-429B-BB82-9E196617FC43}" type="datetime1">
              <a:rPr lang="en-US" smtClean="0"/>
              <a:t>12/2/22</a:t>
            </a:fld>
            <a:endParaRPr lang="en-US"/>
          </a:p>
        </p:txBody>
      </p:sp>
      <p:sp>
        <p:nvSpPr>
          <p:cNvPr id="16" name="Footer Placeholder 4">
            <a:extLst>
              <a:ext uri="{FF2B5EF4-FFF2-40B4-BE49-F238E27FC236}">
                <a16:creationId xmlns:a16="http://schemas.microsoft.com/office/drawing/2014/main" id="{2EB3E399-69D4-C841-A710-B72A77021EF4}"/>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
        <p:nvSpPr>
          <p:cNvPr id="17" name="Slide Number Placeholder 5">
            <a:extLst>
              <a:ext uri="{FF2B5EF4-FFF2-40B4-BE49-F238E27FC236}">
                <a16:creationId xmlns:a16="http://schemas.microsoft.com/office/drawing/2014/main" id="{61233630-EF3A-E545-93A2-41968C7940E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9" name="Date Placeholder 3">
            <a:extLst>
              <a:ext uri="{FF2B5EF4-FFF2-40B4-BE49-F238E27FC236}">
                <a16:creationId xmlns:a16="http://schemas.microsoft.com/office/drawing/2014/main" id="{B062E7B8-9E81-764D-9C9A-9A4416E33E55}"/>
              </a:ext>
            </a:extLst>
          </p:cNvPr>
          <p:cNvSpPr>
            <a:spLocks noGrp="1"/>
          </p:cNvSpPr>
          <p:nvPr>
            <p:ph type="dt" sz="half" idx="16"/>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DAF84EA5-FC8A-4603-AB09-37DE95E122AB}" type="datetime1">
              <a:rPr lang="en-US" smtClean="0"/>
              <a:t>12/2/22</a:t>
            </a:fld>
            <a:endParaRPr lang="en-US"/>
          </a:p>
        </p:txBody>
      </p:sp>
      <p:sp>
        <p:nvSpPr>
          <p:cNvPr id="10" name="Footer Placeholder 4">
            <a:extLst>
              <a:ext uri="{FF2B5EF4-FFF2-40B4-BE49-F238E27FC236}">
                <a16:creationId xmlns:a16="http://schemas.microsoft.com/office/drawing/2014/main" id="{415E30B2-FD88-B64F-9DC5-8850BEC40B90}"/>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
        <p:nvSpPr>
          <p:cNvPr id="11" name="Slide Number Placeholder 5">
            <a:extLst>
              <a:ext uri="{FF2B5EF4-FFF2-40B4-BE49-F238E27FC236}">
                <a16:creationId xmlns:a16="http://schemas.microsoft.com/office/drawing/2014/main" id="{1052AE6F-0F84-0842-9A05-5E4DCF0A94BA}"/>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3" name="Date Placeholder 3">
            <a:extLst>
              <a:ext uri="{FF2B5EF4-FFF2-40B4-BE49-F238E27FC236}">
                <a16:creationId xmlns:a16="http://schemas.microsoft.com/office/drawing/2014/main" id="{9086C7DE-E0AC-624B-BB33-06EE18FA7BA9}"/>
              </a:ext>
            </a:extLst>
          </p:cNvPr>
          <p:cNvSpPr>
            <a:spLocks noGrp="1"/>
          </p:cNvSpPr>
          <p:nvPr>
            <p:ph type="dt" sz="half" idx="14"/>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7546A8C6-BBC6-4B47-AC4C-518136D6E280}" type="datetime1">
              <a:rPr lang="en-US" smtClean="0"/>
              <a:t>12/2/22</a:t>
            </a:fld>
            <a:endParaRPr lang="en-US"/>
          </a:p>
        </p:txBody>
      </p:sp>
      <p:sp>
        <p:nvSpPr>
          <p:cNvPr id="14" name="Footer Placeholder 4">
            <a:extLst>
              <a:ext uri="{FF2B5EF4-FFF2-40B4-BE49-F238E27FC236}">
                <a16:creationId xmlns:a16="http://schemas.microsoft.com/office/drawing/2014/main" id="{4B11FD33-E367-4E4D-A318-2337828D3327}"/>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
        <p:nvSpPr>
          <p:cNvPr id="15" name="Slide Number Placeholder 5">
            <a:extLst>
              <a:ext uri="{FF2B5EF4-FFF2-40B4-BE49-F238E27FC236}">
                <a16:creationId xmlns:a16="http://schemas.microsoft.com/office/drawing/2014/main" id="{DB7AE8E3-FFAC-554D-9BF5-C7BE3A5F833B}"/>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
        <p:nvSpPr>
          <p:cNvPr id="6" name="Date Placeholder 3">
            <a:extLst>
              <a:ext uri="{FF2B5EF4-FFF2-40B4-BE49-F238E27FC236}">
                <a16:creationId xmlns:a16="http://schemas.microsoft.com/office/drawing/2014/main" id="{95E3339D-AB0B-6B42-862F-A8CE8F5DE1FB}"/>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7E657021-B547-49EA-A4EB-13EFFF955D81}" type="datetime1">
              <a:rPr lang="en-US" smtClean="0"/>
              <a:t>12/2/22</a:t>
            </a:fld>
            <a:endParaRPr lang="en-US"/>
          </a:p>
        </p:txBody>
      </p:sp>
      <p:sp>
        <p:nvSpPr>
          <p:cNvPr id="8" name="Footer Placeholder 4">
            <a:extLst>
              <a:ext uri="{FF2B5EF4-FFF2-40B4-BE49-F238E27FC236}">
                <a16:creationId xmlns:a16="http://schemas.microsoft.com/office/drawing/2014/main" id="{D52478C4-9379-D649-A221-D5B00743CC77}"/>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
        <p:nvSpPr>
          <p:cNvPr id="9" name="Slide Number Placeholder 5">
            <a:extLst>
              <a:ext uri="{FF2B5EF4-FFF2-40B4-BE49-F238E27FC236}">
                <a16:creationId xmlns:a16="http://schemas.microsoft.com/office/drawing/2014/main" id="{5DF89E77-0FAF-7041-A920-2EB3BC8D578D}"/>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1" name="Date Placeholder 3">
            <a:extLst>
              <a:ext uri="{FF2B5EF4-FFF2-40B4-BE49-F238E27FC236}">
                <a16:creationId xmlns:a16="http://schemas.microsoft.com/office/drawing/2014/main" id="{048CD5D4-73FB-774B-B842-83A5D2856ED2}"/>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F188323E-61CB-4A1E-AD9F-2B09F3DCAC46}" type="datetime1">
              <a:rPr lang="en-US" smtClean="0"/>
              <a:t>12/2/22</a:t>
            </a:fld>
            <a:endParaRPr lang="en-US"/>
          </a:p>
        </p:txBody>
      </p:sp>
      <p:sp>
        <p:nvSpPr>
          <p:cNvPr id="22" name="Footer Placeholder 4">
            <a:extLst>
              <a:ext uri="{FF2B5EF4-FFF2-40B4-BE49-F238E27FC236}">
                <a16:creationId xmlns:a16="http://schemas.microsoft.com/office/drawing/2014/main" id="{BE4981B5-46CA-B842-AB96-1D4AD565CCAB}"/>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
        <p:nvSpPr>
          <p:cNvPr id="23" name="Slide Number Placeholder 5">
            <a:extLst>
              <a:ext uri="{FF2B5EF4-FFF2-40B4-BE49-F238E27FC236}">
                <a16:creationId xmlns:a16="http://schemas.microsoft.com/office/drawing/2014/main" id="{F7597DA8-0B10-2D45-9BF9-A9F440A21DB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a:t>Name [20pt Reg]</a:t>
            </a:r>
          </a:p>
          <a:p>
            <a:r>
              <a:rPr lang="en-US"/>
              <a:t>PIP-II DOE IPR CD-2/3a Review</a:t>
            </a:r>
          </a:p>
          <a:p>
            <a:r>
              <a:rPr lang="en-US"/>
              <a:t>SC#</a:t>
            </a:r>
          </a:p>
          <a:p>
            <a:r>
              <a:rPr lang="en-US"/>
              <a:t>January 28-30, 2020</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10" name="Picture 9">
            <a:extLst>
              <a:ext uri="{FF2B5EF4-FFF2-40B4-BE49-F238E27FC236}">
                <a16:creationId xmlns:a16="http://schemas.microsoft.com/office/drawing/2014/main" id="{558AA46A-25B5-4802-B0B6-002CACECF6E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898427"/>
            <a:ext cx="9144001" cy="2867342"/>
          </a:xfrm>
          <a:prstGeom prst="rect">
            <a:avLst/>
          </a:prstGeom>
        </p:spPr>
      </p:pic>
      <p:sp>
        <p:nvSpPr>
          <p:cNvPr id="15" name="TextBox 14">
            <a:extLst>
              <a:ext uri="{FF2B5EF4-FFF2-40B4-BE49-F238E27FC236}">
                <a16:creationId xmlns:a16="http://schemas.microsoft.com/office/drawing/2014/main" id="{70D6BCC3-D550-4D62-A5C2-8FD77D82407F}"/>
              </a:ext>
            </a:extLst>
          </p:cNvPr>
          <p:cNvSpPr txBox="1"/>
          <p:nvPr userDrawn="1"/>
        </p:nvSpPr>
        <p:spPr>
          <a:xfrm>
            <a:off x="5741424" y="4819165"/>
            <a:ext cx="3616036"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Poland/WUST </a:t>
            </a:r>
            <a:endParaRPr lang="en-US" sz="1600" kern="1200" baseline="0">
              <a:solidFill>
                <a:schemeClr val="tx1"/>
              </a:solidFill>
              <a:latin typeface="Helvetica"/>
              <a:cs typeface="Helvetica"/>
            </a:endParaRPr>
          </a:p>
        </p:txBody>
      </p:sp>
      <p:cxnSp>
        <p:nvCxnSpPr>
          <p:cNvPr id="22" name="Straight Connector 21">
            <a:extLst>
              <a:ext uri="{FF2B5EF4-FFF2-40B4-BE49-F238E27FC236}">
                <a16:creationId xmlns:a16="http://schemas.microsoft.com/office/drawing/2014/main" id="{8E2DE291-11A4-4722-8D80-2E71786F56CC}"/>
              </a:ext>
            </a:extLst>
          </p:cNvPr>
          <p:cNvCxnSpPr>
            <a:cxnSpLocks/>
          </p:cNvCxnSpPr>
          <p:nvPr userDrawn="1"/>
        </p:nvCxnSpPr>
        <p:spPr>
          <a:xfrm>
            <a:off x="5841214" y="6634281"/>
            <a:ext cx="3003747"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54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11" name="Date Placeholder 3">
            <a:extLst>
              <a:ext uri="{FF2B5EF4-FFF2-40B4-BE49-F238E27FC236}">
                <a16:creationId xmlns:a16="http://schemas.microsoft.com/office/drawing/2014/main" id="{8DD1A452-4B3B-1245-BE47-0EA6AC6FF9CF}"/>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A75345DE-1728-4646-A7CD-EF187AEB6965}" type="datetime1">
              <a:rPr lang="en-US" smtClean="0"/>
              <a:t>12/2/22</a:t>
            </a:fld>
            <a:endParaRPr lang="en-US"/>
          </a:p>
        </p:txBody>
      </p:sp>
      <p:sp>
        <p:nvSpPr>
          <p:cNvPr id="13" name="Slide Number Placeholder 5">
            <a:extLst>
              <a:ext uri="{FF2B5EF4-FFF2-40B4-BE49-F238E27FC236}">
                <a16:creationId xmlns:a16="http://schemas.microsoft.com/office/drawing/2014/main" id="{CA627D44-EEC2-3341-A6F3-B343A5732495}"/>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cxnSp>
        <p:nvCxnSpPr>
          <p:cNvPr id="8" name="Straight Connector 7">
            <a:extLst>
              <a:ext uri="{FF2B5EF4-FFF2-40B4-BE49-F238E27FC236}">
                <a16:creationId xmlns:a16="http://schemas.microsoft.com/office/drawing/2014/main" id="{C0FA1544-3923-294B-8A83-AC75048E30FE}"/>
              </a:ext>
            </a:extLst>
          </p:cNvPr>
          <p:cNvCxnSpPr>
            <a:cxnSpLocks/>
          </p:cNvCxnSpPr>
          <p:nvPr userDrawn="1"/>
        </p:nvCxnSpPr>
        <p:spPr>
          <a:xfrm>
            <a:off x="215900" y="6362733"/>
            <a:ext cx="8639584"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a:extLst>
              <a:ext uri="{FF2B5EF4-FFF2-40B4-BE49-F238E27FC236}">
                <a16:creationId xmlns:a16="http://schemas.microsoft.com/office/drawing/2014/main" id="{E39A3C7E-A5B8-4D43-BC94-380C999D23B4}"/>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Tree>
    <p:extLst>
      <p:ext uri="{BB962C8B-B14F-4D97-AF65-F5344CB8AC3E}">
        <p14:creationId xmlns:p14="http://schemas.microsoft.com/office/powerpoint/2010/main" val="101722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0D33F52C-7E56-41B9-BBEE-A32FC85FF6FA}" type="datetime1">
              <a:rPr lang="en-US" smtClean="0"/>
              <a:t>12/2/22</a:t>
            </a:fld>
            <a:endParaRPr lang="en-US"/>
          </a:p>
        </p:txBody>
      </p:sp>
      <p:sp>
        <p:nvSpPr>
          <p:cNvPr id="15" name="Footer Placeholder 4"/>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cxnSp>
        <p:nvCxnSpPr>
          <p:cNvPr id="11" name="Straight Connector 10">
            <a:extLst>
              <a:ext uri="{FF2B5EF4-FFF2-40B4-BE49-F238E27FC236}">
                <a16:creationId xmlns:a16="http://schemas.microsoft.com/office/drawing/2014/main" id="{8DFD0746-C59B-43C4-B997-8ADB24EAB444}"/>
              </a:ext>
            </a:extLst>
          </p:cNvPr>
          <p:cNvCxnSpPr>
            <a:cxnSpLocks/>
          </p:cNvCxnSpPr>
          <p:nvPr userDrawn="1"/>
        </p:nvCxnSpPr>
        <p:spPr>
          <a:xfrm>
            <a:off x="215900" y="6362733"/>
            <a:ext cx="8639584"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8087388" y="6422646"/>
            <a:ext cx="768096" cy="400417"/>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D09B31B-3608-4673-8CDD-DBDD629D5302}" type="datetime1">
              <a:rPr lang="en-US" smtClean="0"/>
              <a:t>12/2/22</a:t>
            </a:fld>
            <a:endParaRPr lang="en-US"/>
          </a:p>
        </p:txBody>
      </p:sp>
      <p:sp>
        <p:nvSpPr>
          <p:cNvPr id="15" name="Footer Placeholder 4"/>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P2PEB#5 15 May 2020</a:t>
            </a:r>
            <a:endParaRPr lang="en-US" b="1"/>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cxnSp>
        <p:nvCxnSpPr>
          <p:cNvPr id="11" name="Straight Connector 10">
            <a:extLst>
              <a:ext uri="{FF2B5EF4-FFF2-40B4-BE49-F238E27FC236}">
                <a16:creationId xmlns:a16="http://schemas.microsoft.com/office/drawing/2014/main" id="{8DFD0746-C59B-43C4-B997-8ADB24EAB444}"/>
              </a:ext>
            </a:extLst>
          </p:cNvPr>
          <p:cNvCxnSpPr>
            <a:cxnSpLocks/>
          </p:cNvCxnSpPr>
          <p:nvPr userDrawn="1"/>
        </p:nvCxnSpPr>
        <p:spPr>
          <a:xfrm>
            <a:off x="215900" y="6362733"/>
            <a:ext cx="8639584"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8087388" y="6422646"/>
            <a:ext cx="768096" cy="400417"/>
          </a:xfrm>
          <a:prstGeom prst="rect">
            <a:avLst/>
          </a:prstGeom>
        </p:spPr>
      </p:pic>
    </p:spTree>
    <p:extLst>
      <p:ext uri="{BB962C8B-B14F-4D97-AF65-F5344CB8AC3E}">
        <p14:creationId xmlns:p14="http://schemas.microsoft.com/office/powerpoint/2010/main" val="416719959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hyperlink" Target="https://pip2-docdb.fnal.gov/cgi-bin/private/RetrieveFile?docid=3036&amp;filename=PIP-II%20PEP%2014JAN20.pdf&amp;version=4"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3E2716BD-93C7-43FF-AA75-9471B68ACB7D}"/>
              </a:ext>
            </a:extLst>
          </p:cNvPr>
          <p:cNvSpPr txBox="1">
            <a:spLocks/>
          </p:cNvSpPr>
          <p:nvPr/>
        </p:nvSpPr>
        <p:spPr>
          <a:xfrm>
            <a:off x="219719" y="3875843"/>
            <a:ext cx="8667106" cy="1003049"/>
          </a:xfrm>
          <a:prstGeom prst="rect">
            <a:avLst/>
          </a:prstGeom>
        </p:spPr>
        <p:txBody>
          <a:bodyPr vert="horz" wrap="square" lIns="0" tIns="45720" anchor="ctr" anchorCtr="0">
            <a:normAutofit/>
          </a:bodyPr>
          <a:lstStyle>
            <a:lvl1pPr marL="0" indent="0" algn="l" defTabSz="457200" rtl="0" eaLnBrk="1" fontAlgn="base" hangingPunct="1">
              <a:lnSpc>
                <a:spcPct val="100000"/>
              </a:lnSpc>
              <a:spcBef>
                <a:spcPts val="700"/>
              </a:spcBef>
              <a:spcAft>
                <a:spcPts val="0"/>
              </a:spcAft>
              <a:buFontTx/>
              <a:buNone/>
              <a:defRPr sz="3200" b="1" i="0" kern="1200">
                <a:solidFill>
                  <a:srgbClr val="004C97"/>
                </a:solidFill>
                <a:latin typeface="Helvetica"/>
                <a:ea typeface="Geneva" charset="0"/>
                <a:cs typeface="ＭＳ Ｐゴシック" charset="0"/>
              </a:defRPr>
            </a:lvl1pPr>
            <a:lvl2pPr marL="0" indent="0" algn="l" defTabSz="457200" rtl="0" eaLnBrk="1" fontAlgn="base" hangingPunct="1">
              <a:spcBef>
                <a:spcPct val="20000"/>
              </a:spcBef>
              <a:spcAft>
                <a:spcPct val="0"/>
              </a:spcAft>
              <a:buFontTx/>
              <a:buNone/>
              <a:defRPr sz="2800" b="1" i="0" kern="1200">
                <a:solidFill>
                  <a:srgbClr val="004C97"/>
                </a:solidFill>
                <a:latin typeface="Helvetica"/>
                <a:ea typeface="ＭＳ Ｐゴシック" charset="0"/>
                <a:cs typeface="ＭＳ Ｐゴシック" charset="0"/>
              </a:defRPr>
            </a:lvl2pPr>
            <a:lvl3pPr marL="0" indent="0" algn="l" defTabSz="457200" rtl="0" eaLnBrk="1" fontAlgn="base" hangingPunct="1">
              <a:spcBef>
                <a:spcPct val="20000"/>
              </a:spcBef>
              <a:spcAft>
                <a:spcPct val="0"/>
              </a:spcAft>
              <a:buFontTx/>
              <a:buNone/>
              <a:defRPr sz="2800" b="1" i="0" kern="1200">
                <a:solidFill>
                  <a:srgbClr val="004C97"/>
                </a:solidFill>
                <a:latin typeface="Helvetica"/>
                <a:ea typeface="ＭＳ Ｐゴシック" charset="0"/>
                <a:cs typeface="ＭＳ Ｐゴシック" charset="0"/>
              </a:defRPr>
            </a:lvl3pPr>
            <a:lvl4pPr marL="0" indent="0" algn="l" defTabSz="457200" rtl="0" eaLnBrk="1" fontAlgn="base" hangingPunct="1">
              <a:spcBef>
                <a:spcPct val="20000"/>
              </a:spcBef>
              <a:spcAft>
                <a:spcPct val="0"/>
              </a:spcAft>
              <a:buFontTx/>
              <a:buNone/>
              <a:defRPr sz="2800" b="1" i="0" kern="1200">
                <a:solidFill>
                  <a:srgbClr val="004C97"/>
                </a:solidFill>
                <a:latin typeface="Helvetica"/>
                <a:ea typeface="ＭＳ Ｐゴシック" charset="0"/>
                <a:cs typeface="ＭＳ Ｐゴシック" charset="0"/>
              </a:defRPr>
            </a:lvl4pPr>
            <a:lvl5pPr marL="0" indent="0" algn="l" defTabSz="457200" rtl="0" eaLnBrk="1" fontAlgn="base" hangingPunct="1">
              <a:spcBef>
                <a:spcPct val="20000"/>
              </a:spcBef>
              <a:spcAft>
                <a:spcPct val="0"/>
              </a:spcAft>
              <a:buFontTx/>
              <a:buNone/>
              <a:defRPr sz="2800" b="1" i="0" kern="1200">
                <a:solidFill>
                  <a:srgbClr val="004C97"/>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PIP-II Low Level RF Protection Interlocks </a:t>
            </a:r>
          </a:p>
          <a:p>
            <a:r>
              <a:rPr lang="en-US" sz="2400" dirty="0"/>
              <a:t>Preliminary Design Review</a:t>
            </a:r>
          </a:p>
        </p:txBody>
      </p:sp>
      <p:sp>
        <p:nvSpPr>
          <p:cNvPr id="5" name="Text Placeholder 1">
            <a:extLst>
              <a:ext uri="{FF2B5EF4-FFF2-40B4-BE49-F238E27FC236}">
                <a16:creationId xmlns:a16="http://schemas.microsoft.com/office/drawing/2014/main" id="{D83BE858-3CAF-4139-A58F-54051F38BD21}"/>
              </a:ext>
            </a:extLst>
          </p:cNvPr>
          <p:cNvSpPr>
            <a:spLocks noGrp="1"/>
          </p:cNvSpPr>
          <p:nvPr>
            <p:ph type="body" sz="quarter" idx="10"/>
          </p:nvPr>
        </p:nvSpPr>
        <p:spPr>
          <a:xfrm>
            <a:off x="219719" y="4896703"/>
            <a:ext cx="8499231" cy="1390219"/>
          </a:xfrm>
        </p:spPr>
        <p:txBody>
          <a:bodyPr/>
          <a:lstStyle/>
          <a:p>
            <a:r>
              <a:rPr lang="en-US" dirty="0"/>
              <a:t>Elvin Harms</a:t>
            </a:r>
          </a:p>
          <a:p>
            <a:r>
              <a:rPr lang="en-US" dirty="0"/>
              <a:t>L2 Manager, PIP-II Accelerator Systems</a:t>
            </a:r>
          </a:p>
          <a:p>
            <a:r>
              <a:rPr lang="en-US" dirty="0"/>
              <a:t>6-7 December 2022</a:t>
            </a:r>
          </a:p>
          <a:p>
            <a:endParaRPr lang="en-US" dirty="0"/>
          </a:p>
        </p:txBody>
      </p:sp>
      <p:pic>
        <p:nvPicPr>
          <p:cNvPr id="6" name="Picture 5">
            <a:extLst>
              <a:ext uri="{FF2B5EF4-FFF2-40B4-BE49-F238E27FC236}">
                <a16:creationId xmlns:a16="http://schemas.microsoft.com/office/drawing/2014/main" id="{EA86E39E-0B54-5946-AED5-38051B573DBC}"/>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8472054" y="6336166"/>
            <a:ext cx="338328" cy="210312"/>
          </a:xfrm>
          <a:prstGeom prst="rect">
            <a:avLst/>
          </a:prstGeom>
          <a:effectLst>
            <a:outerShdw blurRad="38100" dist="38100" dir="2700000" algn="tl" rotWithShape="0">
              <a:prstClr val="black">
                <a:alpha val="40000"/>
              </a:prstClr>
            </a:outerShdw>
          </a:effectLst>
        </p:spPr>
      </p:pic>
      <p:sp>
        <p:nvSpPr>
          <p:cNvPr id="7" name="Rectangle 6">
            <a:extLst>
              <a:ext uri="{FF2B5EF4-FFF2-40B4-BE49-F238E27FC236}">
                <a16:creationId xmlns:a16="http://schemas.microsoft.com/office/drawing/2014/main" id="{A6647369-C1EF-C042-B8EE-964766C54F42}"/>
              </a:ext>
            </a:extLst>
          </p:cNvPr>
          <p:cNvSpPr/>
          <p:nvPr/>
        </p:nvSpPr>
        <p:spPr>
          <a:xfrm>
            <a:off x="8466201" y="5582986"/>
            <a:ext cx="320040" cy="210312"/>
          </a:xfrm>
          <a:prstGeom prst="rect">
            <a:avLst/>
          </a:prstGeo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9D584F-A22B-D84F-8CE4-EE2A3F9EDDEA}"/>
              </a:ext>
            </a:extLst>
          </p:cNvPr>
          <p:cNvSpPr/>
          <p:nvPr/>
        </p:nvSpPr>
        <p:spPr>
          <a:xfrm>
            <a:off x="8466199" y="5324575"/>
            <a:ext cx="320040" cy="210312"/>
          </a:xfrm>
          <a:prstGeom prst="rect">
            <a:avLst/>
          </a:prstGeom>
          <a:blipFill>
            <a:blip r:embed="rId6" cstate="print">
              <a:extLst>
                <a:ext uri="{28A0092B-C50C-407E-A947-70E740481C1C}">
                  <a14:useLocalDpi xmlns:a14="http://schemas.microsoft.com/office/drawing/2010/main"/>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D58DD03-241E-BE40-8964-CA4DBF0F1D5E}"/>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8465595" y="5086143"/>
            <a:ext cx="402336" cy="210312"/>
          </a:xfrm>
          <a:prstGeom prst="rect">
            <a:avLst/>
          </a:prstGeom>
          <a:blipFill>
            <a:blip r:embed="rId8" cstate="print">
              <a:extLst>
                <a:ext uri="{28A0092B-C50C-407E-A947-70E740481C1C}">
                  <a14:useLocalDpi xmlns:a14="http://schemas.microsoft.com/office/drawing/2010/main"/>
                </a:ext>
              </a:extLst>
            </a:blip>
            <a:stretch>
              <a:fillRect/>
            </a:stretch>
          </a:blipFill>
          <a:effectLst>
            <a:outerShdw blurRad="38100" dist="38100" dir="2700000" algn="tl" rotWithShape="0">
              <a:prstClr val="black">
                <a:alpha val="40000"/>
              </a:prstClr>
            </a:outerShdw>
          </a:effectLst>
        </p:spPr>
      </p:pic>
      <p:sp>
        <p:nvSpPr>
          <p:cNvPr id="10" name="Rectangle 9">
            <a:extLst>
              <a:ext uri="{FF2B5EF4-FFF2-40B4-BE49-F238E27FC236}">
                <a16:creationId xmlns:a16="http://schemas.microsoft.com/office/drawing/2014/main" id="{313FFAB4-04DE-1D4D-A688-C9F232F4099A}"/>
              </a:ext>
            </a:extLst>
          </p:cNvPr>
          <p:cNvSpPr/>
          <p:nvPr/>
        </p:nvSpPr>
        <p:spPr>
          <a:xfrm>
            <a:off x="8466201" y="5837936"/>
            <a:ext cx="420624" cy="210312"/>
          </a:xfrm>
          <a:prstGeom prst="rect">
            <a:avLst/>
          </a:prstGeom>
          <a:blipFill>
            <a:blip r:embed="rId9" cstate="print">
              <a:extLst>
                <a:ext uri="{28A0092B-C50C-407E-A947-70E740481C1C}">
                  <a14:useLocalDpi xmlns:a14="http://schemas.microsoft.com/office/drawing/2010/main"/>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AFF889-BB60-EC43-A534-1599BE49CD17}"/>
              </a:ext>
            </a:extLst>
          </p:cNvPr>
          <p:cNvSpPr/>
          <p:nvPr/>
        </p:nvSpPr>
        <p:spPr>
          <a:xfrm>
            <a:off x="8472054" y="6095803"/>
            <a:ext cx="320040" cy="210312"/>
          </a:xfrm>
          <a:prstGeom prst="rect">
            <a:avLst/>
          </a:prstGeom>
          <a:blipFill>
            <a:blip r:embed="rId10" cstate="print">
              <a:extLst>
                <a:ext uri="{28A0092B-C50C-407E-A947-70E740481C1C}">
                  <a14:useLocalDpi xmlns:a14="http://schemas.microsoft.com/office/drawing/2010/main"/>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50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outdoor, road, highway&#10;&#10;Description automatically generated">
            <a:extLst>
              <a:ext uri="{FF2B5EF4-FFF2-40B4-BE49-F238E27FC236}">
                <a16:creationId xmlns:a16="http://schemas.microsoft.com/office/drawing/2014/main" id="{CF10B128-5250-C64B-ABEA-F9BB1EF80EB3}"/>
              </a:ext>
            </a:extLst>
          </p:cNvPr>
          <p:cNvPicPr>
            <a:picLocks noChangeAspect="1"/>
          </p:cNvPicPr>
          <p:nvPr/>
        </p:nvPicPr>
        <p:blipFill>
          <a:blip r:embed="rId2"/>
          <a:stretch>
            <a:fillRect/>
          </a:stretch>
        </p:blipFill>
        <p:spPr>
          <a:xfrm>
            <a:off x="226879" y="353787"/>
            <a:ext cx="8690242" cy="5792929"/>
          </a:xfrm>
          <a:prstGeom prst="rect">
            <a:avLst/>
          </a:prstGeom>
        </p:spPr>
      </p:pic>
      <p:sp>
        <p:nvSpPr>
          <p:cNvPr id="6" name="Slide Number Placeholder 5">
            <a:extLst>
              <a:ext uri="{FF2B5EF4-FFF2-40B4-BE49-F238E27FC236}">
                <a16:creationId xmlns:a16="http://schemas.microsoft.com/office/drawing/2014/main" id="{8C1CD36D-1D3D-45D1-ADEC-49C1A30DD5D0}"/>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a:p>
        </p:txBody>
      </p:sp>
      <p:sp>
        <p:nvSpPr>
          <p:cNvPr id="14" name="TextBox 13">
            <a:extLst>
              <a:ext uri="{FF2B5EF4-FFF2-40B4-BE49-F238E27FC236}">
                <a16:creationId xmlns:a16="http://schemas.microsoft.com/office/drawing/2014/main" id="{92398C22-C7A9-0C41-A645-3C0E365A4AC9}"/>
              </a:ext>
            </a:extLst>
          </p:cNvPr>
          <p:cNvSpPr txBox="1"/>
          <p:nvPr/>
        </p:nvSpPr>
        <p:spPr>
          <a:xfrm>
            <a:off x="1788160" y="1033670"/>
            <a:ext cx="5846344" cy="461665"/>
          </a:xfrm>
          <a:prstGeom prst="rect">
            <a:avLst/>
          </a:prstGeom>
          <a:noFill/>
        </p:spPr>
        <p:txBody>
          <a:bodyPr wrap="none" rtlCol="0">
            <a:spAutoFit/>
          </a:bodyPr>
          <a:lstStyle/>
          <a:p>
            <a:r>
              <a:rPr lang="en-US" b="1">
                <a:solidFill>
                  <a:schemeClr val="bg1"/>
                </a:solidFill>
              </a:rPr>
              <a:t>Thank you for your attention &amp; participation</a:t>
            </a:r>
          </a:p>
        </p:txBody>
      </p:sp>
      <p:sp>
        <p:nvSpPr>
          <p:cNvPr id="5" name="AutoShape 8">
            <a:extLst>
              <a:ext uri="{FF2B5EF4-FFF2-40B4-BE49-F238E27FC236}">
                <a16:creationId xmlns:a16="http://schemas.microsoft.com/office/drawing/2014/main" id="{EDF63111-B81B-9445-8329-FE254C52A3F8}"/>
              </a:ext>
            </a:extLst>
          </p:cNvPr>
          <p:cNvSpPr>
            <a:spLocks noChangeAspect="1" noChangeArrowheads="1"/>
          </p:cNvSpPr>
          <p:nvPr/>
        </p:nvSpPr>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Date Placeholder 3">
            <a:extLst>
              <a:ext uri="{FF2B5EF4-FFF2-40B4-BE49-F238E27FC236}">
                <a16:creationId xmlns:a16="http://schemas.microsoft.com/office/drawing/2014/main" id="{D2BE2D76-C361-5632-C0EC-2FEACA1B3831}"/>
              </a:ext>
            </a:extLst>
          </p:cNvPr>
          <p:cNvSpPr>
            <a:spLocks noGrp="1"/>
          </p:cNvSpPr>
          <p:nvPr>
            <p:ph type="dt" sz="half" idx="2"/>
          </p:nvPr>
        </p:nvSpPr>
        <p:spPr>
          <a:xfrm>
            <a:off x="736826" y="6502640"/>
            <a:ext cx="1512388" cy="244446"/>
          </a:xfrm>
        </p:spPr>
        <p:txBody>
          <a:bodyPr/>
          <a:lstStyle/>
          <a:p>
            <a:pPr>
              <a:defRPr/>
            </a:pPr>
            <a:r>
              <a:rPr lang="en-US" dirty="0"/>
              <a:t>6-7 December 2022</a:t>
            </a:r>
          </a:p>
        </p:txBody>
      </p:sp>
      <p:sp>
        <p:nvSpPr>
          <p:cNvPr id="2" name="Footer Placeholder 4">
            <a:extLst>
              <a:ext uri="{FF2B5EF4-FFF2-40B4-BE49-F238E27FC236}">
                <a16:creationId xmlns:a16="http://schemas.microsoft.com/office/drawing/2014/main" id="{F5556875-AD8C-F90F-83AC-80998C9FDC4D}"/>
              </a:ext>
            </a:extLst>
          </p:cNvPr>
          <p:cNvSpPr>
            <a:spLocks noGrp="1"/>
          </p:cNvSpPr>
          <p:nvPr>
            <p:ph type="ftr" sz="quarter" idx="3"/>
          </p:nvPr>
        </p:nvSpPr>
        <p:spPr>
          <a:xfrm>
            <a:off x="1788160" y="6504213"/>
            <a:ext cx="6002841" cy="242873"/>
          </a:xfrm>
        </p:spPr>
        <p:txBody>
          <a:bodyPr/>
          <a:lstStyle/>
          <a:p>
            <a:pPr algn="ctr">
              <a:defRPr/>
            </a:pPr>
            <a:r>
              <a:rPr lang="en-US" dirty="0"/>
              <a:t>PIP-II | LLRF/RFPI | PDR</a:t>
            </a:r>
            <a:endParaRPr lang="en-US" b="1" dirty="0"/>
          </a:p>
        </p:txBody>
      </p:sp>
    </p:spTree>
    <p:extLst>
      <p:ext uri="{BB962C8B-B14F-4D97-AF65-F5344CB8AC3E}">
        <p14:creationId xmlns:p14="http://schemas.microsoft.com/office/powerpoint/2010/main" val="160105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5A0B4F-44A9-4CF8-8C47-4617F1C86C95}"/>
              </a:ext>
            </a:extLst>
          </p:cNvPr>
          <p:cNvSpPr>
            <a:spLocks noGrp="1"/>
          </p:cNvSpPr>
          <p:nvPr>
            <p:ph idx="1"/>
          </p:nvPr>
        </p:nvSpPr>
        <p:spPr>
          <a:xfrm>
            <a:off x="228600" y="792429"/>
            <a:ext cx="8672513" cy="4822760"/>
          </a:xfrm>
        </p:spPr>
        <p:txBody>
          <a:bodyPr/>
          <a:lstStyle/>
          <a:p>
            <a:r>
              <a:rPr lang="en-US" dirty="0"/>
              <a:t>PIP-II Purpose &amp; Scope</a:t>
            </a:r>
          </a:p>
          <a:p>
            <a:r>
              <a:rPr lang="en-US" dirty="0"/>
              <a:t>Logistics &amp; Schedule</a:t>
            </a:r>
          </a:p>
          <a:p>
            <a:r>
              <a:rPr lang="en-US" dirty="0"/>
              <a:t>Introductions</a:t>
            </a:r>
          </a:p>
        </p:txBody>
      </p:sp>
      <p:sp>
        <p:nvSpPr>
          <p:cNvPr id="3" name="Title 2">
            <a:extLst>
              <a:ext uri="{FF2B5EF4-FFF2-40B4-BE49-F238E27FC236}">
                <a16:creationId xmlns:a16="http://schemas.microsoft.com/office/drawing/2014/main" id="{75CBFC6C-72BB-408B-A1C8-BFB5B7506C4E}"/>
              </a:ext>
            </a:extLst>
          </p:cNvPr>
          <p:cNvSpPr>
            <a:spLocks noGrp="1"/>
          </p:cNvSpPr>
          <p:nvPr>
            <p:ph type="title"/>
          </p:nvPr>
        </p:nvSpPr>
        <p:spPr/>
        <p:txBody>
          <a:bodyPr/>
          <a:lstStyle/>
          <a:p>
            <a:r>
              <a:rPr lang="en-US"/>
              <a:t>Welcome</a:t>
            </a:r>
          </a:p>
        </p:txBody>
      </p:sp>
      <p:sp>
        <p:nvSpPr>
          <p:cNvPr id="6" name="Slide Number Placeholder 5">
            <a:extLst>
              <a:ext uri="{FF2B5EF4-FFF2-40B4-BE49-F238E27FC236}">
                <a16:creationId xmlns:a16="http://schemas.microsoft.com/office/drawing/2014/main" id="{8C1CD36D-1D3D-45D1-ADEC-49C1A30DD5D0}"/>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a:p>
        </p:txBody>
      </p:sp>
      <p:sp>
        <p:nvSpPr>
          <p:cNvPr id="8" name="Footer Placeholder 4">
            <a:extLst>
              <a:ext uri="{FF2B5EF4-FFF2-40B4-BE49-F238E27FC236}">
                <a16:creationId xmlns:a16="http://schemas.microsoft.com/office/drawing/2014/main" id="{0A085D52-1390-6D40-9522-6C4591BB5D25}"/>
              </a:ext>
            </a:extLst>
          </p:cNvPr>
          <p:cNvSpPr>
            <a:spLocks noGrp="1"/>
          </p:cNvSpPr>
          <p:nvPr>
            <p:ph type="ftr" sz="quarter" idx="3"/>
          </p:nvPr>
        </p:nvSpPr>
        <p:spPr>
          <a:xfrm>
            <a:off x="1788160" y="6504213"/>
            <a:ext cx="6002841" cy="242873"/>
          </a:xfrm>
        </p:spPr>
        <p:txBody>
          <a:bodyPr/>
          <a:lstStyle/>
          <a:p>
            <a:pPr algn="ctr">
              <a:defRPr/>
            </a:pPr>
            <a:r>
              <a:rPr lang="en-US" dirty="0"/>
              <a:t>PIP-II | LLRF/RFPI | PDR</a:t>
            </a:r>
            <a:endParaRPr lang="en-US" b="1" dirty="0"/>
          </a:p>
        </p:txBody>
      </p:sp>
      <p:sp>
        <p:nvSpPr>
          <p:cNvPr id="4" name="Date Placeholder 3">
            <a:extLst>
              <a:ext uri="{FF2B5EF4-FFF2-40B4-BE49-F238E27FC236}">
                <a16:creationId xmlns:a16="http://schemas.microsoft.com/office/drawing/2014/main" id="{8A575CE3-67D5-ADE3-4495-1E474FC80BEB}"/>
              </a:ext>
            </a:extLst>
          </p:cNvPr>
          <p:cNvSpPr>
            <a:spLocks noGrp="1"/>
          </p:cNvSpPr>
          <p:nvPr>
            <p:ph type="dt" sz="half" idx="2"/>
          </p:nvPr>
        </p:nvSpPr>
        <p:spPr>
          <a:xfrm>
            <a:off x="736826" y="6502640"/>
            <a:ext cx="1512388" cy="244446"/>
          </a:xfrm>
        </p:spPr>
        <p:txBody>
          <a:bodyPr/>
          <a:lstStyle/>
          <a:p>
            <a:pPr>
              <a:defRPr/>
            </a:pPr>
            <a:r>
              <a:rPr lang="en-US" dirty="0"/>
              <a:t>6-7 December 2022</a:t>
            </a:r>
          </a:p>
        </p:txBody>
      </p:sp>
    </p:spTree>
    <p:extLst>
      <p:ext uri="{BB962C8B-B14F-4D97-AF65-F5344CB8AC3E}">
        <p14:creationId xmlns:p14="http://schemas.microsoft.com/office/powerpoint/2010/main" val="3822163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BFC6C-72BB-408B-A1C8-BFB5B7506C4E}"/>
              </a:ext>
            </a:extLst>
          </p:cNvPr>
          <p:cNvSpPr>
            <a:spLocks noGrp="1"/>
          </p:cNvSpPr>
          <p:nvPr>
            <p:ph type="title"/>
          </p:nvPr>
        </p:nvSpPr>
        <p:spPr/>
        <p:txBody>
          <a:bodyPr/>
          <a:lstStyle/>
          <a:p>
            <a:r>
              <a:rPr lang="en-US"/>
              <a:t>PIP-II Purpose &amp; Scope</a:t>
            </a:r>
          </a:p>
        </p:txBody>
      </p:sp>
      <p:sp>
        <p:nvSpPr>
          <p:cNvPr id="6" name="Slide Number Placeholder 5">
            <a:extLst>
              <a:ext uri="{FF2B5EF4-FFF2-40B4-BE49-F238E27FC236}">
                <a16:creationId xmlns:a16="http://schemas.microsoft.com/office/drawing/2014/main" id="{8C1CD36D-1D3D-45D1-ADEC-49C1A30DD5D0}"/>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a:p>
        </p:txBody>
      </p:sp>
      <p:sp>
        <p:nvSpPr>
          <p:cNvPr id="7" name="Content Placeholder 2">
            <a:extLst>
              <a:ext uri="{FF2B5EF4-FFF2-40B4-BE49-F238E27FC236}">
                <a16:creationId xmlns:a16="http://schemas.microsoft.com/office/drawing/2014/main" id="{414BAC83-822F-FB46-9C0E-FF3E8455B426}"/>
              </a:ext>
            </a:extLst>
          </p:cNvPr>
          <p:cNvSpPr txBox="1">
            <a:spLocks/>
          </p:cNvSpPr>
          <p:nvPr/>
        </p:nvSpPr>
        <p:spPr>
          <a:xfrm>
            <a:off x="4771638" y="367862"/>
            <a:ext cx="4143762" cy="590681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An 800-MeV superconducting H</a:t>
            </a:r>
            <a:r>
              <a:rPr lang="en-US" sz="1600" baseline="30000" dirty="0"/>
              <a:t>-</a:t>
            </a:r>
            <a:r>
              <a:rPr lang="en-US" sz="1600" dirty="0"/>
              <a:t>, CW-compatible </a:t>
            </a:r>
            <a:r>
              <a:rPr lang="en-US" sz="1600" dirty="0" err="1"/>
              <a:t>Linac</a:t>
            </a:r>
            <a:endParaRPr lang="en-US" sz="1600" dirty="0"/>
          </a:p>
          <a:p>
            <a:r>
              <a:rPr lang="en-US" sz="1600" dirty="0"/>
              <a:t>Beam transport of 800-MeV H</a:t>
            </a:r>
            <a:r>
              <a:rPr lang="en-US" sz="1600" baseline="30000" dirty="0"/>
              <a:t>-</a:t>
            </a:r>
            <a:r>
              <a:rPr lang="en-US" sz="1600" dirty="0"/>
              <a:t> from the SRF </a:t>
            </a:r>
            <a:r>
              <a:rPr lang="en-US" sz="1600" dirty="0" err="1"/>
              <a:t>Linac</a:t>
            </a:r>
            <a:r>
              <a:rPr lang="en-US" sz="1600" dirty="0"/>
              <a:t> to the Booster.</a:t>
            </a:r>
          </a:p>
          <a:p>
            <a:r>
              <a:rPr lang="en-US" sz="1600" dirty="0"/>
              <a:t>A new injection area in the Booster.</a:t>
            </a:r>
          </a:p>
          <a:p>
            <a:r>
              <a:rPr lang="en-US" sz="1600" dirty="0"/>
              <a:t>Modifications to the Booster, Main Injector, and Recycler Ring to enable &gt;1 MW power on LBNF target for 60-120 GeV.</a:t>
            </a:r>
          </a:p>
          <a:p>
            <a:r>
              <a:rPr lang="en-US" sz="1600" dirty="0"/>
              <a:t>Associated conventional facilities. The </a:t>
            </a:r>
            <a:r>
              <a:rPr lang="en-US" sz="1600" dirty="0" err="1"/>
              <a:t>linac</a:t>
            </a:r>
            <a:r>
              <a:rPr lang="en-US" sz="1600" dirty="0"/>
              <a:t> enclosure is compatible with upgrades. </a:t>
            </a:r>
          </a:p>
          <a:p>
            <a:r>
              <a:rPr lang="en-US" sz="1600" dirty="0"/>
              <a:t>Tailoring strategy</a:t>
            </a:r>
            <a:endParaRPr lang="en-US" sz="1400" b="1" dirty="0">
              <a:solidFill>
                <a:srgbClr val="000000"/>
              </a:solidFill>
            </a:endParaRPr>
          </a:p>
          <a:p>
            <a:r>
              <a:rPr lang="en-US" sz="1800" b="1" dirty="0"/>
              <a:t>PIP-II is the first US/DOE accelerator to be built with significant international contributions/partnerships.</a:t>
            </a:r>
          </a:p>
          <a:p>
            <a:r>
              <a:rPr lang="en-US" sz="1600" dirty="0"/>
              <a:t>Status</a:t>
            </a:r>
          </a:p>
          <a:p>
            <a:pPr lvl="1"/>
            <a:r>
              <a:rPr lang="en-US" sz="1400" dirty="0">
                <a:solidFill>
                  <a:schemeClr val="accent3"/>
                </a:solidFill>
              </a:rPr>
              <a:t>CD-3 IPR 1-3 March</a:t>
            </a:r>
          </a:p>
          <a:p>
            <a:pPr lvl="1"/>
            <a:r>
              <a:rPr lang="en-US" sz="1400" dirty="0">
                <a:solidFill>
                  <a:schemeClr val="accent3"/>
                </a:solidFill>
              </a:rPr>
              <a:t>ESAAB approval on April 18</a:t>
            </a:r>
          </a:p>
          <a:p>
            <a:pPr lvl="1"/>
            <a:r>
              <a:rPr lang="en-US" sz="1400" dirty="0"/>
              <a:t>Construction approval received last week - expected to start imminently</a:t>
            </a:r>
            <a:endParaRPr lang="en-US" sz="1600" dirty="0"/>
          </a:p>
        </p:txBody>
      </p:sp>
      <p:pic>
        <p:nvPicPr>
          <p:cNvPr id="8" name="Picture 7">
            <a:extLst>
              <a:ext uri="{FF2B5EF4-FFF2-40B4-BE49-F238E27FC236}">
                <a16:creationId xmlns:a16="http://schemas.microsoft.com/office/drawing/2014/main" id="{6460E5CA-38CC-0046-9F47-D29659B96E8A}"/>
              </a:ext>
            </a:extLst>
          </p:cNvPr>
          <p:cNvPicPr>
            <a:picLocks noChangeAspect="1"/>
          </p:cNvPicPr>
          <p:nvPr/>
        </p:nvPicPr>
        <p:blipFill>
          <a:blip r:embed="rId2"/>
          <a:stretch>
            <a:fillRect/>
          </a:stretch>
        </p:blipFill>
        <p:spPr>
          <a:xfrm>
            <a:off x="338859" y="1076302"/>
            <a:ext cx="4330700" cy="5041900"/>
          </a:xfrm>
          <a:prstGeom prst="rect">
            <a:avLst/>
          </a:prstGeom>
        </p:spPr>
      </p:pic>
      <p:sp>
        <p:nvSpPr>
          <p:cNvPr id="4" name="Footer Placeholder 4">
            <a:extLst>
              <a:ext uri="{FF2B5EF4-FFF2-40B4-BE49-F238E27FC236}">
                <a16:creationId xmlns:a16="http://schemas.microsoft.com/office/drawing/2014/main" id="{04640A29-0284-EE9A-FE09-9F328D25D98B}"/>
              </a:ext>
            </a:extLst>
          </p:cNvPr>
          <p:cNvSpPr>
            <a:spLocks noGrp="1"/>
          </p:cNvSpPr>
          <p:nvPr>
            <p:ph type="ftr" sz="quarter" idx="3"/>
          </p:nvPr>
        </p:nvSpPr>
        <p:spPr>
          <a:xfrm>
            <a:off x="1788160" y="6504213"/>
            <a:ext cx="6002841" cy="242873"/>
          </a:xfrm>
        </p:spPr>
        <p:txBody>
          <a:bodyPr/>
          <a:lstStyle/>
          <a:p>
            <a:pPr algn="ctr">
              <a:defRPr/>
            </a:pPr>
            <a:r>
              <a:rPr lang="en-US" dirty="0"/>
              <a:t>PIP-II | LLRF/RFPI | PDR</a:t>
            </a:r>
            <a:endParaRPr lang="en-US" b="1" dirty="0"/>
          </a:p>
        </p:txBody>
      </p:sp>
      <p:sp>
        <p:nvSpPr>
          <p:cNvPr id="5" name="Date Placeholder 3">
            <a:extLst>
              <a:ext uri="{FF2B5EF4-FFF2-40B4-BE49-F238E27FC236}">
                <a16:creationId xmlns:a16="http://schemas.microsoft.com/office/drawing/2014/main" id="{0847ACEE-EE0B-744A-69E4-A6CCBAE08BE8}"/>
              </a:ext>
            </a:extLst>
          </p:cNvPr>
          <p:cNvSpPr>
            <a:spLocks noGrp="1"/>
          </p:cNvSpPr>
          <p:nvPr>
            <p:ph type="dt" sz="half" idx="2"/>
          </p:nvPr>
        </p:nvSpPr>
        <p:spPr>
          <a:xfrm>
            <a:off x="736826" y="6502640"/>
            <a:ext cx="1512388" cy="244446"/>
          </a:xfrm>
        </p:spPr>
        <p:txBody>
          <a:bodyPr/>
          <a:lstStyle/>
          <a:p>
            <a:pPr>
              <a:defRPr/>
            </a:pPr>
            <a:r>
              <a:rPr lang="en-US" dirty="0"/>
              <a:t>6-7 December 2022</a:t>
            </a:r>
          </a:p>
        </p:txBody>
      </p:sp>
    </p:spTree>
    <p:extLst>
      <p:ext uri="{BB962C8B-B14F-4D97-AF65-F5344CB8AC3E}">
        <p14:creationId xmlns:p14="http://schemas.microsoft.com/office/powerpoint/2010/main" val="3571434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BFC6C-72BB-408B-A1C8-BFB5B7506C4E}"/>
              </a:ext>
            </a:extLst>
          </p:cNvPr>
          <p:cNvSpPr>
            <a:spLocks noGrp="1"/>
          </p:cNvSpPr>
          <p:nvPr>
            <p:ph type="title"/>
          </p:nvPr>
        </p:nvSpPr>
        <p:spPr/>
        <p:txBody>
          <a:bodyPr/>
          <a:lstStyle/>
          <a:p>
            <a:r>
              <a:rPr lang="en-US"/>
              <a:t>PIP-II Layout</a:t>
            </a:r>
          </a:p>
        </p:txBody>
      </p:sp>
      <p:sp>
        <p:nvSpPr>
          <p:cNvPr id="6" name="Slide Number Placeholder 5">
            <a:extLst>
              <a:ext uri="{FF2B5EF4-FFF2-40B4-BE49-F238E27FC236}">
                <a16:creationId xmlns:a16="http://schemas.microsoft.com/office/drawing/2014/main" id="{8C1CD36D-1D3D-45D1-ADEC-49C1A30DD5D0}"/>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a:p>
        </p:txBody>
      </p:sp>
      <p:pic>
        <p:nvPicPr>
          <p:cNvPr id="9" name="Content Placeholder 7" descr="Diagram&#10;&#10;Description automatically generated">
            <a:extLst>
              <a:ext uri="{FF2B5EF4-FFF2-40B4-BE49-F238E27FC236}">
                <a16:creationId xmlns:a16="http://schemas.microsoft.com/office/drawing/2014/main" id="{6F154E91-E1AA-4940-9C42-56585136FD2A}"/>
              </a:ext>
            </a:extLst>
          </p:cNvPr>
          <p:cNvPicPr>
            <a:picLocks noGrp="1" noChangeAspect="1"/>
          </p:cNvPicPr>
          <p:nvPr>
            <p:ph idx="1"/>
          </p:nvPr>
        </p:nvPicPr>
        <p:blipFill>
          <a:blip r:embed="rId2"/>
          <a:stretch>
            <a:fillRect/>
          </a:stretch>
        </p:blipFill>
        <p:spPr>
          <a:xfrm>
            <a:off x="222250" y="1501828"/>
            <a:ext cx="8155138" cy="4695012"/>
          </a:xfrm>
        </p:spPr>
      </p:pic>
      <p:sp>
        <p:nvSpPr>
          <p:cNvPr id="10" name="TextBox 9">
            <a:extLst>
              <a:ext uri="{FF2B5EF4-FFF2-40B4-BE49-F238E27FC236}">
                <a16:creationId xmlns:a16="http://schemas.microsoft.com/office/drawing/2014/main" id="{A6C53D1A-C0F6-4D43-8566-FCC710B088B0}"/>
              </a:ext>
            </a:extLst>
          </p:cNvPr>
          <p:cNvSpPr txBox="1"/>
          <p:nvPr/>
        </p:nvSpPr>
        <p:spPr>
          <a:xfrm>
            <a:off x="5279772" y="286514"/>
            <a:ext cx="3725694" cy="1815882"/>
          </a:xfrm>
          <a:prstGeom prst="rect">
            <a:avLst/>
          </a:prstGeom>
          <a:noFill/>
          <a:ln w="6350">
            <a:solidFill>
              <a:schemeClr val="tx1"/>
            </a:solidFill>
          </a:ln>
        </p:spPr>
        <p:txBody>
          <a:bodyPr wrap="square" rtlCol="0">
            <a:spAutoFit/>
          </a:bodyPr>
          <a:lstStyle/>
          <a:p>
            <a:r>
              <a:rPr lang="en-US" sz="1600" err="1">
                <a:solidFill>
                  <a:srgbClr val="505050"/>
                </a:solidFill>
              </a:rPr>
              <a:t>Linac</a:t>
            </a:r>
            <a:r>
              <a:rPr lang="en-US" sz="1600">
                <a:solidFill>
                  <a:srgbClr val="505050"/>
                </a:solidFill>
              </a:rPr>
              <a:t> consists of:</a:t>
            </a:r>
          </a:p>
          <a:p>
            <a:pPr marL="285750" indent="-285750">
              <a:buFont typeface="Arial" panose="020B0604020202020204" pitchFamily="34" charset="0"/>
              <a:buChar char="•"/>
            </a:pPr>
            <a:r>
              <a:rPr lang="en-US" sz="1600">
                <a:solidFill>
                  <a:srgbClr val="505050"/>
                </a:solidFill>
              </a:rPr>
              <a:t>Room temperature front end (up to 2.1 MeV)</a:t>
            </a:r>
          </a:p>
          <a:p>
            <a:pPr marL="285750" indent="-285750">
              <a:buFont typeface="Arial" panose="020B0604020202020204" pitchFamily="34" charset="0"/>
              <a:buChar char="•"/>
            </a:pPr>
            <a:r>
              <a:rPr lang="en-US" sz="1600">
                <a:solidFill>
                  <a:srgbClr val="505050"/>
                </a:solidFill>
              </a:rPr>
              <a:t>Superconducting (cold) linac</a:t>
            </a:r>
          </a:p>
          <a:p>
            <a:pPr marL="742950" lvl="1" indent="-285750">
              <a:buFont typeface="Arial" panose="020B0604020202020204" pitchFamily="34" charset="0"/>
              <a:buChar char="•"/>
            </a:pPr>
            <a:r>
              <a:rPr lang="en-US" sz="1600">
                <a:solidFill>
                  <a:srgbClr val="505050"/>
                </a:solidFill>
              </a:rPr>
              <a:t>5 types of SC cavities: HWR, SSR1, SSR2, LB650, HB650</a:t>
            </a:r>
          </a:p>
          <a:p>
            <a:r>
              <a:rPr lang="en-US" sz="1600">
                <a:solidFill>
                  <a:srgbClr val="505050"/>
                </a:solidFill>
              </a:rPr>
              <a:t>3 RF frequencies are used for acceleration </a:t>
            </a:r>
          </a:p>
        </p:txBody>
      </p:sp>
      <p:pic>
        <p:nvPicPr>
          <p:cNvPr id="11" name="Picture 10" descr="Diagram&#10;&#10;Description automatically generated">
            <a:extLst>
              <a:ext uri="{FF2B5EF4-FFF2-40B4-BE49-F238E27FC236}">
                <a16:creationId xmlns:a16="http://schemas.microsoft.com/office/drawing/2014/main" id="{14A04037-274B-E546-B100-1C76A2ACD199}"/>
              </a:ext>
            </a:extLst>
          </p:cNvPr>
          <p:cNvPicPr>
            <a:picLocks noChangeAspect="1"/>
          </p:cNvPicPr>
          <p:nvPr/>
        </p:nvPicPr>
        <p:blipFill>
          <a:blip r:embed="rId3"/>
          <a:stretch>
            <a:fillRect/>
          </a:stretch>
        </p:blipFill>
        <p:spPr>
          <a:xfrm>
            <a:off x="3540867" y="3072337"/>
            <a:ext cx="5077837" cy="1360245"/>
          </a:xfrm>
          <a:prstGeom prst="rect">
            <a:avLst/>
          </a:prstGeom>
          <a:ln>
            <a:solidFill>
              <a:schemeClr val="tx1">
                <a:lumMod val="60000"/>
                <a:lumOff val="40000"/>
              </a:schemeClr>
            </a:solidFill>
          </a:ln>
        </p:spPr>
      </p:pic>
      <p:cxnSp>
        <p:nvCxnSpPr>
          <p:cNvPr id="12" name="Straight Arrow Connector 11">
            <a:extLst>
              <a:ext uri="{FF2B5EF4-FFF2-40B4-BE49-F238E27FC236}">
                <a16:creationId xmlns:a16="http://schemas.microsoft.com/office/drawing/2014/main" id="{6F94489F-CBA8-6E44-88FF-01E27BB97758}"/>
              </a:ext>
            </a:extLst>
          </p:cNvPr>
          <p:cNvCxnSpPr>
            <a:cxnSpLocks/>
          </p:cNvCxnSpPr>
          <p:nvPr/>
        </p:nvCxnSpPr>
        <p:spPr>
          <a:xfrm>
            <a:off x="5094051" y="4432582"/>
            <a:ext cx="0" cy="418289"/>
          </a:xfrm>
          <a:prstGeom prst="straightConnector1">
            <a:avLst/>
          </a:prstGeom>
          <a:ln w="38100">
            <a:solidFill>
              <a:srgbClr val="0070C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C978954-F3DF-1145-AFDD-BEC875347C87}"/>
              </a:ext>
            </a:extLst>
          </p:cNvPr>
          <p:cNvCxnSpPr>
            <a:cxnSpLocks/>
          </p:cNvCxnSpPr>
          <p:nvPr/>
        </p:nvCxnSpPr>
        <p:spPr>
          <a:xfrm>
            <a:off x="7422205" y="4432582"/>
            <a:ext cx="0" cy="418289"/>
          </a:xfrm>
          <a:prstGeom prst="straightConnector1">
            <a:avLst/>
          </a:prstGeom>
          <a:ln w="38100">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CA37C00-D9C1-DC4F-BFE5-3B5C91285FB0}"/>
              </a:ext>
            </a:extLst>
          </p:cNvPr>
          <p:cNvSpPr txBox="1"/>
          <p:nvPr/>
        </p:nvSpPr>
        <p:spPr>
          <a:xfrm>
            <a:off x="4666592" y="2333983"/>
            <a:ext cx="4361793" cy="584775"/>
          </a:xfrm>
          <a:prstGeom prst="rect">
            <a:avLst/>
          </a:prstGeom>
          <a:noFill/>
        </p:spPr>
        <p:txBody>
          <a:bodyPr wrap="square" rtlCol="0">
            <a:spAutoFit/>
          </a:bodyPr>
          <a:lstStyle/>
          <a:p>
            <a:r>
              <a:rPr lang="en-US" sz="1600" b="1" dirty="0"/>
              <a:t>All SRF SSAs are In-Kind Contributions from DAE:</a:t>
            </a:r>
          </a:p>
          <a:p>
            <a:r>
              <a:rPr lang="en-US" sz="1600" b="1" dirty="0"/>
              <a:t>design, fabrication, delivery</a:t>
            </a:r>
          </a:p>
        </p:txBody>
      </p:sp>
      <p:sp>
        <p:nvSpPr>
          <p:cNvPr id="2" name="Footer Placeholder 4">
            <a:extLst>
              <a:ext uri="{FF2B5EF4-FFF2-40B4-BE49-F238E27FC236}">
                <a16:creationId xmlns:a16="http://schemas.microsoft.com/office/drawing/2014/main" id="{3C97AA09-C1DC-01E7-9396-F4821F0C8433}"/>
              </a:ext>
            </a:extLst>
          </p:cNvPr>
          <p:cNvSpPr>
            <a:spLocks noGrp="1"/>
          </p:cNvSpPr>
          <p:nvPr>
            <p:ph type="ftr" sz="quarter" idx="3"/>
          </p:nvPr>
        </p:nvSpPr>
        <p:spPr>
          <a:xfrm>
            <a:off x="1788160" y="6504213"/>
            <a:ext cx="6002841" cy="242873"/>
          </a:xfrm>
        </p:spPr>
        <p:txBody>
          <a:bodyPr/>
          <a:lstStyle/>
          <a:p>
            <a:pPr algn="ctr">
              <a:defRPr/>
            </a:pPr>
            <a:r>
              <a:rPr lang="en-US" dirty="0"/>
              <a:t>PIP-II | LLRF/RFPI | PDR</a:t>
            </a:r>
            <a:endParaRPr lang="en-US" b="1" dirty="0"/>
          </a:p>
        </p:txBody>
      </p:sp>
      <p:sp>
        <p:nvSpPr>
          <p:cNvPr id="4" name="Date Placeholder 3">
            <a:extLst>
              <a:ext uri="{FF2B5EF4-FFF2-40B4-BE49-F238E27FC236}">
                <a16:creationId xmlns:a16="http://schemas.microsoft.com/office/drawing/2014/main" id="{F2BEB874-C37B-E325-262B-2F35A3E5E7D2}"/>
              </a:ext>
            </a:extLst>
          </p:cNvPr>
          <p:cNvSpPr>
            <a:spLocks noGrp="1"/>
          </p:cNvSpPr>
          <p:nvPr>
            <p:ph type="dt" sz="half" idx="2"/>
          </p:nvPr>
        </p:nvSpPr>
        <p:spPr>
          <a:xfrm>
            <a:off x="736826" y="6502640"/>
            <a:ext cx="1512388" cy="244446"/>
          </a:xfrm>
        </p:spPr>
        <p:txBody>
          <a:bodyPr/>
          <a:lstStyle/>
          <a:p>
            <a:pPr>
              <a:defRPr/>
            </a:pPr>
            <a:r>
              <a:rPr lang="en-US" dirty="0"/>
              <a:t>6-7 December 2022</a:t>
            </a:r>
          </a:p>
        </p:txBody>
      </p:sp>
    </p:spTree>
    <p:extLst>
      <p:ext uri="{BB962C8B-B14F-4D97-AF65-F5344CB8AC3E}">
        <p14:creationId xmlns:p14="http://schemas.microsoft.com/office/powerpoint/2010/main" val="381823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1CD36D-1D3D-45D1-ADEC-49C1A30DD5D0}"/>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a:p>
        </p:txBody>
      </p:sp>
      <p:graphicFrame>
        <p:nvGraphicFramePr>
          <p:cNvPr id="9" name="Table 8">
            <a:extLst>
              <a:ext uri="{FF2B5EF4-FFF2-40B4-BE49-F238E27FC236}">
                <a16:creationId xmlns:a16="http://schemas.microsoft.com/office/drawing/2014/main" id="{3385052A-B917-4E4F-9F51-0BD54175EA34}"/>
              </a:ext>
            </a:extLst>
          </p:cNvPr>
          <p:cNvGraphicFramePr>
            <a:graphicFrameLocks noGrp="1"/>
          </p:cNvGraphicFramePr>
          <p:nvPr>
            <p:extLst>
              <p:ext uri="{D42A27DB-BD31-4B8C-83A1-F6EECF244321}">
                <p14:modId xmlns:p14="http://schemas.microsoft.com/office/powerpoint/2010/main" val="889102554"/>
              </p:ext>
            </p:extLst>
          </p:nvPr>
        </p:nvGraphicFramePr>
        <p:xfrm>
          <a:off x="222250" y="1994053"/>
          <a:ext cx="8672513" cy="4252512"/>
        </p:xfrm>
        <a:graphic>
          <a:graphicData uri="http://schemas.openxmlformats.org/drawingml/2006/table">
            <a:tbl>
              <a:tblPr bandRow="1">
                <a:tableStyleId>{616DA210-FB5B-4158-B5E0-FEB733F419BA}</a:tableStyleId>
              </a:tblPr>
              <a:tblGrid>
                <a:gridCol w="8672513">
                  <a:extLst>
                    <a:ext uri="{9D8B030D-6E8A-4147-A177-3AD203B41FA5}">
                      <a16:colId xmlns:a16="http://schemas.microsoft.com/office/drawing/2014/main" val="4195267784"/>
                    </a:ext>
                  </a:extLst>
                </a:gridCol>
              </a:tblGrid>
              <a:tr h="741374">
                <a:tc>
                  <a:txBody>
                    <a:bodyPr/>
                    <a:lstStyle/>
                    <a:p>
                      <a:pPr lvl="0"/>
                      <a:r>
                        <a:rPr lang="en-US" sz="1800">
                          <a:latin typeface="Helvetica" pitchFamily="2" charset="0"/>
                        </a:rPr>
                        <a:t>Deliver &gt;1 MW of proton beam power from the Main Injector over the energy range 60 – 120 GeV and 1.2 MW at 120 GeV</a:t>
                      </a:r>
                    </a:p>
                  </a:txBody>
                  <a:tcPr anchor="ctr"/>
                </a:tc>
                <a:extLst>
                  <a:ext uri="{0D108BD9-81ED-4DB2-BD59-A6C34878D82A}">
                    <a16:rowId xmlns:a16="http://schemas.microsoft.com/office/drawing/2014/main" val="2987195883"/>
                  </a:ext>
                </a:extLst>
              </a:tr>
              <a:tr h="74137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latin typeface="Helvetica" pitchFamily="2" charset="0"/>
                        </a:rPr>
                        <a:t>Support the current 8-GeV program at Fermilab including the Mu2e, g-2, and short-baseline neutrinos experiments</a:t>
                      </a:r>
                    </a:p>
                  </a:txBody>
                  <a:tcPr anchor="ctr"/>
                </a:tc>
                <a:extLst>
                  <a:ext uri="{0D108BD9-81ED-4DB2-BD59-A6C34878D82A}">
                    <a16:rowId xmlns:a16="http://schemas.microsoft.com/office/drawing/2014/main" val="4243089742"/>
                  </a:ext>
                </a:extLst>
              </a:tr>
              <a:tr h="4835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latin typeface="Helvetica" pitchFamily="2" charset="0"/>
                        </a:rPr>
                        <a:t>Provide a platform for extension of beam power to LBNF to &gt;2 MW</a:t>
                      </a:r>
                    </a:p>
                  </a:txBody>
                  <a:tcPr anchor="ctr"/>
                </a:tc>
                <a:extLst>
                  <a:ext uri="{0D108BD9-81ED-4DB2-BD59-A6C34878D82A}">
                    <a16:rowId xmlns:a16="http://schemas.microsoft.com/office/drawing/2014/main" val="3814958483"/>
                  </a:ext>
                </a:extLst>
              </a:tr>
              <a:tr h="74137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latin typeface="Helvetica" pitchFamily="2" charset="0"/>
                        </a:rPr>
                        <a:t>Provide a path to increase the beam power to the Mu2e experiment to ~100 kW at 800 MeV, with a duty factor of up to 100%</a:t>
                      </a:r>
                    </a:p>
                  </a:txBody>
                  <a:tcPr anchor="ctr"/>
                </a:tc>
                <a:extLst>
                  <a:ext uri="{0D108BD9-81ED-4DB2-BD59-A6C34878D82A}">
                    <a16:rowId xmlns:a16="http://schemas.microsoft.com/office/drawing/2014/main" val="1943053034"/>
                  </a:ext>
                </a:extLst>
              </a:tr>
              <a:tr h="10637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latin typeface="Helvetica" pitchFamily="2" charset="0"/>
                        </a:rPr>
                        <a:t>Provide a platform for extension of capability to flexible bunch pattern, high duty factor/higher beam power operations to multiple experiments simultaneously.</a:t>
                      </a:r>
                    </a:p>
                  </a:txBody>
                  <a:tcPr anchor="ctr"/>
                </a:tc>
                <a:extLst>
                  <a:ext uri="{0D108BD9-81ED-4DB2-BD59-A6C34878D82A}">
                    <a16:rowId xmlns:a16="http://schemas.microsoft.com/office/drawing/2014/main" val="1043507002"/>
                  </a:ext>
                </a:extLst>
              </a:tr>
              <a:tr h="4811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latin typeface="Helvetica" pitchFamily="2" charset="0"/>
                        </a:rPr>
                        <a:t>The above capabilities should be provided in a cost-effective manner. </a:t>
                      </a:r>
                    </a:p>
                  </a:txBody>
                  <a:tcPr anchor="ctr"/>
                </a:tc>
                <a:extLst>
                  <a:ext uri="{0D108BD9-81ED-4DB2-BD59-A6C34878D82A}">
                    <a16:rowId xmlns:a16="http://schemas.microsoft.com/office/drawing/2014/main" val="3600869493"/>
                  </a:ext>
                </a:extLst>
              </a:tr>
            </a:tbl>
          </a:graphicData>
        </a:graphic>
      </p:graphicFrame>
      <p:sp>
        <p:nvSpPr>
          <p:cNvPr id="10" name="Content Placeholder 1">
            <a:extLst>
              <a:ext uri="{FF2B5EF4-FFF2-40B4-BE49-F238E27FC236}">
                <a16:creationId xmlns:a16="http://schemas.microsoft.com/office/drawing/2014/main" id="{6A367923-1370-F44C-A09A-AC37C5F23E6E}"/>
              </a:ext>
            </a:extLst>
          </p:cNvPr>
          <p:cNvSpPr>
            <a:spLocks noGrp="1"/>
          </p:cNvSpPr>
          <p:nvPr>
            <p:ph idx="1"/>
          </p:nvPr>
        </p:nvSpPr>
        <p:spPr>
          <a:xfrm>
            <a:off x="228600" y="1162373"/>
            <a:ext cx="8672513" cy="831680"/>
          </a:xfrm>
        </p:spPr>
        <p:txBody>
          <a:bodyPr/>
          <a:lstStyle/>
          <a:p>
            <a:pPr marL="0" indent="0">
              <a:buNone/>
            </a:pPr>
            <a:r>
              <a:rPr lang="en-US"/>
              <a:t>Performance requirements for PIP-II are established based on the P5 report and the approved Mission Need Statement</a:t>
            </a:r>
          </a:p>
          <a:p>
            <a:pPr marL="0" indent="0">
              <a:buNone/>
            </a:pPr>
            <a:endParaRPr lang="en-US"/>
          </a:p>
        </p:txBody>
      </p:sp>
      <p:sp>
        <p:nvSpPr>
          <p:cNvPr id="11" name="Title 2">
            <a:extLst>
              <a:ext uri="{FF2B5EF4-FFF2-40B4-BE49-F238E27FC236}">
                <a16:creationId xmlns:a16="http://schemas.microsoft.com/office/drawing/2014/main" id="{139FE267-D58B-0143-8CB1-E04FBC104E62}"/>
              </a:ext>
            </a:extLst>
          </p:cNvPr>
          <p:cNvSpPr txBox="1">
            <a:spLocks/>
          </p:cNvSpPr>
          <p:nvPr/>
        </p:nvSpPr>
        <p:spPr>
          <a:xfrm>
            <a:off x="214313" y="110915"/>
            <a:ext cx="8686800" cy="928398"/>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t>Global Requirement Document (GRD, #ED0001222) Defines Performance Requirements and Scope</a:t>
            </a:r>
          </a:p>
        </p:txBody>
      </p:sp>
      <p:sp>
        <p:nvSpPr>
          <p:cNvPr id="2" name="Footer Placeholder 4">
            <a:extLst>
              <a:ext uri="{FF2B5EF4-FFF2-40B4-BE49-F238E27FC236}">
                <a16:creationId xmlns:a16="http://schemas.microsoft.com/office/drawing/2014/main" id="{9622D493-7650-BE81-B9E0-7E1CDB156FB8}"/>
              </a:ext>
            </a:extLst>
          </p:cNvPr>
          <p:cNvSpPr>
            <a:spLocks noGrp="1"/>
          </p:cNvSpPr>
          <p:nvPr>
            <p:ph type="ftr" sz="quarter" idx="3"/>
          </p:nvPr>
        </p:nvSpPr>
        <p:spPr>
          <a:xfrm>
            <a:off x="1788160" y="6504213"/>
            <a:ext cx="6002841" cy="242873"/>
          </a:xfrm>
        </p:spPr>
        <p:txBody>
          <a:bodyPr/>
          <a:lstStyle/>
          <a:p>
            <a:pPr algn="ctr">
              <a:defRPr/>
            </a:pPr>
            <a:r>
              <a:rPr lang="en-US" dirty="0"/>
              <a:t>PIP-II | LLRF/RFPI | PDR</a:t>
            </a:r>
            <a:endParaRPr lang="en-US" b="1" dirty="0"/>
          </a:p>
        </p:txBody>
      </p:sp>
      <p:sp>
        <p:nvSpPr>
          <p:cNvPr id="3" name="Date Placeholder 3">
            <a:extLst>
              <a:ext uri="{FF2B5EF4-FFF2-40B4-BE49-F238E27FC236}">
                <a16:creationId xmlns:a16="http://schemas.microsoft.com/office/drawing/2014/main" id="{81BF917B-E1AE-D520-B726-BD58DAE62D8D}"/>
              </a:ext>
            </a:extLst>
          </p:cNvPr>
          <p:cNvSpPr>
            <a:spLocks noGrp="1"/>
          </p:cNvSpPr>
          <p:nvPr>
            <p:ph type="dt" sz="half" idx="2"/>
          </p:nvPr>
        </p:nvSpPr>
        <p:spPr>
          <a:xfrm>
            <a:off x="736826" y="6502640"/>
            <a:ext cx="1512388" cy="244446"/>
          </a:xfrm>
        </p:spPr>
        <p:txBody>
          <a:bodyPr/>
          <a:lstStyle/>
          <a:p>
            <a:pPr>
              <a:defRPr/>
            </a:pPr>
            <a:r>
              <a:rPr lang="en-US" dirty="0"/>
              <a:t>6-7 December 2022</a:t>
            </a:r>
          </a:p>
        </p:txBody>
      </p:sp>
    </p:spTree>
    <p:extLst>
      <p:ext uri="{BB962C8B-B14F-4D97-AF65-F5344CB8AC3E}">
        <p14:creationId xmlns:p14="http://schemas.microsoft.com/office/powerpoint/2010/main" val="3503925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1CD36D-1D3D-45D1-ADEC-49C1A30DD5D0}"/>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p:sp>
        <p:nvSpPr>
          <p:cNvPr id="11" name="Title 2">
            <a:extLst>
              <a:ext uri="{FF2B5EF4-FFF2-40B4-BE49-F238E27FC236}">
                <a16:creationId xmlns:a16="http://schemas.microsoft.com/office/drawing/2014/main" id="{139FE267-D58B-0143-8CB1-E04FBC104E62}"/>
              </a:ext>
            </a:extLst>
          </p:cNvPr>
          <p:cNvSpPr txBox="1">
            <a:spLocks/>
          </p:cNvSpPr>
          <p:nvPr/>
        </p:nvSpPr>
        <p:spPr>
          <a:xfrm>
            <a:off x="214313" y="110915"/>
            <a:ext cx="8686800" cy="792234"/>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t>Key Performance Parameters</a:t>
            </a:r>
          </a:p>
        </p:txBody>
      </p:sp>
      <p:graphicFrame>
        <p:nvGraphicFramePr>
          <p:cNvPr id="12" name="Content Placeholder 6">
            <a:extLst>
              <a:ext uri="{FF2B5EF4-FFF2-40B4-BE49-F238E27FC236}">
                <a16:creationId xmlns:a16="http://schemas.microsoft.com/office/drawing/2014/main" id="{1E5B316A-875F-2F44-B236-0B68F2FF4CE5}"/>
              </a:ext>
            </a:extLst>
          </p:cNvPr>
          <p:cNvGraphicFramePr>
            <a:graphicFrameLocks noGrp="1"/>
          </p:cNvGraphicFramePr>
          <p:nvPr>
            <p:ph idx="1"/>
            <p:extLst>
              <p:ext uri="{D42A27DB-BD31-4B8C-83A1-F6EECF244321}">
                <p14:modId xmlns:p14="http://schemas.microsoft.com/office/powerpoint/2010/main" val="121629774"/>
              </p:ext>
            </p:extLst>
          </p:nvPr>
        </p:nvGraphicFramePr>
        <p:xfrm>
          <a:off x="228600" y="971550"/>
          <a:ext cx="8672511" cy="3961113"/>
        </p:xfrm>
        <a:graphic>
          <a:graphicData uri="http://schemas.openxmlformats.org/drawingml/2006/table">
            <a:tbl>
              <a:tblPr firstRow="1" firstCol="1" bandRow="1" bandCol="1">
                <a:tableStyleId>{7E9639D4-E3E2-4D34-9284-5A2195B3D0D7}</a:tableStyleId>
              </a:tblPr>
              <a:tblGrid>
                <a:gridCol w="433066">
                  <a:extLst>
                    <a:ext uri="{9D8B030D-6E8A-4147-A177-3AD203B41FA5}">
                      <a16:colId xmlns:a16="http://schemas.microsoft.com/office/drawing/2014/main" val="403924221"/>
                    </a:ext>
                  </a:extLst>
                </a:gridCol>
                <a:gridCol w="1413337">
                  <a:extLst>
                    <a:ext uri="{9D8B030D-6E8A-4147-A177-3AD203B41FA5}">
                      <a16:colId xmlns:a16="http://schemas.microsoft.com/office/drawing/2014/main" val="1261470421"/>
                    </a:ext>
                  </a:extLst>
                </a:gridCol>
                <a:gridCol w="3255053">
                  <a:extLst>
                    <a:ext uri="{9D8B030D-6E8A-4147-A177-3AD203B41FA5}">
                      <a16:colId xmlns:a16="http://schemas.microsoft.com/office/drawing/2014/main" val="837778807"/>
                    </a:ext>
                  </a:extLst>
                </a:gridCol>
                <a:gridCol w="3571055">
                  <a:extLst>
                    <a:ext uri="{9D8B030D-6E8A-4147-A177-3AD203B41FA5}">
                      <a16:colId xmlns:a16="http://schemas.microsoft.com/office/drawing/2014/main" val="1974484087"/>
                    </a:ext>
                  </a:extLst>
                </a:gridCol>
              </a:tblGrid>
              <a:tr h="434472">
                <a:tc>
                  <a:txBody>
                    <a:bodyPr/>
                    <a:lstStyle/>
                    <a:p>
                      <a:pPr marL="0" marR="0">
                        <a:spcBef>
                          <a:spcPts val="0"/>
                        </a:spcBef>
                        <a:spcAft>
                          <a:spcPts val="0"/>
                        </a:spcAft>
                      </a:pPr>
                      <a:r>
                        <a:rPr lang="en-US" sz="2000">
                          <a:effectLst/>
                        </a:rPr>
                        <a:t>#</a:t>
                      </a:r>
                      <a:endParaRPr lang="en-US" sz="2000" b="1">
                        <a:solidFill>
                          <a:srgbClr val="FF0000"/>
                        </a:solidFill>
                        <a:effectLst/>
                        <a:latin typeface="Helvetica" pitchFamily="34"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800">
                          <a:effectLst/>
                        </a:rPr>
                        <a:t>Scope</a:t>
                      </a:r>
                      <a:endParaRPr lang="en-US" sz="1800" b="1">
                        <a:solidFill>
                          <a:srgbClr val="FF0000"/>
                        </a:solidFill>
                        <a:effectLst/>
                        <a:latin typeface="Helvetica" pitchFamily="34"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800">
                          <a:effectLst/>
                        </a:rPr>
                        <a:t>Threshold KPPs</a:t>
                      </a:r>
                      <a:endParaRPr lang="en-US" sz="1800" b="1">
                        <a:solidFill>
                          <a:schemeClr val="bg1"/>
                        </a:solidFill>
                        <a:effectLst/>
                        <a:latin typeface="Helvetica" pitchFamily="34"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800">
                          <a:effectLst/>
                        </a:rPr>
                        <a:t>Objective KPPs</a:t>
                      </a:r>
                      <a:endParaRPr lang="en-US" sz="1800" b="1">
                        <a:solidFill>
                          <a:schemeClr val="bg1"/>
                        </a:solidFill>
                        <a:effectLst/>
                        <a:latin typeface="Helvetica" pitchFamily="34" charset="0"/>
                        <a:ea typeface="Calibri" panose="020F0502020204030204" pitchFamily="34" charset="0"/>
                        <a:cs typeface="Times New Roman" panose="02020603050405020304" pitchFamily="18" charset="0"/>
                      </a:endParaRPr>
                    </a:p>
                  </a:txBody>
                  <a:tcPr marL="50904" marR="50904" marT="9525" marB="0" anchor="ctr"/>
                </a:tc>
                <a:extLst>
                  <a:ext uri="{0D108BD9-81ED-4DB2-BD59-A6C34878D82A}">
                    <a16:rowId xmlns:a16="http://schemas.microsoft.com/office/drawing/2014/main" val="4180608102"/>
                  </a:ext>
                </a:extLst>
              </a:tr>
              <a:tr h="1084021">
                <a:tc>
                  <a:txBody>
                    <a:bodyPr/>
                    <a:lstStyle/>
                    <a:p>
                      <a:pPr marL="0" marR="0">
                        <a:spcBef>
                          <a:spcPts val="0"/>
                        </a:spcBef>
                        <a:spcAft>
                          <a:spcPts val="0"/>
                        </a:spcAft>
                      </a:pPr>
                      <a:r>
                        <a:rPr lang="en-US" sz="1600">
                          <a:effectLst/>
                          <a:latin typeface="Helvetica" pitchFamily="2" charset="0"/>
                        </a:rPr>
                        <a:t>1</a:t>
                      </a:r>
                      <a:endParaRPr lang="en-US" sz="1600" b="0">
                        <a:solidFill>
                          <a:schemeClr val="tx2"/>
                        </a:solidFill>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600">
                          <a:effectLst/>
                          <a:latin typeface="Helvetica" pitchFamily="2" charset="0"/>
                        </a:rPr>
                        <a:t>Linac Beam Energy</a:t>
                      </a:r>
                      <a:endParaRPr lang="en-US" sz="1600" b="0">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600">
                          <a:effectLst/>
                          <a:latin typeface="Helvetica" pitchFamily="2" charset="0"/>
                        </a:rPr>
                        <a:t>Accelerate H- beam to 600  MeV</a:t>
                      </a:r>
                    </a:p>
                  </a:txBody>
                  <a:tcPr marL="50904" marR="50904" marT="9525" marB="0"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1600">
                          <a:effectLst/>
                          <a:latin typeface="Helvetica" pitchFamily="2" charset="0"/>
                        </a:rPr>
                        <a:t>Accelerate H- beam to 700  MeV</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1600">
                          <a:latin typeface="Helvetica" pitchFamily="2" charset="0"/>
                        </a:rPr>
                        <a:t>Linac systems required to accelerate beam to 800 MeV installed and tested</a:t>
                      </a:r>
                    </a:p>
                  </a:txBody>
                  <a:tcPr marL="50904" marR="50904" marT="9525" marB="0" anchor="ctr"/>
                </a:tc>
                <a:extLst>
                  <a:ext uri="{0D108BD9-81ED-4DB2-BD59-A6C34878D82A}">
                    <a16:rowId xmlns:a16="http://schemas.microsoft.com/office/drawing/2014/main" val="2837995875"/>
                  </a:ext>
                </a:extLst>
              </a:tr>
              <a:tr h="960305">
                <a:tc>
                  <a:txBody>
                    <a:bodyPr/>
                    <a:lstStyle/>
                    <a:p>
                      <a:pPr marL="0" marR="0">
                        <a:spcBef>
                          <a:spcPts val="0"/>
                        </a:spcBef>
                        <a:spcAft>
                          <a:spcPts val="0"/>
                        </a:spcAft>
                      </a:pPr>
                      <a:r>
                        <a:rPr lang="en-US" sz="1600">
                          <a:effectLst/>
                          <a:latin typeface="Helvetica" pitchFamily="2" charset="0"/>
                        </a:rPr>
                        <a:t>2</a:t>
                      </a:r>
                      <a:endParaRPr lang="en-US" sz="1600" b="0">
                        <a:solidFill>
                          <a:schemeClr val="tx2"/>
                        </a:solidFill>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600">
                          <a:effectLst/>
                          <a:latin typeface="Helvetica" pitchFamily="2" charset="0"/>
                        </a:rPr>
                        <a:t>Linac Beam Intensity</a:t>
                      </a:r>
                      <a:endParaRPr lang="en-US" sz="1600" b="0">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600">
                          <a:effectLst/>
                          <a:latin typeface="Helvetica" pitchFamily="2" charset="0"/>
                        </a:rPr>
                        <a:t>Beam delivered to Beam Dump at the end of Linac</a:t>
                      </a:r>
                      <a:endParaRPr lang="en-US" sz="1600" b="0">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effectLst/>
                          <a:latin typeface="Helvetica" pitchFamily="2" charset="0"/>
                        </a:rPr>
                        <a:t>Beam with intensity of 1.3E12 particles per pulse (H-) at 20 Hz delivered to Beam Line Dump</a:t>
                      </a:r>
                    </a:p>
                  </a:txBody>
                  <a:tcPr marL="50904" marR="50904" marT="9525" marB="0" anchor="ctr"/>
                </a:tc>
                <a:extLst>
                  <a:ext uri="{0D108BD9-81ED-4DB2-BD59-A6C34878D82A}">
                    <a16:rowId xmlns:a16="http://schemas.microsoft.com/office/drawing/2014/main" val="4270740615"/>
                  </a:ext>
                </a:extLst>
              </a:tr>
              <a:tr h="1482315">
                <a:tc>
                  <a:txBody>
                    <a:bodyPr/>
                    <a:lstStyle/>
                    <a:p>
                      <a:pPr marL="0" marR="0">
                        <a:spcBef>
                          <a:spcPts val="0"/>
                        </a:spcBef>
                        <a:spcAft>
                          <a:spcPts val="0"/>
                        </a:spcAft>
                      </a:pPr>
                      <a:r>
                        <a:rPr lang="en-US" sz="1600">
                          <a:effectLst/>
                          <a:latin typeface="Helvetica" pitchFamily="2" charset="0"/>
                        </a:rPr>
                        <a:t>3</a:t>
                      </a:r>
                      <a:endParaRPr lang="en-US" sz="1600" b="0">
                        <a:solidFill>
                          <a:schemeClr val="tx2"/>
                        </a:solidFill>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600">
                          <a:effectLst/>
                          <a:latin typeface="Helvetica" pitchFamily="2" charset="0"/>
                        </a:rPr>
                        <a:t>Booster/</a:t>
                      </a:r>
                    </a:p>
                    <a:p>
                      <a:pPr marL="0" marR="0">
                        <a:spcBef>
                          <a:spcPts val="0"/>
                        </a:spcBef>
                        <a:spcAft>
                          <a:spcPts val="0"/>
                        </a:spcAft>
                      </a:pPr>
                      <a:r>
                        <a:rPr lang="en-US" sz="1600">
                          <a:effectLst/>
                          <a:latin typeface="Helvetica" pitchFamily="2" charset="0"/>
                        </a:rPr>
                        <a:t>Recycler/</a:t>
                      </a:r>
                    </a:p>
                    <a:p>
                      <a:pPr marL="0" marR="0">
                        <a:spcBef>
                          <a:spcPts val="0"/>
                        </a:spcBef>
                        <a:spcAft>
                          <a:spcPts val="0"/>
                        </a:spcAft>
                      </a:pPr>
                      <a:r>
                        <a:rPr lang="en-US" sz="1600">
                          <a:effectLst/>
                          <a:latin typeface="Helvetica" pitchFamily="2" charset="0"/>
                        </a:rPr>
                        <a:t>Main Injector upgrades</a:t>
                      </a:r>
                      <a:endParaRPr lang="en-US" sz="1600" b="0">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effectLst/>
                          <a:latin typeface="Helvetica" pitchFamily="2" charset="0"/>
                        </a:rPr>
                        <a:t>Booster, Recycler, and Main Injector Upgrades to support operations with beam power of 1.2 MW on the LBNF target are installed and tested without beam</a:t>
                      </a:r>
                      <a:endParaRPr lang="en-US" sz="1600" b="0">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algn="l"/>
                      <a:r>
                        <a:rPr lang="en-US" sz="1600">
                          <a:effectLst/>
                          <a:latin typeface="Helvetica" pitchFamily="2" charset="0"/>
                        </a:rPr>
                        <a:t>Linac beam injected and circulated in Booster</a:t>
                      </a:r>
                      <a:endParaRPr lang="en-US" sz="1600">
                        <a:latin typeface="Helvetica" pitchFamily="2" charset="0"/>
                      </a:endParaRPr>
                    </a:p>
                  </a:txBody>
                  <a:tcPr marL="90496" marR="90496" anchor="ctr"/>
                </a:tc>
                <a:extLst>
                  <a:ext uri="{0D108BD9-81ED-4DB2-BD59-A6C34878D82A}">
                    <a16:rowId xmlns:a16="http://schemas.microsoft.com/office/drawing/2014/main" val="1205404726"/>
                  </a:ext>
                </a:extLst>
              </a:tr>
            </a:tbl>
          </a:graphicData>
        </a:graphic>
      </p:graphicFrame>
      <p:sp>
        <p:nvSpPr>
          <p:cNvPr id="13" name="Rectangle 12">
            <a:extLst>
              <a:ext uri="{FF2B5EF4-FFF2-40B4-BE49-F238E27FC236}">
                <a16:creationId xmlns:a16="http://schemas.microsoft.com/office/drawing/2014/main" id="{2D3ECCD4-CEBB-E942-BE5D-1C7779DE0A5B}"/>
              </a:ext>
            </a:extLst>
          </p:cNvPr>
          <p:cNvSpPr/>
          <p:nvPr/>
        </p:nvSpPr>
        <p:spPr>
          <a:xfrm>
            <a:off x="207961" y="5219856"/>
            <a:ext cx="8672511" cy="923330"/>
          </a:xfrm>
          <a:prstGeom prst="rect">
            <a:avLst/>
          </a:prstGeom>
        </p:spPr>
        <p:txBody>
          <a:bodyPr wrap="square">
            <a:spAutoFit/>
          </a:bodyPr>
          <a:lstStyle/>
          <a:p>
            <a:r>
              <a:rPr lang="en-US" sz="1800" i="1">
                <a:solidFill>
                  <a:schemeClr val="accent6">
                    <a:lumMod val="50000"/>
                  </a:schemeClr>
                </a:solidFill>
                <a:latin typeface="Helvetica" pitchFamily="2" charset="0"/>
              </a:rPr>
              <a:t>Objective KPPs are aligned with the baseline project scope and assure that the accelerator facility, as constructed, is capable of meeting the scientific needs of the Fermilab program.(Project Execution Plan, </a:t>
            </a:r>
            <a:r>
              <a:rPr lang="en-US" sz="1800" i="1">
                <a:solidFill>
                  <a:schemeClr val="accent6">
                    <a:lumMod val="50000"/>
                  </a:schemeClr>
                </a:solidFill>
                <a:latin typeface="Helvetica" pitchFamily="2" charset="0"/>
                <a:hlinkClick r:id="rId2"/>
              </a:rPr>
              <a:t>PIP-II-doc-3036</a:t>
            </a:r>
            <a:r>
              <a:rPr lang="en-US" sz="1800" i="1">
                <a:solidFill>
                  <a:schemeClr val="accent6">
                    <a:lumMod val="50000"/>
                  </a:schemeClr>
                </a:solidFill>
                <a:latin typeface="Helvetica" pitchFamily="2" charset="0"/>
              </a:rPr>
              <a:t>)</a:t>
            </a:r>
          </a:p>
        </p:txBody>
      </p:sp>
      <p:sp>
        <p:nvSpPr>
          <p:cNvPr id="2" name="Footer Placeholder 4">
            <a:extLst>
              <a:ext uri="{FF2B5EF4-FFF2-40B4-BE49-F238E27FC236}">
                <a16:creationId xmlns:a16="http://schemas.microsoft.com/office/drawing/2014/main" id="{FE78904C-37D9-231F-902D-2FD4B60F6223}"/>
              </a:ext>
            </a:extLst>
          </p:cNvPr>
          <p:cNvSpPr>
            <a:spLocks noGrp="1"/>
          </p:cNvSpPr>
          <p:nvPr>
            <p:ph type="ftr" sz="quarter" idx="3"/>
          </p:nvPr>
        </p:nvSpPr>
        <p:spPr>
          <a:xfrm>
            <a:off x="1788160" y="6504213"/>
            <a:ext cx="6002841" cy="242873"/>
          </a:xfrm>
        </p:spPr>
        <p:txBody>
          <a:bodyPr/>
          <a:lstStyle/>
          <a:p>
            <a:pPr algn="ctr">
              <a:defRPr/>
            </a:pPr>
            <a:r>
              <a:rPr lang="en-US" dirty="0"/>
              <a:t>PIP-II | LLRF/RFPI | PDR</a:t>
            </a:r>
            <a:endParaRPr lang="en-US" b="1" dirty="0"/>
          </a:p>
        </p:txBody>
      </p:sp>
      <p:sp>
        <p:nvSpPr>
          <p:cNvPr id="3" name="Date Placeholder 3">
            <a:extLst>
              <a:ext uri="{FF2B5EF4-FFF2-40B4-BE49-F238E27FC236}">
                <a16:creationId xmlns:a16="http://schemas.microsoft.com/office/drawing/2014/main" id="{4FCE73E5-58CE-611D-EFF8-6651560BC2A8}"/>
              </a:ext>
            </a:extLst>
          </p:cNvPr>
          <p:cNvSpPr>
            <a:spLocks noGrp="1"/>
          </p:cNvSpPr>
          <p:nvPr>
            <p:ph type="dt" sz="half" idx="2"/>
          </p:nvPr>
        </p:nvSpPr>
        <p:spPr>
          <a:xfrm>
            <a:off x="736826" y="6502640"/>
            <a:ext cx="1512388" cy="244446"/>
          </a:xfrm>
        </p:spPr>
        <p:txBody>
          <a:bodyPr/>
          <a:lstStyle/>
          <a:p>
            <a:pPr>
              <a:defRPr/>
            </a:pPr>
            <a:r>
              <a:rPr lang="en-US" dirty="0"/>
              <a:t>6-7 December 2022</a:t>
            </a:r>
          </a:p>
        </p:txBody>
      </p:sp>
    </p:spTree>
    <p:extLst>
      <p:ext uri="{BB962C8B-B14F-4D97-AF65-F5344CB8AC3E}">
        <p14:creationId xmlns:p14="http://schemas.microsoft.com/office/powerpoint/2010/main" val="1070023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BFC6C-72BB-408B-A1C8-BFB5B7506C4E}"/>
              </a:ext>
            </a:extLst>
          </p:cNvPr>
          <p:cNvSpPr>
            <a:spLocks noGrp="1"/>
          </p:cNvSpPr>
          <p:nvPr>
            <p:ph type="title"/>
          </p:nvPr>
        </p:nvSpPr>
        <p:spPr/>
        <p:txBody>
          <a:bodyPr/>
          <a:lstStyle/>
          <a:p>
            <a:r>
              <a:rPr lang="en-US"/>
              <a:t>Purpose/Charge</a:t>
            </a:r>
          </a:p>
        </p:txBody>
      </p:sp>
      <p:sp>
        <p:nvSpPr>
          <p:cNvPr id="6" name="Slide Number Placeholder 5">
            <a:extLst>
              <a:ext uri="{FF2B5EF4-FFF2-40B4-BE49-F238E27FC236}">
                <a16:creationId xmlns:a16="http://schemas.microsoft.com/office/drawing/2014/main" id="{8C1CD36D-1D3D-45D1-ADEC-49C1A30DD5D0}"/>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sp>
        <p:nvSpPr>
          <p:cNvPr id="7" name="Rectangle 6">
            <a:extLst>
              <a:ext uri="{FF2B5EF4-FFF2-40B4-BE49-F238E27FC236}">
                <a16:creationId xmlns:a16="http://schemas.microsoft.com/office/drawing/2014/main" id="{8343F986-59D8-2442-97C5-D023290877AE}"/>
              </a:ext>
            </a:extLst>
          </p:cNvPr>
          <p:cNvSpPr/>
          <p:nvPr/>
        </p:nvSpPr>
        <p:spPr>
          <a:xfrm>
            <a:off x="222250" y="751344"/>
            <a:ext cx="8686800" cy="5909310"/>
          </a:xfrm>
          <a:prstGeom prst="rect">
            <a:avLst/>
          </a:prstGeom>
        </p:spPr>
        <p:txBody>
          <a:bodyPr wrap="square">
            <a:spAutoFit/>
          </a:bodyPr>
          <a:lstStyle/>
          <a:p>
            <a:r>
              <a:rPr lang="en-US" sz="1400" dirty="0">
                <a:effectLst/>
                <a:latin typeface="Arial" panose="020B0604020202020204" pitchFamily="34" charset="0"/>
              </a:rPr>
              <a:t>The review committee is charged with critically evaluating the preliminary design of the PIP-II Radio Frequency Protection Interlock [RFPI] to assess design, implementation, procurement, fabrication and installation activities’ maturity. For the PIP-II project, preliminary design is defined as 60% complete.</a:t>
            </a:r>
            <a:br>
              <a:rPr lang="en-US" sz="1400" dirty="0"/>
            </a:br>
            <a:r>
              <a:rPr lang="en-US" sz="1400" dirty="0">
                <a:effectLst/>
                <a:latin typeface="Arial" panose="020B0604020202020204" pitchFamily="34" charset="0"/>
              </a:rPr>
              <a:t>The PIP-II RFPI system is responsible to prohibit the LLRF system and the SSA operation in case of cavity and cryomodule failure or misbehavior. For this reason the RFPI is constantly monitoring predefined subset of the module and cavities signals and reacts instantaneously for any thresholds violation.</a:t>
            </a:r>
            <a:br>
              <a:rPr lang="en-US" sz="1400" dirty="0"/>
            </a:br>
            <a:r>
              <a:rPr lang="en-US" sz="1400" dirty="0">
                <a:effectLst/>
                <a:latin typeface="Arial" panose="020B0604020202020204" pitchFamily="34" charset="0"/>
              </a:rPr>
              <a:t>The single PIP-II RFPI unit is dedicated for up to four cavities protection and monitoring.</a:t>
            </a:r>
            <a:endParaRPr lang="en-US" sz="1600" dirty="0"/>
          </a:p>
          <a:p>
            <a:endParaRPr lang="en-US" sz="1400" dirty="0">
              <a:effectLst/>
              <a:latin typeface="Arial" panose="020B0604020202020204" pitchFamily="34" charset="0"/>
            </a:endParaRPr>
          </a:p>
          <a:p>
            <a:r>
              <a:rPr lang="en-US" sz="1400" b="1" dirty="0">
                <a:effectLst/>
                <a:latin typeface="Arial" panose="020B0604020202020204" pitchFamily="34" charset="0"/>
              </a:rPr>
              <a:t>The purpose of the review is for the review committee to assess the preliminary design of the PIP-II RFPI system.</a:t>
            </a:r>
            <a:br>
              <a:rPr lang="en-US" sz="1400" dirty="0"/>
            </a:br>
            <a:r>
              <a:rPr lang="en-US" sz="1200" dirty="0">
                <a:effectLst/>
                <a:latin typeface="Arial" panose="020B0604020202020204" pitchFamily="34" charset="0"/>
              </a:rPr>
              <a:t>• </a:t>
            </a:r>
            <a:r>
              <a:rPr lang="en-US" sz="1400" dirty="0">
                <a:effectLst/>
                <a:latin typeface="Arial" panose="020B0604020202020204" pitchFamily="34" charset="0"/>
              </a:rPr>
              <a:t>Are the design requirements clearly stated and reasonable?</a:t>
            </a:r>
            <a:br>
              <a:rPr lang="en-US" sz="1400" dirty="0"/>
            </a:br>
            <a:r>
              <a:rPr lang="en-US" sz="1400" dirty="0">
                <a:effectLst/>
                <a:latin typeface="Arial" panose="020B0604020202020204" pitchFamily="34" charset="0"/>
              </a:rPr>
              <a:t>• Are the proposed system architectures and chosen technology sound and viable?</a:t>
            </a:r>
            <a:br>
              <a:rPr lang="en-US" sz="1400" dirty="0"/>
            </a:br>
            <a:r>
              <a:rPr lang="en-US" sz="1400" dirty="0">
                <a:effectLst/>
                <a:latin typeface="Arial" panose="020B0604020202020204" pitchFamily="34" charset="0"/>
              </a:rPr>
              <a:t>• Is the designs’ maturity at the preliminary design level (60%)</a:t>
            </a:r>
            <a:br>
              <a:rPr lang="en-US" sz="1400" dirty="0"/>
            </a:br>
            <a:r>
              <a:rPr lang="en-US" sz="1400" dirty="0">
                <a:effectLst/>
                <a:latin typeface="Arial" panose="020B0604020202020204" pitchFamily="34" charset="0"/>
              </a:rPr>
              <a:t>• Are the available documentation consistent with this level of design maturity?</a:t>
            </a:r>
            <a:br>
              <a:rPr lang="en-US" sz="1400" dirty="0"/>
            </a:br>
            <a:r>
              <a:rPr lang="en-US" sz="1400" dirty="0">
                <a:effectLst/>
                <a:latin typeface="Arial" panose="020B0604020202020204" pitchFamily="34" charset="0"/>
              </a:rPr>
              <a:t>• Are risks and interfaces sufficiently identified?</a:t>
            </a:r>
            <a:br>
              <a:rPr lang="en-US" sz="1400" dirty="0"/>
            </a:br>
            <a:r>
              <a:rPr lang="en-US" sz="1400" dirty="0">
                <a:effectLst/>
                <a:latin typeface="Arial" panose="020B0604020202020204" pitchFamily="34" charset="0"/>
              </a:rPr>
              <a:t>• Has ESH, especially Prevention through Design, been properly addressed for this level of design?</a:t>
            </a:r>
            <a:br>
              <a:rPr lang="en-US" sz="1400" dirty="0"/>
            </a:br>
            <a:r>
              <a:rPr lang="en-US" sz="1400" dirty="0">
                <a:effectLst/>
                <a:latin typeface="Arial" panose="020B0604020202020204" pitchFamily="34" charset="0"/>
              </a:rPr>
              <a:t>Are the procurement and quality control plans consistent with this level of design maturity?</a:t>
            </a:r>
            <a:br>
              <a:rPr lang="en-US" sz="1400" dirty="0"/>
            </a:br>
            <a:r>
              <a:rPr lang="en-US" sz="1400" dirty="0">
                <a:effectLst/>
                <a:latin typeface="Arial" panose="020B0604020202020204" pitchFamily="34" charset="0"/>
              </a:rPr>
              <a:t>• Is the cost and schedule presented reasonable? Are there sufficient staff resources and</a:t>
            </a:r>
            <a:br>
              <a:rPr lang="en-US" sz="1400" dirty="0"/>
            </a:br>
            <a:r>
              <a:rPr lang="en-US" sz="1400" dirty="0">
                <a:effectLst/>
                <a:latin typeface="Arial" panose="020B0604020202020204" pitchFamily="34" charset="0"/>
              </a:rPr>
              <a:t>competence assigned to the team by Polish partner to allow to progress with work in accordance</a:t>
            </a:r>
            <a:br>
              <a:rPr lang="en-US" sz="1400" dirty="0"/>
            </a:br>
            <a:r>
              <a:rPr lang="en-US" sz="1400" dirty="0">
                <a:effectLst/>
                <a:latin typeface="Arial" panose="020B0604020202020204" pitchFamily="34" charset="0"/>
              </a:rPr>
              <a:t>with activities, durations and milestone dates shown,</a:t>
            </a:r>
            <a:br>
              <a:rPr lang="en-US" sz="1400" dirty="0"/>
            </a:br>
            <a:r>
              <a:rPr lang="en-US" sz="1400" dirty="0">
                <a:effectLst/>
                <a:latin typeface="Arial" panose="020B0604020202020204" pitchFamily="34" charset="0"/>
              </a:rPr>
              <a:t>• In-kind partnership: Does the RFPI requires additional input from the Fermilab (PIP-II) or other</a:t>
            </a:r>
            <a:br>
              <a:rPr lang="en-US" sz="1400" dirty="0"/>
            </a:br>
            <a:r>
              <a:rPr lang="en-US" sz="1400" dirty="0">
                <a:effectLst/>
                <a:latin typeface="Arial" panose="020B0604020202020204" pitchFamily="34" charset="0"/>
              </a:rPr>
              <a:t>partners to proceed to the RFPI detailed design?</a:t>
            </a:r>
            <a:br>
              <a:rPr lang="en-US" sz="1400" dirty="0"/>
            </a:br>
            <a:r>
              <a:rPr lang="en-US" sz="1400" dirty="0">
                <a:effectLst/>
                <a:latin typeface="Arial" panose="020B0604020202020204" pitchFamily="34" charset="0"/>
              </a:rPr>
              <a:t>• Are the strategy, policies and regulations for procurement, manufacture and assembly sufficiently</a:t>
            </a:r>
            <a:br>
              <a:rPr lang="en-US" sz="1400" dirty="0"/>
            </a:br>
            <a:r>
              <a:rPr lang="en-US" sz="1400" dirty="0">
                <a:effectLst/>
                <a:latin typeface="Arial" panose="020B0604020202020204" pitchFamily="34" charset="0"/>
              </a:rPr>
              <a:t>identified, defined, documented and understood by the partner</a:t>
            </a:r>
            <a:br>
              <a:rPr lang="en-US" sz="1400" dirty="0"/>
            </a:br>
            <a:r>
              <a:rPr lang="en-US" sz="1400" dirty="0">
                <a:effectLst/>
                <a:latin typeface="Arial" panose="020B0604020202020204" pitchFamily="34" charset="0"/>
              </a:rPr>
              <a:t>• Does the committee recommend approval of the designs under review and endorse proceeding</a:t>
            </a:r>
            <a:br>
              <a:rPr lang="en-US" sz="1400" dirty="0"/>
            </a:br>
            <a:r>
              <a:rPr lang="en-US" sz="1400" dirty="0">
                <a:effectLst/>
                <a:latin typeface="Arial" panose="020B0604020202020204" pitchFamily="34" charset="0"/>
              </a:rPr>
              <a:t>to Final Design?</a:t>
            </a:r>
            <a:endParaRPr lang="en-US" sz="1100" dirty="0"/>
          </a:p>
        </p:txBody>
      </p:sp>
      <p:sp>
        <p:nvSpPr>
          <p:cNvPr id="2" name="Footer Placeholder 4">
            <a:extLst>
              <a:ext uri="{FF2B5EF4-FFF2-40B4-BE49-F238E27FC236}">
                <a16:creationId xmlns:a16="http://schemas.microsoft.com/office/drawing/2014/main" id="{3318579F-6B96-E6D8-1F2A-4194C024FDFB}"/>
              </a:ext>
            </a:extLst>
          </p:cNvPr>
          <p:cNvSpPr>
            <a:spLocks noGrp="1"/>
          </p:cNvSpPr>
          <p:nvPr>
            <p:ph type="ftr" sz="quarter" idx="3"/>
          </p:nvPr>
        </p:nvSpPr>
        <p:spPr>
          <a:xfrm>
            <a:off x="1788160" y="6504213"/>
            <a:ext cx="6002841" cy="242873"/>
          </a:xfrm>
        </p:spPr>
        <p:txBody>
          <a:bodyPr/>
          <a:lstStyle/>
          <a:p>
            <a:pPr algn="ctr">
              <a:defRPr/>
            </a:pPr>
            <a:r>
              <a:rPr lang="en-US" dirty="0"/>
              <a:t>PIP-II | LLRF/RFPI | PDR</a:t>
            </a:r>
            <a:endParaRPr lang="en-US" b="1" dirty="0"/>
          </a:p>
        </p:txBody>
      </p:sp>
      <p:sp>
        <p:nvSpPr>
          <p:cNvPr id="4" name="Date Placeholder 3">
            <a:extLst>
              <a:ext uri="{FF2B5EF4-FFF2-40B4-BE49-F238E27FC236}">
                <a16:creationId xmlns:a16="http://schemas.microsoft.com/office/drawing/2014/main" id="{552C53E5-6B8F-5941-2624-2869F87A2535}"/>
              </a:ext>
            </a:extLst>
          </p:cNvPr>
          <p:cNvSpPr>
            <a:spLocks noGrp="1"/>
          </p:cNvSpPr>
          <p:nvPr>
            <p:ph type="dt" sz="half" idx="2"/>
          </p:nvPr>
        </p:nvSpPr>
        <p:spPr>
          <a:xfrm>
            <a:off x="736826" y="6502640"/>
            <a:ext cx="1512388" cy="244446"/>
          </a:xfrm>
        </p:spPr>
        <p:txBody>
          <a:bodyPr/>
          <a:lstStyle/>
          <a:p>
            <a:pPr>
              <a:defRPr/>
            </a:pPr>
            <a:r>
              <a:rPr lang="en-US" dirty="0"/>
              <a:t>6-7 December 2022</a:t>
            </a:r>
          </a:p>
        </p:txBody>
      </p:sp>
    </p:spTree>
    <p:extLst>
      <p:ext uri="{BB962C8B-B14F-4D97-AF65-F5344CB8AC3E}">
        <p14:creationId xmlns:p14="http://schemas.microsoft.com/office/powerpoint/2010/main" val="481339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BFC6C-72BB-408B-A1C8-BFB5B7506C4E}"/>
              </a:ext>
            </a:extLst>
          </p:cNvPr>
          <p:cNvSpPr>
            <a:spLocks noGrp="1"/>
          </p:cNvSpPr>
          <p:nvPr>
            <p:ph type="title"/>
          </p:nvPr>
        </p:nvSpPr>
        <p:spPr/>
        <p:txBody>
          <a:bodyPr/>
          <a:lstStyle/>
          <a:p>
            <a:r>
              <a:rPr lang="en-US"/>
              <a:t>Logistics &amp; Schedule</a:t>
            </a:r>
          </a:p>
        </p:txBody>
      </p:sp>
      <p:sp>
        <p:nvSpPr>
          <p:cNvPr id="6" name="Slide Number Placeholder 5">
            <a:extLst>
              <a:ext uri="{FF2B5EF4-FFF2-40B4-BE49-F238E27FC236}">
                <a16:creationId xmlns:a16="http://schemas.microsoft.com/office/drawing/2014/main" id="{8C1CD36D-1D3D-45D1-ADEC-49C1A30DD5D0}"/>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a:p>
        </p:txBody>
      </p:sp>
      <p:sp>
        <p:nvSpPr>
          <p:cNvPr id="7" name="Content Placeholder 1">
            <a:extLst>
              <a:ext uri="{FF2B5EF4-FFF2-40B4-BE49-F238E27FC236}">
                <a16:creationId xmlns:a16="http://schemas.microsoft.com/office/drawing/2014/main" id="{2946B508-C3DD-8D4F-B3B3-8550B7BB1178}"/>
              </a:ext>
            </a:extLst>
          </p:cNvPr>
          <p:cNvSpPr>
            <a:spLocks noGrp="1"/>
          </p:cNvSpPr>
          <p:nvPr>
            <p:ph idx="1"/>
          </p:nvPr>
        </p:nvSpPr>
        <p:spPr>
          <a:xfrm>
            <a:off x="4572000" y="879389"/>
            <a:ext cx="4343400" cy="5099222"/>
          </a:xfrm>
        </p:spPr>
        <p:txBody>
          <a:bodyPr/>
          <a:lstStyle/>
          <a:p>
            <a:pPr>
              <a:buFontTx/>
              <a:buChar char="•"/>
            </a:pPr>
            <a:r>
              <a:rPr lang="en-US" sz="2000" b="1" dirty="0">
                <a:solidFill>
                  <a:schemeClr val="accent6">
                    <a:lumMod val="50000"/>
                  </a:schemeClr>
                </a:solidFill>
                <a:latin typeface="Helvetica" panose="020B0604020202020204" pitchFamily="34" charset="0"/>
              </a:rPr>
              <a:t>Times listed are local. </a:t>
            </a:r>
            <a:r>
              <a:rPr lang="en-US" sz="2000" b="1" dirty="0" err="1">
                <a:solidFill>
                  <a:schemeClr val="accent6">
                    <a:lumMod val="50000"/>
                  </a:schemeClr>
                </a:solidFill>
                <a:latin typeface="Helvetica" panose="020B0604020202020204" pitchFamily="34" charset="0"/>
              </a:rPr>
              <a:t>Fermiab</a:t>
            </a:r>
            <a:r>
              <a:rPr lang="en-US" sz="2000" b="1" dirty="0">
                <a:solidFill>
                  <a:schemeClr val="accent6">
                    <a:lumMod val="50000"/>
                  </a:schemeClr>
                </a:solidFill>
                <a:latin typeface="Helvetica" panose="020B0604020202020204" pitchFamily="34" charset="0"/>
              </a:rPr>
              <a:t> time are T-7 hours. </a:t>
            </a:r>
            <a:endParaRPr lang="en-US" sz="2000" b="1" i="1" dirty="0">
              <a:solidFill>
                <a:schemeClr val="accent6">
                  <a:lumMod val="50000"/>
                </a:schemeClr>
              </a:solidFill>
              <a:latin typeface="Helvetica" panose="020B0604020202020204" pitchFamily="34" charset="0"/>
            </a:endParaRPr>
          </a:p>
          <a:p>
            <a:pPr>
              <a:buFontTx/>
              <a:buChar char="•"/>
            </a:pPr>
            <a:r>
              <a:rPr lang="en-US" sz="2000" b="1" dirty="0">
                <a:solidFill>
                  <a:schemeClr val="accent6">
                    <a:lumMod val="50000"/>
                  </a:schemeClr>
                </a:solidFill>
                <a:latin typeface="Helvetica" panose="020B0604020202020204" pitchFamily="34" charset="0"/>
              </a:rPr>
              <a:t>2-day format – locally conducted at </a:t>
            </a:r>
            <a:r>
              <a:rPr lang="en-US" sz="2000" b="1" i="1" dirty="0" err="1"/>
              <a:t>Łódź</a:t>
            </a:r>
            <a:r>
              <a:rPr lang="en-US" sz="2000" b="1" i="1" dirty="0"/>
              <a:t> University of Technology</a:t>
            </a:r>
            <a:r>
              <a:rPr lang="en-US" sz="2000" b="1" dirty="0">
                <a:solidFill>
                  <a:schemeClr val="accent6">
                    <a:lumMod val="50000"/>
                  </a:schemeClr>
                </a:solidFill>
                <a:latin typeface="Helvetica" panose="020B0604020202020204" pitchFamily="34" charset="0"/>
              </a:rPr>
              <a:t>, Poland plus remotely </a:t>
            </a:r>
          </a:p>
          <a:p>
            <a:pPr>
              <a:buFontTx/>
              <a:buChar char="•"/>
            </a:pPr>
            <a:r>
              <a:rPr lang="en-US" sz="2000" b="1" dirty="0">
                <a:solidFill>
                  <a:schemeClr val="accent6">
                    <a:lumMod val="50000"/>
                  </a:schemeClr>
                </a:solidFill>
                <a:latin typeface="Helvetica" panose="020B0604020202020204" pitchFamily="34" charset="0"/>
              </a:rPr>
              <a:t>18 Presentations plus Discussion, Q&amp;A</a:t>
            </a:r>
          </a:p>
          <a:p>
            <a:pPr>
              <a:buFontTx/>
              <a:buChar char="•"/>
            </a:pPr>
            <a:r>
              <a:rPr lang="en-US" sz="2000" b="1" dirty="0">
                <a:solidFill>
                  <a:schemeClr val="accent6">
                    <a:lumMod val="50000"/>
                  </a:schemeClr>
                </a:solidFill>
                <a:latin typeface="Helvetica" panose="020B0604020202020204" pitchFamily="34" charset="0"/>
              </a:rPr>
              <a:t>Formal committee report within 2 weeks</a:t>
            </a:r>
          </a:p>
          <a:p>
            <a:pPr marL="0" indent="0">
              <a:buNone/>
            </a:pPr>
            <a:endParaRPr lang="en-US" sz="2000" b="1" dirty="0">
              <a:solidFill>
                <a:schemeClr val="accent6">
                  <a:lumMod val="50000"/>
                </a:schemeClr>
              </a:solidFill>
              <a:latin typeface="Helvetica" panose="020B0604020202020204" pitchFamily="34" charset="0"/>
            </a:endParaRPr>
          </a:p>
          <a:p>
            <a:pPr>
              <a:buFontTx/>
              <a:buChar char="•"/>
            </a:pPr>
            <a:r>
              <a:rPr lang="en-US" sz="2000" b="1" dirty="0">
                <a:solidFill>
                  <a:schemeClr val="accent6">
                    <a:lumMod val="50000"/>
                  </a:schemeClr>
                </a:solidFill>
                <a:latin typeface="Helvetica" panose="020B0604020202020204" pitchFamily="34" charset="0"/>
              </a:rPr>
              <a:t>Safety</a:t>
            </a:r>
          </a:p>
          <a:p>
            <a:pPr lvl="1">
              <a:buFontTx/>
              <a:buChar char="•"/>
            </a:pPr>
            <a:r>
              <a:rPr lang="en-US" sz="1400" dirty="0">
                <a:solidFill>
                  <a:schemeClr val="accent6">
                    <a:lumMod val="50000"/>
                  </a:schemeClr>
                </a:solidFill>
                <a:latin typeface="Helvetica" panose="020B0604020202020204" pitchFamily="34" charset="0"/>
              </a:rPr>
              <a:t>Be aware of your surroundings</a:t>
            </a:r>
          </a:p>
          <a:p>
            <a:pPr lvl="1">
              <a:buFontTx/>
              <a:buChar char="•"/>
            </a:pPr>
            <a:r>
              <a:rPr lang="en-US" sz="1400" dirty="0">
                <a:solidFill>
                  <a:schemeClr val="accent6">
                    <a:lumMod val="50000"/>
                  </a:schemeClr>
                </a:solidFill>
                <a:latin typeface="Helvetica" panose="020B0604020202020204" pitchFamily="34" charset="0"/>
              </a:rPr>
              <a:t>Identify alerts and exits in case of emergency</a:t>
            </a:r>
          </a:p>
          <a:p>
            <a:pPr>
              <a:buFontTx/>
              <a:buChar char="•"/>
            </a:pPr>
            <a:endParaRPr lang="en-US" sz="2000" dirty="0">
              <a:solidFill>
                <a:schemeClr val="accent6">
                  <a:lumMod val="50000"/>
                </a:schemeClr>
              </a:solidFill>
            </a:endParaRPr>
          </a:p>
        </p:txBody>
      </p:sp>
      <p:sp>
        <p:nvSpPr>
          <p:cNvPr id="4" name="Footer Placeholder 4">
            <a:extLst>
              <a:ext uri="{FF2B5EF4-FFF2-40B4-BE49-F238E27FC236}">
                <a16:creationId xmlns:a16="http://schemas.microsoft.com/office/drawing/2014/main" id="{1F1DE26F-BBAF-533D-EC40-EF1358A71C4F}"/>
              </a:ext>
            </a:extLst>
          </p:cNvPr>
          <p:cNvSpPr>
            <a:spLocks noGrp="1"/>
          </p:cNvSpPr>
          <p:nvPr>
            <p:ph type="ftr" sz="quarter" idx="3"/>
          </p:nvPr>
        </p:nvSpPr>
        <p:spPr>
          <a:xfrm>
            <a:off x="1788160" y="6504213"/>
            <a:ext cx="6002841" cy="242873"/>
          </a:xfrm>
        </p:spPr>
        <p:txBody>
          <a:bodyPr/>
          <a:lstStyle/>
          <a:p>
            <a:pPr algn="ctr">
              <a:defRPr/>
            </a:pPr>
            <a:r>
              <a:rPr lang="en-US" dirty="0"/>
              <a:t>PIP-II | LLRF/RFPI | PDR</a:t>
            </a:r>
            <a:endParaRPr lang="en-US" b="1" dirty="0"/>
          </a:p>
        </p:txBody>
      </p:sp>
      <p:sp>
        <p:nvSpPr>
          <p:cNvPr id="5" name="Date Placeholder 3">
            <a:extLst>
              <a:ext uri="{FF2B5EF4-FFF2-40B4-BE49-F238E27FC236}">
                <a16:creationId xmlns:a16="http://schemas.microsoft.com/office/drawing/2014/main" id="{CDA58FEC-D918-C7EF-D728-97E8782580FF}"/>
              </a:ext>
            </a:extLst>
          </p:cNvPr>
          <p:cNvSpPr>
            <a:spLocks noGrp="1"/>
          </p:cNvSpPr>
          <p:nvPr>
            <p:ph type="dt" sz="half" idx="2"/>
          </p:nvPr>
        </p:nvSpPr>
        <p:spPr>
          <a:xfrm>
            <a:off x="736826" y="6502640"/>
            <a:ext cx="1512388" cy="244446"/>
          </a:xfrm>
        </p:spPr>
        <p:txBody>
          <a:bodyPr/>
          <a:lstStyle/>
          <a:p>
            <a:pPr>
              <a:defRPr/>
            </a:pPr>
            <a:r>
              <a:rPr lang="en-US" dirty="0"/>
              <a:t>6-7 December 2022</a:t>
            </a:r>
          </a:p>
        </p:txBody>
      </p:sp>
      <p:pic>
        <p:nvPicPr>
          <p:cNvPr id="8" name="Picture 7">
            <a:extLst>
              <a:ext uri="{FF2B5EF4-FFF2-40B4-BE49-F238E27FC236}">
                <a16:creationId xmlns:a16="http://schemas.microsoft.com/office/drawing/2014/main" id="{5EA19572-88F9-AEF4-AC13-F0B28AD387D4}"/>
              </a:ext>
            </a:extLst>
          </p:cNvPr>
          <p:cNvPicPr>
            <a:picLocks noChangeAspect="1"/>
          </p:cNvPicPr>
          <p:nvPr/>
        </p:nvPicPr>
        <p:blipFill>
          <a:blip r:embed="rId2"/>
          <a:stretch>
            <a:fillRect/>
          </a:stretch>
        </p:blipFill>
        <p:spPr>
          <a:xfrm>
            <a:off x="507401" y="704570"/>
            <a:ext cx="3370129" cy="2563011"/>
          </a:xfrm>
          <a:prstGeom prst="rect">
            <a:avLst/>
          </a:prstGeom>
        </p:spPr>
      </p:pic>
      <p:pic>
        <p:nvPicPr>
          <p:cNvPr id="10" name="Picture 9">
            <a:extLst>
              <a:ext uri="{FF2B5EF4-FFF2-40B4-BE49-F238E27FC236}">
                <a16:creationId xmlns:a16="http://schemas.microsoft.com/office/drawing/2014/main" id="{6C2AF6CD-3B8C-E86E-A912-AE8355B0DDA1}"/>
              </a:ext>
            </a:extLst>
          </p:cNvPr>
          <p:cNvPicPr>
            <a:picLocks noChangeAspect="1"/>
          </p:cNvPicPr>
          <p:nvPr/>
        </p:nvPicPr>
        <p:blipFill>
          <a:blip r:embed="rId3"/>
          <a:stretch>
            <a:fillRect/>
          </a:stretch>
        </p:blipFill>
        <p:spPr>
          <a:xfrm>
            <a:off x="507401" y="3348846"/>
            <a:ext cx="3370128" cy="2890994"/>
          </a:xfrm>
          <a:prstGeom prst="rect">
            <a:avLst/>
          </a:prstGeom>
        </p:spPr>
      </p:pic>
    </p:spTree>
    <p:extLst>
      <p:ext uri="{BB962C8B-B14F-4D97-AF65-F5344CB8AC3E}">
        <p14:creationId xmlns:p14="http://schemas.microsoft.com/office/powerpoint/2010/main" val="238446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BFC6C-72BB-408B-A1C8-BFB5B7506C4E}"/>
              </a:ext>
            </a:extLst>
          </p:cNvPr>
          <p:cNvSpPr>
            <a:spLocks noGrp="1"/>
          </p:cNvSpPr>
          <p:nvPr>
            <p:ph type="title"/>
          </p:nvPr>
        </p:nvSpPr>
        <p:spPr>
          <a:xfrm>
            <a:off x="228600" y="264452"/>
            <a:ext cx="8686800" cy="427877"/>
          </a:xfrm>
        </p:spPr>
        <p:txBody>
          <a:bodyPr/>
          <a:lstStyle/>
          <a:p>
            <a:r>
              <a:rPr lang="en-US" dirty="0"/>
              <a:t>Introductions</a:t>
            </a:r>
          </a:p>
        </p:txBody>
      </p:sp>
      <p:sp>
        <p:nvSpPr>
          <p:cNvPr id="6" name="Slide Number Placeholder 5">
            <a:extLst>
              <a:ext uri="{FF2B5EF4-FFF2-40B4-BE49-F238E27FC236}">
                <a16:creationId xmlns:a16="http://schemas.microsoft.com/office/drawing/2014/main" id="{8C1CD36D-1D3D-45D1-ADEC-49C1A30DD5D0}"/>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a:p>
        </p:txBody>
      </p:sp>
      <p:sp>
        <p:nvSpPr>
          <p:cNvPr id="7" name="Content Placeholder 1">
            <a:extLst>
              <a:ext uri="{FF2B5EF4-FFF2-40B4-BE49-F238E27FC236}">
                <a16:creationId xmlns:a16="http://schemas.microsoft.com/office/drawing/2014/main" id="{2946B508-C3DD-8D4F-B3B3-8550B7BB1178}"/>
              </a:ext>
            </a:extLst>
          </p:cNvPr>
          <p:cNvSpPr>
            <a:spLocks noGrp="1"/>
          </p:cNvSpPr>
          <p:nvPr>
            <p:ph idx="1"/>
          </p:nvPr>
        </p:nvSpPr>
        <p:spPr>
          <a:xfrm>
            <a:off x="228599" y="1017560"/>
            <a:ext cx="8446478" cy="3302192"/>
          </a:xfrm>
        </p:spPr>
        <p:txBody>
          <a:bodyPr/>
          <a:lstStyle/>
          <a:p>
            <a:pPr>
              <a:buFontTx/>
              <a:buChar char="•"/>
            </a:pPr>
            <a:r>
              <a:rPr lang="en-US" dirty="0"/>
              <a:t>Invited participants include</a:t>
            </a:r>
          </a:p>
          <a:p>
            <a:pPr lvl="1">
              <a:buFontTx/>
              <a:buChar char="•"/>
            </a:pPr>
            <a:r>
              <a:rPr lang="en-US" sz="2000" dirty="0"/>
              <a:t>Review committee:</a:t>
            </a:r>
          </a:p>
          <a:p>
            <a:pPr lvl="2">
              <a:buFontTx/>
              <a:buChar char="•"/>
            </a:pPr>
            <a:r>
              <a:rPr lang="en-US" sz="1800" i="1" dirty="0"/>
              <a:t>Curt </a:t>
            </a:r>
            <a:r>
              <a:rPr lang="en-US" sz="1800" i="1" dirty="0" err="1"/>
              <a:t>Hovater</a:t>
            </a:r>
            <a:r>
              <a:rPr lang="en-US" sz="1800" i="1" dirty="0"/>
              <a:t> (Jefferson Lab) - chair</a:t>
            </a:r>
          </a:p>
          <a:p>
            <a:pPr lvl="2">
              <a:buFontTx/>
              <a:buChar char="•"/>
            </a:pPr>
            <a:r>
              <a:rPr lang="en-US" sz="1800" dirty="0"/>
              <a:t>Gustavo </a:t>
            </a:r>
            <a:r>
              <a:rPr lang="en-US" sz="1800" dirty="0" err="1"/>
              <a:t>Cancelo</a:t>
            </a:r>
            <a:r>
              <a:rPr lang="en-US" sz="1800" dirty="0"/>
              <a:t> (Fermilab)</a:t>
            </a:r>
          </a:p>
          <a:p>
            <a:pPr lvl="2">
              <a:buFontTx/>
              <a:buChar char="•"/>
            </a:pPr>
            <a:r>
              <a:rPr lang="en-US" sz="1800" dirty="0"/>
              <a:t>Morton Jensen (ESS)</a:t>
            </a:r>
          </a:p>
          <a:p>
            <a:pPr lvl="2">
              <a:buFontTx/>
              <a:buChar char="•"/>
            </a:pPr>
            <a:endParaRPr lang="en-US" sz="1800" dirty="0"/>
          </a:p>
          <a:p>
            <a:pPr lvl="1">
              <a:buFontTx/>
              <a:buChar char="•"/>
            </a:pPr>
            <a:r>
              <a:rPr lang="en-US" sz="2000" dirty="0"/>
              <a:t>Partners &amp; PIP-II project management</a:t>
            </a:r>
          </a:p>
        </p:txBody>
      </p:sp>
      <p:sp>
        <p:nvSpPr>
          <p:cNvPr id="2" name="Rectangle 1">
            <a:extLst>
              <a:ext uri="{FF2B5EF4-FFF2-40B4-BE49-F238E27FC236}">
                <a16:creationId xmlns:a16="http://schemas.microsoft.com/office/drawing/2014/main" id="{703BE35E-28DD-B74B-B5D2-C6003E126045}"/>
              </a:ext>
            </a:extLst>
          </p:cNvPr>
          <p:cNvSpPr/>
          <p:nvPr/>
        </p:nvSpPr>
        <p:spPr>
          <a:xfrm>
            <a:off x="3782378" y="4393890"/>
            <a:ext cx="4892699" cy="1446550"/>
          </a:xfrm>
          <a:prstGeom prst="rect">
            <a:avLst/>
          </a:prstGeom>
        </p:spPr>
        <p:txBody>
          <a:bodyPr wrap="square">
            <a:spAutoFit/>
          </a:bodyPr>
          <a:lstStyle/>
          <a:p>
            <a:pPr algn="ctr"/>
            <a:r>
              <a:rPr lang="en-US" b="1" dirty="0"/>
              <a:t>Thank you to all for making time for this review</a:t>
            </a:r>
            <a:endParaRPr lang="en-US" sz="2200" b="1" dirty="0"/>
          </a:p>
          <a:p>
            <a:pPr marL="800100" lvl="1" indent="-342900">
              <a:buFont typeface="Arial" panose="020B0604020202020204" pitchFamily="34" charset="0"/>
              <a:buChar char="•"/>
            </a:pPr>
            <a:r>
              <a:rPr lang="en-US" sz="2000" dirty="0"/>
              <a:t>Reviewers, especially</a:t>
            </a:r>
          </a:p>
          <a:p>
            <a:pPr marL="800100" lvl="1" indent="-342900">
              <a:buFont typeface="Arial" panose="020B0604020202020204" pitchFamily="34" charset="0"/>
              <a:buChar char="•"/>
            </a:pPr>
            <a:r>
              <a:rPr lang="en-US" sz="2000" dirty="0"/>
              <a:t>Presenters</a:t>
            </a:r>
          </a:p>
        </p:txBody>
      </p:sp>
      <p:sp>
        <p:nvSpPr>
          <p:cNvPr id="4" name="Footer Placeholder 4">
            <a:extLst>
              <a:ext uri="{FF2B5EF4-FFF2-40B4-BE49-F238E27FC236}">
                <a16:creationId xmlns:a16="http://schemas.microsoft.com/office/drawing/2014/main" id="{F7CD2B61-4FE9-C54E-4424-E4DC0F85F65F}"/>
              </a:ext>
            </a:extLst>
          </p:cNvPr>
          <p:cNvSpPr>
            <a:spLocks noGrp="1"/>
          </p:cNvSpPr>
          <p:nvPr>
            <p:ph type="ftr" sz="quarter" idx="3"/>
          </p:nvPr>
        </p:nvSpPr>
        <p:spPr>
          <a:xfrm>
            <a:off x="1788160" y="6504213"/>
            <a:ext cx="6002841" cy="242873"/>
          </a:xfrm>
        </p:spPr>
        <p:txBody>
          <a:bodyPr/>
          <a:lstStyle/>
          <a:p>
            <a:pPr algn="ctr">
              <a:defRPr/>
            </a:pPr>
            <a:r>
              <a:rPr lang="en-US" dirty="0"/>
              <a:t>PIP-II | LLRF/RFPI | PDR</a:t>
            </a:r>
            <a:endParaRPr lang="en-US" b="1" dirty="0"/>
          </a:p>
        </p:txBody>
      </p:sp>
      <p:sp>
        <p:nvSpPr>
          <p:cNvPr id="5" name="Date Placeholder 3">
            <a:extLst>
              <a:ext uri="{FF2B5EF4-FFF2-40B4-BE49-F238E27FC236}">
                <a16:creationId xmlns:a16="http://schemas.microsoft.com/office/drawing/2014/main" id="{BC956EC3-E67F-6E2E-A0D2-0B5F2488BD31}"/>
              </a:ext>
            </a:extLst>
          </p:cNvPr>
          <p:cNvSpPr>
            <a:spLocks noGrp="1"/>
          </p:cNvSpPr>
          <p:nvPr>
            <p:ph type="dt" sz="half" idx="2"/>
          </p:nvPr>
        </p:nvSpPr>
        <p:spPr>
          <a:xfrm>
            <a:off x="736826" y="6502640"/>
            <a:ext cx="1512388" cy="244446"/>
          </a:xfrm>
        </p:spPr>
        <p:txBody>
          <a:bodyPr/>
          <a:lstStyle/>
          <a:p>
            <a:pPr>
              <a:defRPr/>
            </a:pPr>
            <a:r>
              <a:rPr lang="en-US" dirty="0"/>
              <a:t>6-7 December 2022</a:t>
            </a:r>
          </a:p>
        </p:txBody>
      </p:sp>
    </p:spTree>
    <p:extLst>
      <p:ext uri="{BB962C8B-B14F-4D97-AF65-F5344CB8AC3E}">
        <p14:creationId xmlns:p14="http://schemas.microsoft.com/office/powerpoint/2010/main" val="1488501078"/>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2 Template" id="{A6123BC6-2E26-4D2C-B75C-E7ACD0753466}" vid="{9DA365C6-7E8E-4E63-A246-5A785B05BA97}"/>
    </a:ext>
  </a:ext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2 Template" id="{A6123BC6-2E26-4D2C-B75C-E7ACD0753466}" vid="{9DA365C6-7E8E-4E63-A246-5A785B05BA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13A158B6CF1942A8E4C66ADD4C29A2" ma:contentTypeVersion="14" ma:contentTypeDescription="Create a new document." ma:contentTypeScope="" ma:versionID="6732c5b438b461bc6dc1a54cebbc9122">
  <xsd:schema xmlns:xsd="http://www.w3.org/2001/XMLSchema" xmlns:xs="http://www.w3.org/2001/XMLSchema" xmlns:p="http://schemas.microsoft.com/office/2006/metadata/properties" xmlns:ns1="http://schemas.microsoft.com/sharepoint/v3" xmlns:ns3="41ffd1a0-94dc-43ab-a856-3f671abd15fd" xmlns:ns4="4015de2c-2a62-45ba-8285-bdf4ae027a83" targetNamespace="http://schemas.microsoft.com/office/2006/metadata/properties" ma:root="true" ma:fieldsID="d23d76453f7eb832c506b4075daa5b1d" ns1:_="" ns3:_="" ns4:_="">
    <xsd:import namespace="http://schemas.microsoft.com/sharepoint/v3"/>
    <xsd:import namespace="41ffd1a0-94dc-43ab-a856-3f671abd15fd"/>
    <xsd:import namespace="4015de2c-2a62-45ba-8285-bdf4ae027a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ffd1a0-94dc-43ab-a856-3f671abd1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5de2c-2a62-45ba-8285-bdf4ae027a8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570DC73-618F-4885-8FE5-2E24B9D5C3E1}">
  <ds:schemaRefs>
    <ds:schemaRef ds:uri="4015de2c-2a62-45ba-8285-bdf4ae027a83"/>
    <ds:schemaRef ds:uri="41ffd1a0-94dc-43ab-a856-3f671abd15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3.xml><?xml version="1.0" encoding="utf-8"?>
<ds:datastoreItem xmlns:ds="http://schemas.openxmlformats.org/officeDocument/2006/customXml" ds:itemID="{BE1F245F-DB62-428D-A566-B113377E9116}">
  <ds:schemaRefs>
    <ds:schemaRef ds:uri="http://schemas.microsoft.com/sharepoint/v3"/>
    <ds:schemaRef ds:uri="http://www.w3.org/XML/1998/namespace"/>
    <ds:schemaRef ds:uri="http://schemas.microsoft.com/office/2006/metadata/properties"/>
    <ds:schemaRef ds:uri="http://schemas.microsoft.com/office/infopath/2007/PartnerControls"/>
    <ds:schemaRef ds:uri="http://purl.org/dc/dcmitype/"/>
    <ds:schemaRef ds:uri="http://purl.org/dc/elements/1.1/"/>
    <ds:schemaRef ds:uri="http://schemas.microsoft.com/office/2006/documentManagement/types"/>
    <ds:schemaRef ds:uri="http://purl.org/dc/terms/"/>
    <ds:schemaRef ds:uri="http://schemas.openxmlformats.org/package/2006/metadata/core-properties"/>
    <ds:schemaRef ds:uri="4015de2c-2a62-45ba-8285-bdf4ae027a83"/>
    <ds:schemaRef ds:uri="41ffd1a0-94dc-43ab-a856-3f671abd15fd"/>
  </ds:schemaRefs>
</ds:datastoreItem>
</file>

<file path=docProps/app.xml><?xml version="1.0" encoding="utf-8"?>
<Properties xmlns="http://schemas.openxmlformats.org/officeDocument/2006/extended-properties" xmlns:vt="http://schemas.openxmlformats.org/officeDocument/2006/docPropsVTypes">
  <Template>Fermilab_PPT_090815</Template>
  <TotalTime>1286</TotalTime>
  <Words>1061</Words>
  <Application>Microsoft Macintosh PowerPoint</Application>
  <PresentationFormat>On-screen Show (4:3)</PresentationFormat>
  <Paragraphs>111</Paragraphs>
  <Slides>10</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vt:i4>
      </vt:variant>
    </vt:vector>
  </HeadingPairs>
  <TitlesOfParts>
    <vt:vector size="15" baseType="lpstr">
      <vt:lpstr>Arial</vt:lpstr>
      <vt:lpstr>Calibri</vt:lpstr>
      <vt:lpstr>Helvetica</vt:lpstr>
      <vt:lpstr>Fermilab_PPT_090815</vt:lpstr>
      <vt:lpstr>1_Fermilab_PPT_090815</vt:lpstr>
      <vt:lpstr>PowerPoint Presentation</vt:lpstr>
      <vt:lpstr>Welcome</vt:lpstr>
      <vt:lpstr>PIP-II Purpose &amp; Scope</vt:lpstr>
      <vt:lpstr>PIP-II Layout</vt:lpstr>
      <vt:lpstr>PowerPoint Presentation</vt:lpstr>
      <vt:lpstr>PowerPoint Presentation</vt:lpstr>
      <vt:lpstr>Purpose/Charge</vt:lpstr>
      <vt:lpstr>Logistics &amp; Schedule</vt:lpstr>
      <vt:lpstr>Introductions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Elvin R Harms Jr</cp:lastModifiedBy>
  <cp:revision>17</cp:revision>
  <cp:lastPrinted>2020-01-24T20:57:46Z</cp:lastPrinted>
  <dcterms:created xsi:type="dcterms:W3CDTF">2019-12-16T19:54:36Z</dcterms:created>
  <dcterms:modified xsi:type="dcterms:W3CDTF">2022-12-02T21:06:08Z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0x010100BF13A158B6CF1942A8E4C66ADD4C29A2</vt:lpwstr>
  </property>
</Properties>
</file>