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753"/>
  </p:normalViewPr>
  <p:slideViewPr>
    <p:cSldViewPr snapToGrid="0" snapToObjects="1">
      <p:cViewPr varScale="1">
        <p:scale>
          <a:sx n="105" d="100"/>
          <a:sy n="105" d="100"/>
        </p:scale>
        <p:origin x="9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9B55-AB43-7B4A-8C83-49CCD81E40FD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65A51-15E1-6E40-A2BA-E18C5EB7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7520-953B-2442-B5E7-5519BD39A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220A4-9B73-614C-8FA2-FB6F2C975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4CAB8-9D52-3F4D-866E-BC69CF25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82B4D-D9FE-FF46-81F2-E25C1810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0403D-6617-B44B-B6F7-42F6D149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7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B716-5A2E-444A-AE28-D7ADBB22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F7857-4723-F848-BD79-49CA64BBA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623DB-2EC4-FA4E-AD66-DC8ADDEA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3F4E6-64DC-5D4A-90BC-8558D45F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FEF16-52E0-B749-955A-A28C141C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7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CEDFC-8822-884E-AE28-CDDD439F1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3D5C8-91A5-8046-A116-062323E54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10C96-5B07-7145-9A6B-D7D76C67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31064-1E66-4A47-AC79-D2BAB37B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671D-6180-BD44-ACF6-0FC1012E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1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6D49-FAFC-E242-BE0F-8EA0BFDA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E419E-D3A8-6F41-91AF-7889EF375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C63FE-0519-384C-B50B-D3233051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00568-04AA-1F41-8782-5892B1A2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C6E45-F502-7248-AD87-2157CEEF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77DF-5DE9-D841-A051-BA3F6683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0AE66-D333-6842-B187-D5042D0C9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3EB9B-7098-0E48-A2FC-DDAFEC40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FEDC0-0593-874A-968B-9AAD05EB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51FA0-F1B7-8449-A5B2-523FF5D3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4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E28F-4F43-7445-BDA4-D28620AA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EE836-432A-0545-94C6-CA6DC82B1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BD755-BAF6-A043-8029-31F7F652C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36C48-A0EB-CB4A-A445-409476BD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12F01-062B-9E4B-9F35-94E4706C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D3EF0-BA40-E94A-9643-20AB6769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D22B-21F1-0845-BA58-6A150AA4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88F48-9A36-984B-9587-9290286CE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0AC23-610C-7448-9EA3-6687A0ABD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184A5-D037-CB44-B148-51C284CD4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62FB95-8127-B94E-A677-9643D720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3AD2F-64B3-C343-9AD2-0F38699A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9784E-59C6-494E-850A-2D619002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7269F-6223-EF40-A0ED-7202F49D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4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A2D2-89D9-A542-BBF9-33C7FEEF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99925-BA64-FA4D-B14E-4367289E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A31D3-405E-7C4C-8D1F-D2FCE0B1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6AAE1-C282-F840-AA3C-FC478CE8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9182C-AC4F-3B4F-9929-0585FBB4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80999-E5C1-064D-B08C-139E0566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B75D9-E59B-7544-8530-58AF6E0C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2451-BD69-314C-A9D4-DBA3BF07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FAC00-522D-5B42-BC7C-6239BB8E5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B844B-BF4F-8747-B158-80A3B186E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D001A-A18D-9B40-911B-A88A6415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7F0B4-CD42-624B-96A4-2B29B640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E5FCF-CB9F-B943-8EA2-10865D59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DC9C-605D-5D41-BF40-9FB2A166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1BE4F-0CD6-7D49-8C97-BD2F1F825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DB7B2-16AB-3242-A12C-40CEA94FA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83DA8-B210-8240-9E01-29E6FD24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60C59-48BE-0D46-8296-5D73F5A1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BA48E-5D5E-4849-8977-5EB0C222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5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752F2D-B30C-484C-831E-1691D52B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EF02C-A3F9-2B49-81BB-1FECB775D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F3DD7-FFC8-984B-AD6E-E6C4EE942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February 9,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DE397-269E-8F46-9E06-2775BB6B0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4B99B-F634-7A4D-9E39-E0678ABF6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AC28C-ADA5-CF4F-84AA-283717EA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50146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637B-2C89-C348-BCDC-C46228053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TPC Electronics OPC/UA 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A62D6-01AD-034A-846A-FED46B290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Christian</a:t>
            </a:r>
          </a:p>
          <a:p>
            <a:r>
              <a:rPr lang="en-US" dirty="0"/>
              <a:t>February 9, 2022</a:t>
            </a:r>
          </a:p>
        </p:txBody>
      </p:sp>
    </p:spTree>
    <p:extLst>
      <p:ext uri="{BB962C8B-B14F-4D97-AF65-F5344CB8AC3E}">
        <p14:creationId xmlns:p14="http://schemas.microsoft.com/office/powerpoint/2010/main" val="211422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FC8584-6396-9043-9FD2-0E2BEF8A6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6"/>
            <a:ext cx="12192000" cy="683572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495EC-38B5-CB43-AD86-BC92DEBE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1CCDD2-83B3-1444-8A7B-5F052AF1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1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A38D-43D3-BF4A-B9A0-ADC8911B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 Electronics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E8D2-3C9E-A14E-B9E0-E933CF5AA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Front End Mother Boards (FEMBs) are mounted on the APA frames (in the liquid argon).</a:t>
            </a:r>
          </a:p>
          <a:p>
            <a:r>
              <a:rPr lang="en-US" dirty="0"/>
              <a:t>The FEMBs are controlled by and read out into Warm Interface Boards (WIBs) located in a crate mounted on the cryostat penetration.</a:t>
            </a:r>
          </a:p>
          <a:p>
            <a:r>
              <a:rPr lang="en-US" dirty="0"/>
              <a:t>Each WIB has two “10” Gbps links to FELIX and a Gbit optical Ethernet link for control, configuration, and monitoring.</a:t>
            </a:r>
          </a:p>
          <a:p>
            <a:r>
              <a:rPr lang="en-US" dirty="0"/>
              <a:t>The WIB uses a Xilinx </a:t>
            </a:r>
            <a:r>
              <a:rPr lang="en-US" dirty="0" err="1"/>
              <a:t>Znyq</a:t>
            </a:r>
            <a:r>
              <a:rPr lang="en-US" dirty="0"/>
              <a:t> SoC FPGA with integrated ARM processor.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0F106-F812-724F-AD5E-95BEB7CC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E8FDD-9777-C64A-9EEE-25DC0855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4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29E4-A41F-3D49-B635-B4CE0CE6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WIB Control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B82CD-84C3-1040-B54E-A604A0C35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 Land (U. Penn) wrote the software that runs on the WIB Zynq processor and also the software that communicates with it.</a:t>
            </a:r>
          </a:p>
          <a:p>
            <a:r>
              <a:rPr lang="en-US" dirty="0"/>
              <a:t>His original implementation used </a:t>
            </a:r>
            <a:r>
              <a:rPr lang="en-US" dirty="0" err="1"/>
              <a:t>ZeroMQ</a:t>
            </a:r>
            <a:r>
              <a:rPr lang="en-US" dirty="0"/>
              <a:t>, an open source asynchronous message-passing system, to pass messages between DAQ and slow control programs and programs running on the WIB.</a:t>
            </a:r>
          </a:p>
          <a:p>
            <a:r>
              <a:rPr lang="en-US" dirty="0"/>
              <a:t>When we learned that the DAQ group was planning to support only OPC/UA for message passing, Ben implemented an OPC/UA server on the Zynq and also wrote programs for </a:t>
            </a:r>
            <a:r>
              <a:rPr lang="en-US" dirty="0" err="1"/>
              <a:t>artdaq</a:t>
            </a:r>
            <a:r>
              <a:rPr lang="en-US" dirty="0"/>
              <a:t> (with OPC/UA client calls) that could be used to control and configure the WIB and FEMBs.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9B278-BF91-A14A-A5D4-CBBFE7C8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208B2-8A79-3643-A9FE-8E395877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2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2B5D8-FCA1-2D44-B071-6F254B97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 Land’s OPC/UA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0C04F-205C-3E44-9F13-D8E93326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 presented a summary of his (at that time planned) implementation at a meeting on July 20, 2021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>
                <a:sym typeface="Wingdings" pitchFamily="2" charset="2"/>
                <a:hlinkClick r:id="rId2"/>
              </a:rPr>
              <a:t>https://indico.fnal.gov/event/50146/</a:t>
            </a:r>
            <a:r>
              <a:rPr lang="en-US" dirty="0">
                <a:sym typeface="Wingdings" pitchFamily="2" charset="2"/>
              </a:rPr>
              <a:t>).</a:t>
            </a:r>
          </a:p>
          <a:p>
            <a:r>
              <a:rPr lang="en-US" dirty="0">
                <a:sym typeface="Wingdings" pitchFamily="2" charset="2"/>
              </a:rPr>
              <a:t>I include some of Ben’s slides in the following.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1E95A-0CAC-164D-8FB7-949887D3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BF543-E4E7-3047-B880-338A54B5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4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3F23-55EE-6548-B1A2-30E7147A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Architecture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7AB48B6-214D-3B44-8787-2866333E9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42" y="1381760"/>
            <a:ext cx="7902006" cy="5043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721E3-364D-244E-8F81-A2061BE7C08E}"/>
              </a:ext>
            </a:extLst>
          </p:cNvPr>
          <p:cNvSpPr txBox="1"/>
          <p:nvPr/>
        </p:nvSpPr>
        <p:spPr>
          <a:xfrm>
            <a:off x="9144001" y="4169664"/>
            <a:ext cx="2535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CCM = Configuration Control and Monitoring?</a:t>
            </a:r>
          </a:p>
          <a:p>
            <a:endParaRPr lang="en-US" dirty="0"/>
          </a:p>
          <a:p>
            <a:r>
              <a:rPr lang="en-US" dirty="0" err="1"/>
              <a:t>appfwk</a:t>
            </a:r>
            <a:r>
              <a:rPr lang="en-US" dirty="0"/>
              <a:t> = application framework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0F50C-6907-8943-A877-CF01EA577CE8}"/>
              </a:ext>
            </a:extLst>
          </p:cNvPr>
          <p:cNvSpPr txBox="1"/>
          <p:nvPr/>
        </p:nvSpPr>
        <p:spPr>
          <a:xfrm>
            <a:off x="9217152" y="1828800"/>
            <a:ext cx="2499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part is show with a dashed box because it is not yet implemented (Slow Controls is no longer part of DAQ)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C6F26C2-57B2-654B-BBA4-BA2958B1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6C2CC-2CF6-664A-9243-E7B54218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8903B3-9797-204E-AB83-C8C5DEE60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6"/>
            <a:ext cx="12192000" cy="684726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F1BCC8-D8ED-FE43-BD71-13C66A93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01179-D4B8-9D42-A9D1-CB663FAA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1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FF42911-875E-DF4F-9BD3-4F606AECD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7425C-D87E-1744-BD15-718DA058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E7FF0-6A8D-8F4C-B7F0-873F13A0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403F5B-A145-4842-90BE-829594A88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6"/>
            <a:ext cx="12192000" cy="681888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B329B-A8AB-784A-A8CB-8F9BBB186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AAE05D-2FD5-B848-865E-A79B4360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8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D69F851-3B6D-F04F-8A46-7165B65E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6"/>
            <a:ext cx="12192000" cy="683572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3CFF2-DC54-8E44-BC37-6853D87F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9,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D5428-899D-904E-907B-B74E3890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C28C-ADA5-CF4F-84AA-283717EA8B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54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343</Words>
  <Application>Microsoft Macintosh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TPC Electronics OPC/UA Implementation</vt:lpstr>
      <vt:lpstr>TPC Electronics Architecture</vt:lpstr>
      <vt:lpstr>WIB Control Software</vt:lpstr>
      <vt:lpstr>Ben Land’s OPC/UA Implementation</vt:lpstr>
      <vt:lpstr>Communications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Electronics OPC/UA Implementation</dc:title>
  <dc:creator>David C Christian</dc:creator>
  <cp:lastModifiedBy>David C Christian</cp:lastModifiedBy>
  <cp:revision>1</cp:revision>
  <dcterms:created xsi:type="dcterms:W3CDTF">2022-02-09T16:16:10Z</dcterms:created>
  <dcterms:modified xsi:type="dcterms:W3CDTF">2022-02-09T16:59:23Z</dcterms:modified>
</cp:coreProperties>
</file>