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56" r:id="rId3"/>
    <p:sldId id="314" r:id="rId4"/>
    <p:sldId id="317" r:id="rId5"/>
    <p:sldId id="318" r:id="rId6"/>
    <p:sldId id="320" r:id="rId7"/>
    <p:sldId id="316" r:id="rId8"/>
    <p:sldId id="319" r:id="rId9"/>
    <p:sldId id="321" r:id="rId10"/>
    <p:sldId id="322" r:id="rId11"/>
    <p:sldId id="325" r:id="rId12"/>
    <p:sldId id="323" r:id="rId13"/>
    <p:sldId id="324" r:id="rId14"/>
    <p:sldId id="326" r:id="rId15"/>
    <p:sldId id="328" r:id="rId16"/>
    <p:sldId id="329" r:id="rId17"/>
    <p:sldId id="286" r:id="rId18"/>
    <p:sldId id="310" r:id="rId19"/>
    <p:sldId id="332" r:id="rId20"/>
    <p:sldId id="331" r:id="rId21"/>
    <p:sldId id="313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47A"/>
    <a:srgbClr val="3C5A77"/>
    <a:srgbClr val="F37C23"/>
    <a:srgbClr val="E95125"/>
    <a:srgbClr val="BC5F2B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400"/>
  </p:normalViewPr>
  <p:slideViewPr>
    <p:cSldViewPr snapToGrid="0" snapToObjects="1">
      <p:cViewPr>
        <p:scale>
          <a:sx n="125" d="100"/>
          <a:sy n="125" d="100"/>
        </p:scale>
        <p:origin x="1176" y="-264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92" y="6064369"/>
            <a:ext cx="2211062" cy="5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18,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it-IT" dirty="0" smtClean="0"/>
              <a:t>-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07A1-56C0-4BB1-AA55-0B6A91363388}" type="datetimeFigureOut">
              <a:rPr lang="en-GB" smtClean="0"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33E5E-1A26-47B9-977A-D609C5E506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58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18 June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dirty="0" smtClean="0"/>
              <a:t>-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12" y="6523558"/>
            <a:ext cx="1021049" cy="235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siemens.com/global/en/products/automation/industry-software/automation-software/scada/simatic-wincc-oa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cvuesolutions.com/" TargetMode="External"/><Relationship Id="rId4" Type="http://schemas.openxmlformats.org/officeDocument/2006/relationships/hyperlink" Target="https://inductiveautomation.com/distributor-landing/switzerlan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5"/>
            <a:ext cx="8218488" cy="1466411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protoDUNE Slow Controls</a:t>
            </a:r>
            <a:br>
              <a:rPr lang="en-GB" dirty="0" smtClean="0"/>
            </a:br>
            <a:r>
              <a:rPr lang="en-GB" dirty="0" smtClean="0"/>
              <a:t>NP04 HD</a:t>
            </a:r>
            <a:br>
              <a:rPr lang="en-GB" dirty="0" smtClean="0"/>
            </a:br>
            <a:r>
              <a:rPr lang="en-GB" dirty="0" smtClean="0"/>
              <a:t>NP02 VD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FB029-BC96-4879-B53D-2889EC053E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4" y="3013351"/>
            <a:ext cx="8221663" cy="1721069"/>
          </a:xfrm>
        </p:spPr>
        <p:txBody>
          <a:bodyPr/>
          <a:lstStyle/>
          <a:p>
            <a:r>
              <a:rPr lang="en-US" dirty="0" smtClean="0"/>
              <a:t>CERN</a:t>
            </a:r>
          </a:p>
          <a:p>
            <a:r>
              <a:rPr lang="en-US" dirty="0" smtClean="0"/>
              <a:t>##/02/2022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A1FB029-BC96-4879-B53D-2889EC053EA0}"/>
              </a:ext>
            </a:extLst>
          </p:cNvPr>
          <p:cNvSpPr txBox="1">
            <a:spLocks/>
          </p:cNvSpPr>
          <p:nvPr/>
        </p:nvSpPr>
        <p:spPr>
          <a:xfrm>
            <a:off x="454024" y="5414627"/>
            <a:ext cx="8221663" cy="59247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b="0" i="0" kern="1200" baseline="0">
                <a:solidFill>
                  <a:srgbClr val="E95125"/>
                </a:solidFill>
                <a:latin typeface="Helvetica"/>
                <a:ea typeface="Geneva" charset="0"/>
                <a:cs typeface="Helvetica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E. Gamberini, X. Pons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23" y="1175350"/>
            <a:ext cx="5964238" cy="4868446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 txBox="1">
            <a:spLocks/>
          </p:cNvSpPr>
          <p:nvPr/>
        </p:nvSpPr>
        <p:spPr>
          <a:xfrm>
            <a:off x="666623" y="191904"/>
            <a:ext cx="8706092" cy="8630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400" dirty="0" smtClean="0"/>
              <a:t>OPC UA Step-by Step - Client URL parametrization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3568700" y="2857500"/>
            <a:ext cx="2959100" cy="520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3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23" y="159948"/>
            <a:ext cx="8706092" cy="647102"/>
          </a:xfrm>
        </p:spPr>
        <p:txBody>
          <a:bodyPr>
            <a:noAutofit/>
          </a:bodyPr>
          <a:lstStyle/>
          <a:p>
            <a:r>
              <a:rPr lang="en-US" sz="2400" dirty="0" smtClean="0"/>
              <a:t>Step-by –Step – OPC UA Item address parametrization</a:t>
            </a:r>
            <a:br>
              <a:rPr lang="en-US" sz="2400" dirty="0" smtClean="0"/>
            </a:br>
            <a:r>
              <a:rPr lang="en-US" sz="2400" dirty="0" smtClean="0"/>
              <a:t>item hierarchy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9" y="969716"/>
            <a:ext cx="7851774" cy="53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23" y="350448"/>
            <a:ext cx="8020177" cy="97035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protoDune - Cold Electronic interface specifications for Slow control integration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79219" y="1503282"/>
            <a:ext cx="7597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C5A77"/>
                </a:solidFill>
              </a:rPr>
              <a:t>Cold Electronics – OPC UA Server URL</a:t>
            </a:r>
          </a:p>
          <a:p>
            <a:endParaRPr lang="en-US" dirty="0">
              <a:solidFill>
                <a:srgbClr val="3C5A77"/>
              </a:solidFill>
            </a:endParaRPr>
          </a:p>
          <a:p>
            <a:r>
              <a:rPr lang="en-US" dirty="0" smtClean="0">
                <a:solidFill>
                  <a:srgbClr val="3C5A77"/>
                </a:solidFill>
              </a:rPr>
              <a:t>Cold Electronics – Item hierarchy </a:t>
            </a:r>
          </a:p>
          <a:p>
            <a:endParaRPr lang="en-US" dirty="0">
              <a:solidFill>
                <a:srgbClr val="3C5A77"/>
              </a:solidFill>
            </a:endParaRPr>
          </a:p>
          <a:p>
            <a:r>
              <a:rPr lang="en-US" dirty="0" smtClean="0">
                <a:solidFill>
                  <a:srgbClr val="3C5A77"/>
                </a:solidFill>
              </a:rPr>
              <a:t>Configuration, parametrization , interlock in the SC (What we do with the items)</a:t>
            </a:r>
            <a:endParaRPr lang="en-GB" dirty="0">
              <a:solidFill>
                <a:srgbClr val="3C5A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20" y="3252900"/>
            <a:ext cx="2613280" cy="30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23" y="350448"/>
            <a:ext cx="8020177" cy="97035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protoDune - Cold Electronic interface specifications for Slow control integration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79219" y="1503282"/>
            <a:ext cx="7037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C5A77"/>
                </a:solidFill>
              </a:rPr>
              <a:t>Cold Electronics – OPC UA Server URL</a:t>
            </a:r>
          </a:p>
          <a:p>
            <a:endParaRPr lang="en-US" dirty="0">
              <a:solidFill>
                <a:srgbClr val="3C5A77"/>
              </a:solidFill>
            </a:endParaRPr>
          </a:p>
          <a:p>
            <a:r>
              <a:rPr lang="en-US" dirty="0" smtClean="0">
                <a:solidFill>
                  <a:srgbClr val="3C5A77"/>
                </a:solidFill>
              </a:rPr>
              <a:t>Cold Electronics – Item hierarchy </a:t>
            </a:r>
          </a:p>
          <a:p>
            <a:endParaRPr lang="en-US" dirty="0">
              <a:solidFill>
                <a:srgbClr val="3C5A77"/>
              </a:solidFill>
            </a:endParaRPr>
          </a:p>
          <a:p>
            <a:r>
              <a:rPr lang="en-US" dirty="0" smtClean="0">
                <a:solidFill>
                  <a:srgbClr val="3C5A77"/>
                </a:solidFill>
              </a:rPr>
              <a:t>Wat we do with the data, configuration, parametrization in the SC</a:t>
            </a:r>
            <a:endParaRPr lang="en-GB" dirty="0">
              <a:solidFill>
                <a:srgbClr val="3C5A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20" y="3252900"/>
            <a:ext cx="2613280" cy="30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6" y="69094"/>
            <a:ext cx="9012114" cy="97035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protoDune 1- Purity Monitor integration in the Slow controls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966" y="1342179"/>
            <a:ext cx="4481025" cy="3353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6732" y="5260298"/>
            <a:ext cx="210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C5A77"/>
                </a:solidFill>
              </a:rPr>
              <a:t>Purity Monitor Rack</a:t>
            </a:r>
            <a:endParaRPr lang="en-GB" dirty="0">
              <a:solidFill>
                <a:srgbClr val="3C5A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934" y="1039446"/>
            <a:ext cx="5053200" cy="4005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37943" y="5075632"/>
            <a:ext cx="402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C5A77"/>
                </a:solidFill>
              </a:rPr>
              <a:t>Labview Purity Monitor Control Software</a:t>
            </a:r>
            <a:endParaRPr lang="en-GB" dirty="0">
              <a:solidFill>
                <a:srgbClr val="3C5A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6" y="69094"/>
            <a:ext cx="9012114" cy="97035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protoDune 1- Purity Monitor integration in the Slow controls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0" y="674914"/>
            <a:ext cx="9013120" cy="4965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5543" y="5751677"/>
            <a:ext cx="564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Purity monitor – Operation panel from NP04 slow controls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8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1234" y="40321"/>
            <a:ext cx="7242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E95125"/>
                </a:solidFill>
              </a:rPr>
              <a:t>protoDUNE 1 – CE integration in the SC by using DIM. WIB Data</a:t>
            </a:r>
            <a:endParaRPr lang="en-US" sz="1350" dirty="0">
              <a:solidFill>
                <a:srgbClr val="E9512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8" y="521126"/>
            <a:ext cx="6800890" cy="54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800048"/>
            <a:ext cx="6735763" cy="5412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234" y="201903"/>
            <a:ext cx="7242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E95125"/>
                </a:solidFill>
              </a:rPr>
              <a:t>protoDUNE 1 – CE integration in the SC by using DIM</a:t>
            </a:r>
            <a:endParaRPr lang="en-US" sz="1350" dirty="0">
              <a:solidFill>
                <a:srgbClr val="E95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234" y="201903"/>
            <a:ext cx="7242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E95125"/>
                </a:solidFill>
              </a:rPr>
              <a:t>protoDUNE 1 – </a:t>
            </a:r>
            <a:r>
              <a:rPr lang="en-US" sz="1500" b="1" dirty="0" smtClean="0">
                <a:solidFill>
                  <a:srgbClr val="E95125"/>
                </a:solidFill>
              </a:rPr>
              <a:t>SSP’s Info</a:t>
            </a:r>
            <a:endParaRPr lang="en-US" sz="1350" dirty="0">
              <a:solidFill>
                <a:srgbClr val="E9512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981707"/>
            <a:ext cx="8451850" cy="521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157718"/>
            <a:ext cx="8518524" cy="64710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protoDUNE Single Phase Slow Control. HV integration Example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" y="1525130"/>
            <a:ext cx="2054809" cy="3598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544" y="4390368"/>
            <a:ext cx="2199744" cy="17553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976" y="610384"/>
            <a:ext cx="83258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rgbClr val="3C5A77"/>
                </a:solidFill>
              </a:rPr>
              <a:t>The data is transmitted to Real-Time controller, connected and integrated to the SCADA DCS program </a:t>
            </a:r>
            <a:r>
              <a:rPr lang="en-US" sz="1600" dirty="0" smtClean="0">
                <a:solidFill>
                  <a:srgbClr val="3C5A77"/>
                </a:solidFill>
              </a:rPr>
              <a:t>by</a:t>
            </a:r>
            <a:r>
              <a:rPr lang="en-US" sz="1400" dirty="0" smtClean="0">
                <a:solidFill>
                  <a:srgbClr val="3C5A77"/>
                </a:solidFill>
              </a:rPr>
              <a:t> means of the OPC UA driver for HV control, operation and monitor.</a:t>
            </a:r>
          </a:p>
          <a:p>
            <a:pPr marL="285750" indent="-285750" algn="just">
              <a:buFontTx/>
              <a:buChar char="-"/>
            </a:pPr>
            <a:endParaRPr lang="en-US" sz="1400" dirty="0" smtClean="0"/>
          </a:p>
          <a:p>
            <a:pPr marL="285750" indent="-285750" algn="just">
              <a:buFontTx/>
              <a:buChar char="-"/>
            </a:pPr>
            <a:endParaRPr lang="en-GB" sz="1400" dirty="0"/>
          </a:p>
        </p:txBody>
      </p:sp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801404" y="4318489"/>
            <a:ext cx="2577595" cy="19494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140" y="6000762"/>
            <a:ext cx="2300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3C5A77"/>
                </a:solidFill>
              </a:rPr>
              <a:t>Ramp up by steps on 20/09/2021 at 9:40 PM</a:t>
            </a:r>
            <a:endParaRPr lang="en-GB" sz="800" i="1" dirty="0">
              <a:solidFill>
                <a:srgbClr val="3C5A7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1960" y="5807150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>
                <a:solidFill>
                  <a:srgbClr val="3C5A77"/>
                </a:solidFill>
              </a:rPr>
              <a:t>Ground Planes &amp; Beam Plug discharge </a:t>
            </a:r>
          </a:p>
          <a:p>
            <a:r>
              <a:rPr lang="en-US" sz="800" i="1" dirty="0" smtClean="0">
                <a:solidFill>
                  <a:srgbClr val="3C5A77"/>
                </a:solidFill>
              </a:rPr>
              <a:t>event on 14/09/2018</a:t>
            </a:r>
            <a:endParaRPr lang="en-GB" sz="800" i="1" dirty="0">
              <a:solidFill>
                <a:srgbClr val="3C5A7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3116" y="1579427"/>
            <a:ext cx="77867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C5A77"/>
                </a:solidFill>
              </a:rPr>
              <a:t>VD SC SCADA</a:t>
            </a:r>
            <a:endParaRPr lang="en-GB" sz="1000" dirty="0">
              <a:solidFill>
                <a:srgbClr val="3C5A77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890" y="1206767"/>
            <a:ext cx="4606109" cy="29413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53936" y="2207188"/>
            <a:ext cx="1446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>
                <a:solidFill>
                  <a:srgbClr val="3C5A77"/>
                </a:solidFill>
              </a:rPr>
              <a:t>Heinzinger HV Control Panel</a:t>
            </a:r>
            <a:endParaRPr lang="en-GB" sz="800" i="1" dirty="0">
              <a:solidFill>
                <a:srgbClr val="3C5A7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4541" y="1566694"/>
            <a:ext cx="12045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04282"/>
                </a:solidFill>
              </a:rPr>
              <a:t>Slow Control</a:t>
            </a:r>
          </a:p>
          <a:p>
            <a:r>
              <a:rPr lang="en-US" sz="1200" dirty="0" smtClean="0">
                <a:solidFill>
                  <a:srgbClr val="104282"/>
                </a:solidFill>
              </a:rPr>
              <a:t>SCADA Software</a:t>
            </a:r>
            <a:endParaRPr lang="en-GB" sz="1200" dirty="0">
              <a:solidFill>
                <a:srgbClr val="104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311720" cy="1586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February 12, 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DCS </a:t>
            </a:r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Supervisory control and data </a:t>
            </a:r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acquisition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39" y="681627"/>
            <a:ext cx="5585262" cy="4688944"/>
          </a:xfrm>
          <a:prstGeom prst="rect">
            <a:avLst/>
          </a:prstGeom>
        </p:spPr>
      </p:pic>
      <p:sp>
        <p:nvSpPr>
          <p:cNvPr id="30" name="TextBox 29">
            <a:hlinkClick r:id="rId3"/>
          </p:cNvPr>
          <p:cNvSpPr txBox="1"/>
          <p:nvPr/>
        </p:nvSpPr>
        <p:spPr>
          <a:xfrm>
            <a:off x="1231900" y="567690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3C5A77"/>
                </a:solidFill>
              </a:rPr>
              <a:t>Siemens link</a:t>
            </a:r>
            <a:endParaRPr lang="en-GB" b="1" u="sng" dirty="0">
              <a:solidFill>
                <a:srgbClr val="3C5A77"/>
              </a:solidFill>
            </a:endParaRPr>
          </a:p>
        </p:txBody>
      </p:sp>
      <p:sp>
        <p:nvSpPr>
          <p:cNvPr id="4" name="TextBox 3">
            <a:hlinkClick r:id="rId4"/>
          </p:cNvPr>
          <p:cNvSpPr txBox="1"/>
          <p:nvPr/>
        </p:nvSpPr>
        <p:spPr>
          <a:xfrm>
            <a:off x="3785970" y="5700757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32547A"/>
                </a:solidFill>
              </a:rPr>
              <a:t>Ignition link</a:t>
            </a:r>
            <a:endParaRPr lang="en-GB" b="1" u="sng" dirty="0">
              <a:solidFill>
                <a:srgbClr val="32547A"/>
              </a:solidFill>
            </a:endParaRPr>
          </a:p>
        </p:txBody>
      </p:sp>
      <p:sp>
        <p:nvSpPr>
          <p:cNvPr id="6" name="TextBox 5">
            <a:hlinkClick r:id="rId5"/>
          </p:cNvPr>
          <p:cNvSpPr txBox="1"/>
          <p:nvPr/>
        </p:nvSpPr>
        <p:spPr>
          <a:xfrm>
            <a:off x="6286500" y="5700757"/>
            <a:ext cx="130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rgbClr val="32547A"/>
                </a:solidFill>
              </a:rPr>
              <a:t>PCView</a:t>
            </a:r>
            <a:r>
              <a:rPr lang="en-US" b="1" u="sng" dirty="0" smtClean="0">
                <a:solidFill>
                  <a:srgbClr val="32547A"/>
                </a:solidFill>
              </a:rPr>
              <a:t> link</a:t>
            </a:r>
            <a:endParaRPr lang="en-GB" b="1" u="sng" dirty="0">
              <a:solidFill>
                <a:srgbClr val="3254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131234" y="197961"/>
            <a:ext cx="7242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rgbClr val="E95125"/>
                </a:solidFill>
              </a:rPr>
              <a:t>Vertical Drift Coldbox Slow Control Power Supply panels</a:t>
            </a:r>
            <a:endParaRPr lang="en-US" sz="1350" dirty="0">
              <a:solidFill>
                <a:srgbClr val="E9512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8" y="800100"/>
            <a:ext cx="8043704" cy="514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311720" cy="1586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February 12, 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WINCC OA Single System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896293"/>
            <a:ext cx="8442379" cy="51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311720" cy="1586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February 12, 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WINCC OA as Distributed System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8" y="968720"/>
            <a:ext cx="7907011" cy="50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1311720" cy="1586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February 12, 2022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WINCC OA openness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8" y="813877"/>
            <a:ext cx="8413281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protoDune Single Phase - Slow Control layout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13" y="1320801"/>
            <a:ext cx="8759627" cy="458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8" y="166775"/>
            <a:ext cx="8706092" cy="647102"/>
          </a:xfrm>
        </p:spPr>
        <p:txBody>
          <a:bodyPr>
            <a:noAutofit/>
          </a:bodyPr>
          <a:lstStyle/>
          <a:p>
            <a:r>
              <a:rPr lang="en-US" sz="2400" dirty="0" smtClean="0"/>
              <a:t>Vertical Drift Coldbox Slow Control layout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23" y="673099"/>
            <a:ext cx="6674985" cy="536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8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23" y="159948"/>
            <a:ext cx="8706092" cy="647102"/>
          </a:xfrm>
        </p:spPr>
        <p:txBody>
          <a:bodyPr>
            <a:noAutofit/>
          </a:bodyPr>
          <a:lstStyle/>
          <a:p>
            <a:r>
              <a:rPr lang="en-US" sz="2400" dirty="0" smtClean="0"/>
              <a:t>WINCC OA Step-by Step - Console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6" y="807050"/>
            <a:ext cx="4099180" cy="51767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57634" y="2367865"/>
            <a:ext cx="3724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C5A77"/>
                </a:solidFill>
              </a:rPr>
              <a:t>OPC UA - Manager parametrization</a:t>
            </a:r>
          </a:p>
          <a:p>
            <a:r>
              <a:rPr lang="en-US" dirty="0" smtClean="0">
                <a:solidFill>
                  <a:srgbClr val="3C5A77"/>
                </a:solidFill>
              </a:rPr>
              <a:t>WINCCOA Driver number assignment</a:t>
            </a:r>
            <a:endParaRPr lang="en-GB" dirty="0">
              <a:solidFill>
                <a:srgbClr val="3C5A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8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92DCE4-0A73-7A4C-8175-BC412D62B0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/>
                <a:cs typeface="Helvetica"/>
              </a:rPr>
              <a:t>June 18</a:t>
            </a:r>
            <a:r>
              <a:rPr lang="en-US" dirty="0">
                <a:latin typeface="Helvetica"/>
                <a:cs typeface="Helvetica"/>
              </a:rPr>
              <a:t>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C0626-1944-4B43-9A41-A6CA24452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23" y="1175350"/>
            <a:ext cx="5964238" cy="4868446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D710547D-B8A5-9243-BB8D-2C3FF05FB27E}"/>
              </a:ext>
            </a:extLst>
          </p:cNvPr>
          <p:cNvSpPr txBox="1">
            <a:spLocks/>
          </p:cNvSpPr>
          <p:nvPr/>
        </p:nvSpPr>
        <p:spPr>
          <a:xfrm>
            <a:off x="666623" y="191904"/>
            <a:ext cx="8706092" cy="86300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000" b="1" i="0" kern="1200" baseline="0">
                <a:solidFill>
                  <a:srgbClr val="E95125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2400" dirty="0" smtClean="0"/>
              <a:t>WINCC OA Step-by Step </a:t>
            </a:r>
          </a:p>
          <a:p>
            <a:r>
              <a:rPr lang="en-US" sz="2400" dirty="0" smtClean="0"/>
              <a:t>OPCUA Client URL parametrization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3568700" y="2857500"/>
            <a:ext cx="2959100" cy="520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14739</TotalTime>
  <Words>390</Words>
  <Application>Microsoft Office PowerPoint</Application>
  <PresentationFormat>On-screen Show (4:3)</PresentationFormat>
  <Paragraphs>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Geneva</vt:lpstr>
      <vt:lpstr>Helvetica</vt:lpstr>
      <vt:lpstr>Lucida Grande</vt:lpstr>
      <vt:lpstr>Dune Template_051215</vt:lpstr>
      <vt:lpstr>LBNF Content-Footer Theme</vt:lpstr>
      <vt:lpstr> protoDUNE Slow Controls NP04 HD NP02 VD</vt:lpstr>
      <vt:lpstr>DCS Supervisory control and data acquisition</vt:lpstr>
      <vt:lpstr>WINCC OA Single System</vt:lpstr>
      <vt:lpstr>WINCC OA as Distributed System</vt:lpstr>
      <vt:lpstr>WINCC OA openness</vt:lpstr>
      <vt:lpstr>protoDune Single Phase - Slow Control layout</vt:lpstr>
      <vt:lpstr>Vertical Drift Coldbox Slow Control layout</vt:lpstr>
      <vt:lpstr>WINCC OA Step-by Step - Console</vt:lpstr>
      <vt:lpstr>PowerPoint Presentation</vt:lpstr>
      <vt:lpstr>PowerPoint Presentation</vt:lpstr>
      <vt:lpstr>Step-by –Step – OPC UA Item address parametrization item hierarchy</vt:lpstr>
      <vt:lpstr>protoDune - Cold Electronic interface specifications for Slow control integration</vt:lpstr>
      <vt:lpstr>protoDune - Cold Electronic interface specifications for Slow control integration</vt:lpstr>
      <vt:lpstr>protoDune 1- Purity Monitor integration in the Slow controls</vt:lpstr>
      <vt:lpstr>protoDune 1- Purity Monitor integration in the Slow controls</vt:lpstr>
      <vt:lpstr>PowerPoint Presentation</vt:lpstr>
      <vt:lpstr>PowerPoint Presentation</vt:lpstr>
      <vt:lpstr>PowerPoint Presentation</vt:lpstr>
      <vt:lpstr>protoDUNE Single Phase Slow Control. HV integration Example</vt:lpstr>
      <vt:lpstr>PowerPoint Presentation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Consortium Activities  (Slides for Eric James presentation to US DUNE of 12/14/2018)</dc:title>
  <dc:subject/>
  <dc:creator>Marco Verzocchi x3289 14304N</dc:creator>
  <cp:keywords/>
  <dc:description>Modified by A. Weber</dc:description>
  <cp:lastModifiedBy>Xavier Pons</cp:lastModifiedBy>
  <cp:revision>168</cp:revision>
  <dcterms:created xsi:type="dcterms:W3CDTF">2018-12-12T03:45:49Z</dcterms:created>
  <dcterms:modified xsi:type="dcterms:W3CDTF">2022-02-15T17:49:11Z</dcterms:modified>
  <cp:category/>
</cp:coreProperties>
</file>