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3" r:id="rId5"/>
    <p:sldId id="365" r:id="rId6"/>
    <p:sldId id="374" r:id="rId7"/>
    <p:sldId id="410" r:id="rId8"/>
    <p:sldId id="404" r:id="rId9"/>
    <p:sldId id="405" r:id="rId10"/>
    <p:sldId id="406" r:id="rId11"/>
    <p:sldId id="407" r:id="rId12"/>
    <p:sldId id="411" r:id="rId13"/>
    <p:sldId id="408" r:id="rId14"/>
    <p:sldId id="412" r:id="rId15"/>
    <p:sldId id="409" r:id="rId16"/>
    <p:sldId id="413" r:id="rId17"/>
    <p:sldId id="384" r:id="rId18"/>
    <p:sldId id="403" r:id="rId19"/>
    <p:sldId id="385" r:id="rId20"/>
    <p:sldId id="414" r:id="rId21"/>
    <p:sldId id="360" r:id="rId22"/>
    <p:sldId id="373" r:id="rId23"/>
    <p:sldId id="37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6E7"/>
    <a:srgbClr val="FFE699"/>
    <a:srgbClr val="800000"/>
    <a:srgbClr val="5F5F5F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55" autoAdjust="0"/>
    <p:restoredTop sz="96407" autoAdjust="0"/>
  </p:normalViewPr>
  <p:slideViewPr>
    <p:cSldViewPr snapToGrid="0" showGuides="1">
      <p:cViewPr varScale="1">
        <p:scale>
          <a:sx n="111" d="100"/>
          <a:sy n="111" d="100"/>
        </p:scale>
        <p:origin x="1134" y="10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16/02/2022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16/02/2022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 SG data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7" y="2788089"/>
            <a:ext cx="6509433" cy="1098111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MQXFA08 SG Data History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L. Garcia Fajardo, D. Cheng, P. </a:t>
            </a:r>
            <a:r>
              <a:rPr lang="en-GB" dirty="0" err="1"/>
              <a:t>Ferracin</a:t>
            </a:r>
            <a:r>
              <a:rPr lang="en-GB" dirty="0"/>
              <a:t>, G. Vallone</a:t>
            </a:r>
          </a:p>
          <a:p>
            <a:r>
              <a:rPr lang="en-US" i="1" dirty="0"/>
              <a:t>02/17/2022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5C2C1-23BC-4FBE-B9DC-03754D57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C8574-F72F-4A47-AB49-96099E00A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B5C700-D38F-4427-867C-36D762E4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3789"/>
            <a:ext cx="7920000" cy="360000"/>
          </a:xfrm>
        </p:spPr>
        <p:txBody>
          <a:bodyPr/>
          <a:lstStyle/>
          <a:p>
            <a:r>
              <a:rPr lang="en-US" sz="1600" dirty="0"/>
              <a:t>Cooldown – Coils Axial behavior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62ED3-BEE7-4F19-A64E-E78DB1397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06" y="991132"/>
            <a:ext cx="2283999" cy="1340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52E7E-AB12-4FF4-9103-55154C733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" y="991132"/>
            <a:ext cx="2283999" cy="1340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3DDAD4-D173-485B-AA80-3E1485605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910" y="991132"/>
            <a:ext cx="2238090" cy="1340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24EA05-077B-47E9-911A-C228DAA4D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781" y="991132"/>
            <a:ext cx="2238090" cy="1340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7C6E4F-2FCE-421A-AD00-8EB82DB7A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667" y="3003657"/>
            <a:ext cx="2283667" cy="1340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FBC1A5-DF8D-4378-9D20-1640526B9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03462"/>
            <a:ext cx="2283998" cy="1340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CC4E7-4EDB-4456-BF8B-FB44976EF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5911" y="3003462"/>
            <a:ext cx="2238089" cy="1340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5226F0-E1E0-4003-8CB8-C679C21460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8142" y="3003657"/>
            <a:ext cx="2272191" cy="1340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31736F-5E46-435E-9120-2A98241062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3335" y="5015792"/>
            <a:ext cx="2283999" cy="13405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CF05FA-F4F6-4DF9-84DE-28CDC0EBD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015792"/>
            <a:ext cx="2283998" cy="13405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9418AE-C13C-401B-9E5E-65F2E6AE1C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10" y="5015792"/>
            <a:ext cx="2238089" cy="13405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0D5F34-373A-4A17-95F4-6AB1105947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2781" y="5015792"/>
            <a:ext cx="2238089" cy="1340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BFEADF-4FC2-4596-A576-79970421FC7D}"/>
              </a:ext>
            </a:extLst>
          </p:cNvPr>
          <p:cNvSpPr txBox="1"/>
          <p:nvPr/>
        </p:nvSpPr>
        <p:spPr>
          <a:xfrm>
            <a:off x="2581821" y="544623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Cooldown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B20755-9FD4-4856-B5B5-C010E1429B53}"/>
              </a:ext>
            </a:extLst>
          </p:cNvPr>
          <p:cNvSpPr txBox="1"/>
          <p:nvPr/>
        </p:nvSpPr>
        <p:spPr>
          <a:xfrm>
            <a:off x="2581821" y="2610479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Cooldown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26BF57-32A6-40C6-BA9A-6B7D4F13F858}"/>
              </a:ext>
            </a:extLst>
          </p:cNvPr>
          <p:cNvSpPr txBox="1"/>
          <p:nvPr/>
        </p:nvSpPr>
        <p:spPr>
          <a:xfrm>
            <a:off x="2581821" y="4656766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Cooldown</a:t>
            </a:r>
          </a:p>
        </p:txBody>
      </p:sp>
    </p:spTree>
    <p:extLst>
      <p:ext uri="{BB962C8B-B14F-4D97-AF65-F5344CB8AC3E}">
        <p14:creationId xmlns:p14="http://schemas.microsoft.com/office/powerpoint/2010/main" val="150998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2397946"/>
            <a:ext cx="7920000" cy="1182765"/>
          </a:xfrm>
        </p:spPr>
        <p:txBody>
          <a:bodyPr/>
          <a:lstStyle/>
          <a:p>
            <a:r>
              <a:rPr lang="en-US" dirty="0"/>
              <a:t>Quenches 1 and 16</a:t>
            </a:r>
            <a:br>
              <a:rPr lang="en-US" dirty="0"/>
            </a:br>
            <a:r>
              <a:rPr lang="en-US" sz="2000" dirty="0"/>
              <a:t>(coils’ azimuthal and axial behavior, and rods’ axial behavior)</a:t>
            </a:r>
          </a:p>
        </p:txBody>
      </p:sp>
    </p:spTree>
    <p:extLst>
      <p:ext uri="{BB962C8B-B14F-4D97-AF65-F5344CB8AC3E}">
        <p14:creationId xmlns:p14="http://schemas.microsoft.com/office/powerpoint/2010/main" val="271628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9531AD-9A12-4731-9778-3B22065A8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54" y="1595604"/>
            <a:ext cx="2185537" cy="14260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B3C2-00A5-493E-AE3D-18777BB1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C79B8-9E33-47FB-8153-106AB32E0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MQXFA08 SG data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D3CAE2-6F8C-4868-8F78-6B3B2F20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3789"/>
            <a:ext cx="7920000" cy="360000"/>
          </a:xfrm>
        </p:spPr>
        <p:txBody>
          <a:bodyPr/>
          <a:lstStyle/>
          <a:p>
            <a:r>
              <a:rPr lang="en-US" sz="1600" dirty="0"/>
              <a:t>Quenches 1 and 16 – Coils Azimuthal and Axial behavior -- Delta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839106-7FA9-48BA-8458-8B108F04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887"/>
            <a:ext cx="2200189" cy="1426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AF191-425C-4118-A1D2-EDF89DF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786" y="1616930"/>
            <a:ext cx="2203368" cy="14047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C729BE-75DC-4A71-AC30-2760E67C8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249" y="1592887"/>
            <a:ext cx="2152854" cy="14047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19B1DB-D4C7-45B5-B365-DF2A2AB87F4A}"/>
              </a:ext>
            </a:extLst>
          </p:cNvPr>
          <p:cNvSpPr txBox="1"/>
          <p:nvPr/>
        </p:nvSpPr>
        <p:spPr>
          <a:xfrm>
            <a:off x="2647273" y="983816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Quench 1 (20 A/s)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3517B3-7423-4C39-867F-ED8CED72DD16}"/>
              </a:ext>
            </a:extLst>
          </p:cNvPr>
          <p:cNvSpPr txBox="1"/>
          <p:nvPr/>
        </p:nvSpPr>
        <p:spPr>
          <a:xfrm>
            <a:off x="2586487" y="3762378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Quench 16 (100 A/s)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2DD564-7189-4148-A221-61D7E7D29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4" y="4445070"/>
            <a:ext cx="2203367" cy="14281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95C35E-9F6A-44AE-A7CE-A4C13ADF1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167" y="4445070"/>
            <a:ext cx="2167524" cy="1414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20027D-FABC-4D43-BB0F-4845B2213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0608" y="4471901"/>
            <a:ext cx="2253865" cy="14369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BD81C4-A4F8-4856-A298-115DBDC2EB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4249" y="4470737"/>
            <a:ext cx="2167524" cy="14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7784D-804E-40EC-A678-1D6BBC0E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9EE4-5C46-452D-9B2F-808E1A10E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4B3F47-B1DB-4A9B-B4F8-31CE0509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3789"/>
            <a:ext cx="7920000" cy="360000"/>
          </a:xfrm>
        </p:spPr>
        <p:txBody>
          <a:bodyPr/>
          <a:lstStyle/>
          <a:p>
            <a:r>
              <a:rPr lang="en-US" sz="1600" dirty="0"/>
              <a:t>Quenches 1 and 16 – Rods Axial behavior -- Delta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864F2-1A22-4A21-92D9-F486A6740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6" y="4405721"/>
            <a:ext cx="2856045" cy="1851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B0FAD-FEF5-496E-8F70-EEA51631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470" y="4405722"/>
            <a:ext cx="2789477" cy="1851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862331-988F-44C9-BD57-86D987C41852}"/>
              </a:ext>
            </a:extLst>
          </p:cNvPr>
          <p:cNvSpPr txBox="1"/>
          <p:nvPr/>
        </p:nvSpPr>
        <p:spPr>
          <a:xfrm>
            <a:off x="2586487" y="3848175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Quench 16 (100 A/s)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512D5-6EA4-462A-8C61-82D716769357}"/>
              </a:ext>
            </a:extLst>
          </p:cNvPr>
          <p:cNvSpPr txBox="1"/>
          <p:nvPr/>
        </p:nvSpPr>
        <p:spPr>
          <a:xfrm>
            <a:off x="2586487" y="868907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Quench 1 (20 A/s)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217A5-D305-4217-8C78-69CD3B81B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6" y="1344355"/>
            <a:ext cx="2856045" cy="1851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555695-7D3A-47BC-AD9F-5B1F30749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469" y="1344355"/>
            <a:ext cx="2789478" cy="18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3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3534" y="1957999"/>
            <a:ext cx="7920000" cy="1182765"/>
          </a:xfrm>
        </p:spPr>
        <p:txBody>
          <a:bodyPr/>
          <a:lstStyle/>
          <a:p>
            <a:r>
              <a:rPr lang="en-US" dirty="0"/>
              <a:t>MQXFA06, 07 and 08: Coils’ azimuthal stress corrected with averaging up- and down-ramps</a:t>
            </a:r>
          </a:p>
        </p:txBody>
      </p:sp>
    </p:spTree>
    <p:extLst>
      <p:ext uri="{BB962C8B-B14F-4D97-AF65-F5344CB8AC3E}">
        <p14:creationId xmlns:p14="http://schemas.microsoft.com/office/powerpoint/2010/main" val="425291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C7BF-2F02-427D-977A-D427CA98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MQXFA06-MQXFA08 Unloading Comparison, corrected Ramps, Deltas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33F2E-F157-4A81-9705-26EFB193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75E6-5860-4E5A-A4A8-7EF283BBC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0DFD3F-A814-429D-B8AF-0DD42DBAC4FF}"/>
              </a:ext>
            </a:extLst>
          </p:cNvPr>
          <p:cNvGrpSpPr/>
          <p:nvPr/>
        </p:nvGrpSpPr>
        <p:grpSpPr>
          <a:xfrm>
            <a:off x="2994882" y="2035449"/>
            <a:ext cx="2746145" cy="2408386"/>
            <a:chOff x="4967960" y="2118462"/>
            <a:chExt cx="3718840" cy="3019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479966-90F3-44DA-A0A0-76A0B6B47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7960" y="2118462"/>
              <a:ext cx="3718840" cy="30194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927DCB-9AF0-40BA-AA5D-2654BFF8939E}"/>
                </a:ext>
              </a:extLst>
            </p:cNvPr>
            <p:cNvSpPr/>
            <p:nvPr/>
          </p:nvSpPr>
          <p:spPr>
            <a:xfrm>
              <a:off x="6265087" y="4134298"/>
              <a:ext cx="1441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MQXFA07</a:t>
              </a:r>
            </a:p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Ramp to 15500 A</a:t>
              </a:r>
              <a:endParaRPr lang="en-US" sz="12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DA0FE8-81AE-4F03-8C16-55B662506952}"/>
              </a:ext>
            </a:extLst>
          </p:cNvPr>
          <p:cNvGrpSpPr/>
          <p:nvPr/>
        </p:nvGrpSpPr>
        <p:grpSpPr>
          <a:xfrm>
            <a:off x="0" y="2035449"/>
            <a:ext cx="2966261" cy="2408386"/>
            <a:chOff x="123649" y="2035449"/>
            <a:chExt cx="2966261" cy="24083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3B126E-17D0-43D8-B8F4-1B3E5C1A9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649" y="2035449"/>
              <a:ext cx="2966261" cy="240838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6328E9-AAEE-4FB0-A2D4-080F7C40323D}"/>
                </a:ext>
              </a:extLst>
            </p:cNvPr>
            <p:cNvSpPr/>
            <p:nvPr/>
          </p:nvSpPr>
          <p:spPr>
            <a:xfrm>
              <a:off x="1230570" y="3587415"/>
              <a:ext cx="14414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MQXFA06</a:t>
              </a:r>
            </a:p>
            <a:p>
              <a:r>
                <a:rPr lang="en-GB" sz="1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Ramp to 16530 A</a:t>
              </a:r>
              <a:endParaRPr lang="en-US" sz="1200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DAEFB58-CAFA-49E5-8F33-637441CCD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027" y="1686127"/>
            <a:ext cx="3396499" cy="27577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081B27-4357-4F87-ADFA-34F34789EBBD}"/>
              </a:ext>
            </a:extLst>
          </p:cNvPr>
          <p:cNvSpPr/>
          <p:nvPr/>
        </p:nvSpPr>
        <p:spPr>
          <a:xfrm>
            <a:off x="7219170" y="358741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MQXFA08</a:t>
            </a:r>
          </a:p>
          <a:p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Ramp to 16530 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7930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2380694"/>
            <a:ext cx="7920000" cy="720000"/>
          </a:xfrm>
        </p:spPr>
        <p:txBody>
          <a:bodyPr/>
          <a:lstStyle/>
          <a:p>
            <a:r>
              <a:rPr lang="en-US" dirty="0"/>
              <a:t>Appendix</a:t>
            </a:r>
            <a:br>
              <a:rPr lang="en-US" dirty="0"/>
            </a:br>
            <a:r>
              <a:rPr lang="en-US" sz="1800" dirty="0"/>
              <a:t>Quenches 12, 17 and 18: quenches at 4.5 K during the 1</a:t>
            </a:r>
            <a:r>
              <a:rPr lang="en-US" sz="1800" baseline="30000" dirty="0"/>
              <a:t>st</a:t>
            </a:r>
            <a:r>
              <a:rPr lang="en-US" sz="1800" dirty="0"/>
              <a:t> thermal cycle</a:t>
            </a:r>
          </a:p>
        </p:txBody>
      </p:sp>
    </p:spTree>
    <p:extLst>
      <p:ext uri="{BB962C8B-B14F-4D97-AF65-F5344CB8AC3E}">
        <p14:creationId xmlns:p14="http://schemas.microsoft.com/office/powerpoint/2010/main" val="2021590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49B3-E797-4381-93D8-40B1C86E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Quenches 12, 17 and 18: quenches at 4.5 K during the 1</a:t>
            </a:r>
            <a:r>
              <a:rPr lang="en-US" sz="1800" baseline="30000" dirty="0"/>
              <a:t>st</a:t>
            </a:r>
            <a:r>
              <a:rPr lang="en-US" sz="1800" dirty="0"/>
              <a:t> thermal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173E9-AABA-4258-81DC-D0019196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2FA54-24A2-44B4-94BE-2DD6C86FE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0E4949-79AB-4B05-92F5-759B58F1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9610"/>
            <a:ext cx="2309092" cy="1496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10E1DA-D3AD-4BB4-9219-FF47158E0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282" y="3299609"/>
            <a:ext cx="2293718" cy="1496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17F79-C808-4897-911E-B6D672277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323" y="3299609"/>
            <a:ext cx="2347537" cy="1496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51BF0-BD78-4D2A-9502-A226559FB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282" y="3299609"/>
            <a:ext cx="2293718" cy="14966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45B168-CF5C-440F-BA0F-B02CF9DD6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3313"/>
            <a:ext cx="2309093" cy="1496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3EC669-8BD1-47B0-AE03-B78D91A20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8282" y="1303312"/>
            <a:ext cx="2293718" cy="1496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0F3EDF-D268-42C4-B16C-4E72D43F0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9323" y="1303312"/>
            <a:ext cx="2347537" cy="1496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B8FFB7-C013-476D-9AED-F6E906F6F5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9567" y="1303312"/>
            <a:ext cx="2293719" cy="14966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C9D59F-313F-45AB-ADC9-AA7048583A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71425"/>
            <a:ext cx="2309092" cy="14966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63E21F-D636-49D1-9DCF-DF2435FA3F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7427" y="5268172"/>
            <a:ext cx="2293719" cy="1496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6B7831-A22C-42E3-ACA7-0C5408B9F8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9567" y="5266547"/>
            <a:ext cx="2296210" cy="14983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3A2637-15BC-48AD-8051-BF747E23BA0D}"/>
              </a:ext>
            </a:extLst>
          </p:cNvPr>
          <p:cNvSpPr txBox="1"/>
          <p:nvPr/>
        </p:nvSpPr>
        <p:spPr>
          <a:xfrm>
            <a:off x="2586487" y="907438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Quench 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4DD41-91B7-4DFD-B6CA-A5FEC66DBD5C}"/>
              </a:ext>
            </a:extLst>
          </p:cNvPr>
          <p:cNvSpPr txBox="1"/>
          <p:nvPr/>
        </p:nvSpPr>
        <p:spPr>
          <a:xfrm>
            <a:off x="2586487" y="2924695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Quench 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658115-752C-4748-8985-E6FA937BD539}"/>
              </a:ext>
            </a:extLst>
          </p:cNvPr>
          <p:cNvSpPr txBox="1"/>
          <p:nvPr/>
        </p:nvSpPr>
        <p:spPr>
          <a:xfrm>
            <a:off x="2586487" y="4867935"/>
            <a:ext cx="397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Quench 18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382AF1-D6CF-4630-A546-425D5CA6A3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0101" y="5264923"/>
            <a:ext cx="2352635" cy="14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3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56D0DD-DAF0-C540-8F28-E408AA06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6" y="4379671"/>
            <a:ext cx="2917842" cy="21031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5F19E-65C1-1A47-A447-208879D2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16" y="4379671"/>
            <a:ext cx="2917842" cy="2103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1ABF64-81A5-AE43-B000-3DB4CD6DE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958" y="4379671"/>
            <a:ext cx="2917842" cy="2103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1662F1-0E52-694C-986D-579DD29AD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02" y="1924876"/>
            <a:ext cx="2968368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E.M. Effect is Apparent on Coils and Shell 7</a:t>
            </a:r>
            <a:br>
              <a:rPr lang="en-US" dirty="0"/>
            </a:br>
            <a:r>
              <a:rPr lang="en-US" sz="1400" dirty="0"/>
              <a:t>(this example is for magnet 5 but applies to 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6967" y="822789"/>
            <a:ext cx="7881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not yet fully processing the files, the gauge readings of the coils and the shell 7 appear to be noisy during current ramps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effects have been observed in earlier magnets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noise on the signals is most likely from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229099" y="2682240"/>
            <a:ext cx="838200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71109" y="2952318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LP Filter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92625" y="3149292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Cutoff frequency:0.25 Hz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1967" y="5252218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Clean signal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57987" y="5269072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Clean signal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0829" y="5199668"/>
            <a:ext cx="198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Noisy signal</a:t>
            </a:r>
          </a:p>
          <a:p>
            <a:r>
              <a:rPr lang="en-US" sz="1200" dirty="0"/>
              <a:t>(note the different scale from Shells 02 and 04 plots)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1217" y="3010792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Noisy signal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76E9D-8F01-934E-91D1-D9A1C8FB3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038" y="1840421"/>
            <a:ext cx="296836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0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Reference: MQXFA03 Coil Azimuthal --- over </a:t>
            </a:r>
            <a:r>
              <a:rPr lang="en-GB" i="1" dirty="0">
                <a:latin typeface="Century Gothic" panose="020B0502020202020204" pitchFamily="34" charset="0"/>
              </a:rPr>
              <a:t>I</a:t>
            </a:r>
            <a:r>
              <a:rPr lang="en-GB" i="1" baseline="30000" dirty="0">
                <a:latin typeface="Century Gothic" panose="020B0502020202020204" pitchFamily="34" charset="0"/>
              </a:rPr>
              <a:t>2</a:t>
            </a:r>
            <a:endParaRPr lang="en-GB" baseline="30000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4275667" y="2413000"/>
            <a:ext cx="685800" cy="25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71109" y="2678305"/>
            <a:ext cx="754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LP Filter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2625" y="2875279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Cutoff frequency:0.25 Hz</a:t>
            </a:r>
          </a:p>
        </p:txBody>
      </p:sp>
      <p:grpSp>
        <p:nvGrpSpPr>
          <p:cNvPr id="9226" name="Group 9225"/>
          <p:cNvGrpSpPr/>
          <p:nvPr/>
        </p:nvGrpSpPr>
        <p:grpSpPr>
          <a:xfrm>
            <a:off x="634253" y="1426622"/>
            <a:ext cx="5890590" cy="4117340"/>
            <a:chOff x="1456639" y="1315720"/>
            <a:chExt cx="5890590" cy="4117340"/>
          </a:xfrm>
        </p:grpSpPr>
        <p:grpSp>
          <p:nvGrpSpPr>
            <p:cNvPr id="14" name="Group 13"/>
            <p:cNvGrpSpPr/>
            <p:nvPr/>
          </p:nvGrpSpPr>
          <p:grpSpPr>
            <a:xfrm>
              <a:off x="1456639" y="1315720"/>
              <a:ext cx="5890590" cy="4117340"/>
              <a:chOff x="1215509" y="1315720"/>
              <a:chExt cx="3139710" cy="2194560"/>
            </a:xfrm>
          </p:grpSpPr>
          <p:pic>
            <p:nvPicPr>
              <p:cNvPr id="12291" name="Picture 3" descr="G:\My Drive\SG Measurements\LARP_and_CERN_QXF\MQXFA3\Quench_tests\Nominal_Current_Holding\VS. Ratio_full cycle\Coil Azimuthal Strai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940" y="1315720"/>
                <a:ext cx="2875279" cy="2194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15509" y="2053386"/>
                <a:ext cx="5229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C204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44363" y="2665348"/>
                <a:ext cx="50847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C110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76431" y="2875279"/>
                <a:ext cx="50847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C111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463196" y="2150534"/>
                <a:ext cx="433337" cy="46313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498599" y="2729545"/>
                <a:ext cx="397934" cy="13465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498599" y="2930680"/>
                <a:ext cx="397934" cy="6732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2628619" y="1900575"/>
                <a:ext cx="289381" cy="1806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360420" y="1795572"/>
                <a:ext cx="335280" cy="933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3360420" y="2101218"/>
                <a:ext cx="236220" cy="1659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2274570" y="2646572"/>
                <a:ext cx="236220" cy="16594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20028796">
                <a:off x="2480731" y="1870447"/>
                <a:ext cx="461551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C204 ramp up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9842497">
                <a:off x="2241993" y="2691678"/>
                <a:ext cx="537593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C204 ramp down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510790" y="2270006"/>
                <a:ext cx="314451" cy="175515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3213609" y="2141144"/>
                <a:ext cx="231010" cy="87758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 flipV="1">
                <a:off x="3332314" y="1951659"/>
                <a:ext cx="184029" cy="46223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>
                <a:off x="2286448" y="2228902"/>
                <a:ext cx="145336" cy="74493"/>
              </a:xfrm>
              <a:prstGeom prst="straightConnector1">
                <a:avLst/>
              </a:prstGeom>
              <a:ln w="19050">
                <a:solidFill>
                  <a:srgbClr val="FFFF00"/>
                </a:solidFill>
                <a:prstDash val="sysDot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 rot="20028796">
                <a:off x="2305745" y="2258516"/>
                <a:ext cx="623889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C110 &amp; 111 ramp up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0028796">
                <a:off x="1855561" y="2208732"/>
                <a:ext cx="699931" cy="114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C110 &amp; 111 ramp down</a:t>
                </a:r>
              </a:p>
            </p:txBody>
          </p:sp>
        </p:grpSp>
        <p:sp>
          <p:nvSpPr>
            <p:cNvPr id="9221" name="Rectangle 9220"/>
            <p:cNvSpPr/>
            <p:nvPr/>
          </p:nvSpPr>
          <p:spPr>
            <a:xfrm>
              <a:off x="5205389" y="1828800"/>
              <a:ext cx="904479" cy="1922076"/>
            </a:xfrm>
            <a:prstGeom prst="rect">
              <a:avLst/>
            </a:prstGeom>
            <a:solidFill>
              <a:schemeClr val="accent1">
                <a:alpha val="52000"/>
              </a:schemeClr>
            </a:solidFill>
            <a:ln>
              <a:solidFill>
                <a:schemeClr val="bg1">
                  <a:lumMod val="75000"/>
                  <a:alpha val="36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2" name="TextBox 9221"/>
            <p:cNvSpPr txBox="1"/>
            <p:nvPr/>
          </p:nvSpPr>
          <p:spPr>
            <a:xfrm>
              <a:off x="4476750" y="4047222"/>
              <a:ext cx="2019300" cy="553998"/>
            </a:xfrm>
            <a:prstGeom prst="rect">
              <a:avLst/>
            </a:prstGeom>
            <a:solidFill>
              <a:srgbClr val="FFC000">
                <a:alpha val="61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The readings of this part may the combination of actual SG and inductive components</a:t>
              </a:r>
            </a:p>
          </p:txBody>
        </p:sp>
        <p:cxnSp>
          <p:nvCxnSpPr>
            <p:cNvPr id="9224" name="Straight Arrow Connector 9223"/>
            <p:cNvCxnSpPr/>
            <p:nvPr/>
          </p:nvCxnSpPr>
          <p:spPr>
            <a:xfrm flipV="1">
              <a:off x="5486400" y="3485292"/>
              <a:ext cx="114331" cy="5196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5" name="Group 9224"/>
          <p:cNvGrpSpPr/>
          <p:nvPr/>
        </p:nvGrpSpPr>
        <p:grpSpPr>
          <a:xfrm>
            <a:off x="6067205" y="845119"/>
            <a:ext cx="2991507" cy="2103120"/>
            <a:chOff x="1144058" y="1421852"/>
            <a:chExt cx="2991507" cy="2103120"/>
          </a:xfrm>
        </p:grpSpPr>
        <p:pic>
          <p:nvPicPr>
            <p:cNvPr id="55" name="Picture 3" descr="G:\My Drive\SG Measurements\LARP_and_CERN_QXF\MQXFA3\Quench_tests\Nominal_Current_Holding\Coil Azimuthal Strain_tim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058" y="1421852"/>
              <a:ext cx="2991507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Oval 55"/>
            <p:cNvSpPr/>
            <p:nvPr/>
          </p:nvSpPr>
          <p:spPr>
            <a:xfrm>
              <a:off x="1896533" y="1566333"/>
              <a:ext cx="304800" cy="584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56466" y="1562099"/>
              <a:ext cx="304800" cy="5842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28" name="Straight Arrow Connector 9227"/>
          <p:cNvCxnSpPr/>
          <p:nvPr/>
        </p:nvCxnSpPr>
        <p:spPr>
          <a:xfrm flipV="1">
            <a:off x="4664014" y="1485900"/>
            <a:ext cx="2155666" cy="2672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13864" y="3843496"/>
            <a:ext cx="28634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Combined the ramp up and ramp down data, the three coils actually </a:t>
            </a:r>
            <a:r>
              <a:rPr lang="en-US" sz="11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behave identically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readings of the “turn around” part are likely to be combined with inductive components;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“up-warp” on the curves of C110 &amp; 111 may be not mechanical. It is “bended” by the field.  </a:t>
            </a:r>
          </a:p>
        </p:txBody>
      </p:sp>
      <p:sp>
        <p:nvSpPr>
          <p:cNvPr id="39" name="矩形 66"/>
          <p:cNvSpPr/>
          <p:nvPr/>
        </p:nvSpPr>
        <p:spPr>
          <a:xfrm>
            <a:off x="4599223" y="5298317"/>
            <a:ext cx="1178528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16.47 kA</a:t>
            </a:r>
          </a:p>
        </p:txBody>
      </p:sp>
    </p:spTree>
    <p:extLst>
      <p:ext uri="{BB962C8B-B14F-4D97-AF65-F5344CB8AC3E}">
        <p14:creationId xmlns:p14="http://schemas.microsoft.com/office/powerpoint/2010/main" val="309737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MQXFA08 SG Gauges L</a:t>
            </a:r>
            <a:r>
              <a:rPr lang="en-US" altLang="zh-CN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ayout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229" y="2640432"/>
            <a:ext cx="6497289" cy="217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Only HBM gauges are installed.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Shell gauges --- three axial locations: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Shell gauges (T &amp; Z): on shell 2, 4, &amp; 7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Coil gauges (T &amp; Z): on the axial location of 3989 mm (RE) from 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Rod stations are located on the RE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Each station is full bridge with four individual gauges.</a:t>
            </a:r>
          </a:p>
        </p:txBody>
      </p:sp>
      <p:grpSp>
        <p:nvGrpSpPr>
          <p:cNvPr id="3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4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4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4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43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4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7" name="4-Point Star 4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49" name="Straight Arrow Connector 48"/>
          <p:cNvCxnSpPr>
            <a:stCxn id="48" idx="0"/>
            <a:endCxn id="47" idx="2"/>
          </p:cNvCxnSpPr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27">
            <a:extLst>
              <a:ext uri="{FF2B5EF4-FFF2-40B4-BE49-F238E27FC236}">
                <a16:creationId xmlns:a16="http://schemas.microsoft.com/office/drawing/2014/main" id="{5DBFD1E4-C705-B24F-A7BC-C0213D6B26C8}"/>
              </a:ext>
            </a:extLst>
          </p:cNvPr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DAC870-8260-524A-AD26-5FB5145CA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文本框 27">
            <a:extLst>
              <a:ext uri="{FF2B5EF4-FFF2-40B4-BE49-F238E27FC236}">
                <a16:creationId xmlns:a16="http://schemas.microsoft.com/office/drawing/2014/main" id="{0E0ADB33-43A7-BB4B-B56C-3B632298287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sp>
        <p:nvSpPr>
          <p:cNvPr id="21" name="文本框 27">
            <a:extLst>
              <a:ext uri="{FF2B5EF4-FFF2-40B4-BE49-F238E27FC236}">
                <a16:creationId xmlns:a16="http://schemas.microsoft.com/office/drawing/2014/main" id="{C2346DF8-96DE-3941-B396-896C8B93FB27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86151B-D54D-6942-AF42-73AAEBC86476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572E6E-79BC-E740-8FD8-708867CABFB1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6E3AF00-5613-EA4A-8FE4-943106C7E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6ECD28-4A46-B545-AD40-3A0C840B8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D013901-90A2-1848-8875-E396BDD04FEE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CB5AA64-8C2C-3D40-BE91-409E6E10BB00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8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My Drive\SG Measurements\LARP_and_CERN_QXF\MQXFA04\Ramp_test\10kA_ramp\Coil filtered Azimuthal Strain_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64" y="779176"/>
            <a:ext cx="296864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My Drive\SG Measurements\LARP_and_CERN_QXF\MQXFA04\Ramp_test\10kA_ramp\Coil filtered Azimuthal S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36" y="1474740"/>
            <a:ext cx="51625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MQXFA04 Coil Strain --- over </a:t>
            </a:r>
            <a:r>
              <a:rPr lang="en-GB" i="1" dirty="0">
                <a:latin typeface="Century Gothic" panose="020B0502020202020204" pitchFamily="34" charset="0"/>
              </a:rPr>
              <a:t>I</a:t>
            </a:r>
            <a:r>
              <a:rPr lang="en-GB" i="1" baseline="30000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6971860" y="901700"/>
            <a:ext cx="304800" cy="584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866786" y="901700"/>
            <a:ext cx="304800" cy="5842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882962" y="3846512"/>
            <a:ext cx="309954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exact same behavior as seen in MQXFA03 (next slide).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From what we have learned from MQXFA03, there is </a:t>
            </a:r>
            <a:r>
              <a:rPr lang="en-US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 issue 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 the 10 kA ramp tests.</a:t>
            </a:r>
          </a:p>
        </p:txBody>
      </p:sp>
      <p:sp>
        <p:nvSpPr>
          <p:cNvPr id="39" name="矩形 66"/>
          <p:cNvSpPr/>
          <p:nvPr/>
        </p:nvSpPr>
        <p:spPr>
          <a:xfrm>
            <a:off x="4599223" y="5298317"/>
            <a:ext cx="1178528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i="1" dirty="0" err="1">
                <a:latin typeface="Cambria" panose="02040503050406030204" pitchFamily="18" charset="0"/>
              </a:rPr>
              <a:t>I</a:t>
            </a:r>
            <a:r>
              <a:rPr lang="en-US" altLang="zh-CN" sz="1100" b="1" i="1" baseline="-25000" dirty="0" err="1">
                <a:latin typeface="Cambria" panose="02040503050406030204" pitchFamily="18" charset="0"/>
              </a:rPr>
              <a:t>norm</a:t>
            </a:r>
            <a:r>
              <a:rPr lang="en-US" altLang="zh-CN" sz="1100" b="1" dirty="0">
                <a:latin typeface="Cambria" panose="02040503050406030204" pitchFamily="18" charset="0"/>
              </a:rPr>
              <a:t> = 16.47 kA</a:t>
            </a:r>
          </a:p>
        </p:txBody>
      </p:sp>
    </p:spTree>
    <p:extLst>
      <p:ext uri="{BB962C8B-B14F-4D97-AF65-F5344CB8AC3E}">
        <p14:creationId xmlns:p14="http://schemas.microsoft.com/office/powerpoint/2010/main" val="13968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9E94-DF8A-3345-832A-F74D76E1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MQXFA08 test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B3474-E0AC-414A-9197-732587B9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4FE8-0C8B-5241-9AE5-F324FD343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8CA5ED-D938-3549-B330-399A8323A976}"/>
              </a:ext>
            </a:extLst>
          </p:cNvPr>
          <p:cNvSpPr>
            <a:spLocks noGrp="1"/>
          </p:cNvSpPr>
          <p:nvPr/>
        </p:nvSpPr>
        <p:spPr>
          <a:xfrm>
            <a:off x="612000" y="1812681"/>
            <a:ext cx="7920000" cy="3630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Thermal Cycle: From 10/28/2021 to 11/22/2021 (1</a:t>
            </a:r>
            <a:r>
              <a:rPr lang="en-US" baseline="30000" dirty="0"/>
              <a:t>st</a:t>
            </a:r>
            <a:r>
              <a:rPr lang="en-US" dirty="0"/>
              <a:t> Cooldown to 1</a:t>
            </a:r>
            <a:r>
              <a:rPr lang="en-US" baseline="30000" dirty="0"/>
              <a:t>st</a:t>
            </a:r>
            <a:r>
              <a:rPr lang="en-US" dirty="0"/>
              <a:t> Warmup)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Thermal Cycle: From 12/04/2021 to 12/20/2021 (2</a:t>
            </a:r>
            <a:r>
              <a:rPr lang="en-US" baseline="30000" dirty="0"/>
              <a:t>nd</a:t>
            </a:r>
            <a:r>
              <a:rPr lang="en-US" dirty="0"/>
              <a:t> Cooldown to 2</a:t>
            </a:r>
            <a:r>
              <a:rPr lang="en-US" baseline="30000" dirty="0"/>
              <a:t>nd</a:t>
            </a:r>
            <a:r>
              <a:rPr lang="en-US" dirty="0"/>
              <a:t> Warmup)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Thermal Cycle: From 01/07/2022 to 02/10/2022 (3</a:t>
            </a:r>
            <a:r>
              <a:rPr lang="en-US" baseline="30000" dirty="0"/>
              <a:t>rd</a:t>
            </a:r>
            <a:r>
              <a:rPr lang="en-US" dirty="0"/>
              <a:t> Cooldown to 3</a:t>
            </a:r>
            <a:r>
              <a:rPr lang="en-US" baseline="30000" dirty="0"/>
              <a:t>rd</a:t>
            </a:r>
            <a:r>
              <a:rPr lang="en-US" dirty="0"/>
              <a:t> Warmup)</a:t>
            </a:r>
          </a:p>
        </p:txBody>
      </p:sp>
    </p:spTree>
    <p:extLst>
      <p:ext uri="{BB962C8B-B14F-4D97-AF65-F5344CB8AC3E}">
        <p14:creationId xmlns:p14="http://schemas.microsoft.com/office/powerpoint/2010/main" val="10054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2397946"/>
            <a:ext cx="7920000" cy="1182765"/>
          </a:xfrm>
        </p:spPr>
        <p:txBody>
          <a:bodyPr/>
          <a:lstStyle/>
          <a:p>
            <a:r>
              <a:rPr lang="en-US" dirty="0"/>
              <a:t>Process History</a:t>
            </a:r>
            <a:br>
              <a:rPr lang="en-US" dirty="0"/>
            </a:br>
            <a:r>
              <a:rPr lang="en-US" sz="2000" dirty="0"/>
              <a:t>(includes preload, thermal cycles, all quenches and some ramps)</a:t>
            </a:r>
          </a:p>
        </p:txBody>
      </p:sp>
    </p:spTree>
    <p:extLst>
      <p:ext uri="{BB962C8B-B14F-4D97-AF65-F5344CB8AC3E}">
        <p14:creationId xmlns:p14="http://schemas.microsoft.com/office/powerpoint/2010/main" val="416741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57A6-7CD5-4BA1-9D8A-580DCB69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3789"/>
            <a:ext cx="7920000" cy="360000"/>
          </a:xfrm>
        </p:spPr>
        <p:txBody>
          <a:bodyPr/>
          <a:lstStyle/>
          <a:p>
            <a:r>
              <a:rPr lang="en-US" sz="1600" dirty="0"/>
              <a:t>SG Data History (only quenches and some ramps) – Coils Axial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E0727-BCF8-4398-8005-0BD7104D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C81D-3C10-48EF-9517-1CD32B83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A4FA2-1E28-409A-935D-7690ABCE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789"/>
            <a:ext cx="9144000" cy="3361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B1FD5-6FB6-4476-96E7-02EE41E5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9144000" cy="3426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ADB45-6730-469E-8609-06DEEA26BE14}"/>
              </a:ext>
            </a:extLst>
          </p:cNvPr>
          <p:cNvSpPr txBox="1"/>
          <p:nvPr/>
        </p:nvSpPr>
        <p:spPr>
          <a:xfrm>
            <a:off x="1604513" y="664234"/>
            <a:ext cx="22601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Quenches at 4.5 K:</a:t>
            </a:r>
          </a:p>
          <a:p>
            <a:r>
              <a:rPr lang="en-US" sz="1200" b="1" dirty="0"/>
              <a:t>12, 17, 18, 32-36, 42-44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DAC94-E7A2-4D4B-909A-9868C0D9886A}"/>
              </a:ext>
            </a:extLst>
          </p:cNvPr>
          <p:cNvSpPr txBox="1"/>
          <p:nvPr/>
        </p:nvSpPr>
        <p:spPr>
          <a:xfrm>
            <a:off x="5587041" y="664234"/>
            <a:ext cx="30997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Ramps at 20 A/s:</a:t>
            </a:r>
          </a:p>
          <a:p>
            <a:r>
              <a:rPr lang="en-US" sz="1200" b="1" dirty="0"/>
              <a:t>1-12, 15, 19-26, 30, 32, 36, 37, 41, 42, 45</a:t>
            </a:r>
          </a:p>
        </p:txBody>
      </p:sp>
    </p:spTree>
    <p:extLst>
      <p:ext uri="{BB962C8B-B14F-4D97-AF65-F5344CB8AC3E}">
        <p14:creationId xmlns:p14="http://schemas.microsoft.com/office/powerpoint/2010/main" val="328937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57A6-7CD5-4BA1-9D8A-580DCB69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3789"/>
            <a:ext cx="7920000" cy="360000"/>
          </a:xfrm>
        </p:spPr>
        <p:txBody>
          <a:bodyPr/>
          <a:lstStyle/>
          <a:p>
            <a:r>
              <a:rPr lang="en-US" sz="1600" dirty="0"/>
              <a:t>SG Data History (only quenches and some ramps) – Coils Azimuthal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E0727-BCF8-4398-8005-0BD7104D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C81D-3C10-48EF-9517-1CD32B83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9FFF5-DB99-4980-A040-F7994759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789"/>
            <a:ext cx="9144000" cy="3413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56C7F-90E4-4725-AADE-54D98384A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4793"/>
            <a:ext cx="9144000" cy="34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3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396E4-64F5-4D15-9186-3608FFBD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512E-6C6F-4EC8-AF25-DEA0C22D9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14045E-C674-433F-8F8A-36FF1F8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3789"/>
            <a:ext cx="7920000" cy="360000"/>
          </a:xfrm>
        </p:spPr>
        <p:txBody>
          <a:bodyPr/>
          <a:lstStyle/>
          <a:p>
            <a:r>
              <a:rPr lang="en-US" sz="1600" dirty="0"/>
              <a:t>SG Data History (only quenches and some ramps) – Rods Axial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E84EB-8833-4D7B-902C-68D83DB0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790"/>
            <a:ext cx="9144000" cy="3145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29A1B-C566-469A-9B55-CA79EB33B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664"/>
            <a:ext cx="9144000" cy="35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9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75223-AC57-4169-8A2D-E20EA85B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31F3A-6CC8-4CED-B00A-FC335BFD1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F281F1-5DFB-49D6-946B-0F6A06F1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3789"/>
            <a:ext cx="7920000" cy="360000"/>
          </a:xfrm>
        </p:spPr>
        <p:txBody>
          <a:bodyPr/>
          <a:lstStyle/>
          <a:p>
            <a:r>
              <a:rPr lang="en-US" sz="1600" dirty="0"/>
              <a:t>SG Data History (only quenches and some ramps) – Shell07 Azimuthal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8F6FA-5EDC-4519-B1E1-8535DD63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789"/>
            <a:ext cx="9144000" cy="3154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FB72F6-2C48-4043-9B0E-5EE16D13C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5291"/>
            <a:ext cx="9144000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2397946"/>
            <a:ext cx="7920000" cy="1182765"/>
          </a:xfrm>
        </p:spPr>
        <p:txBody>
          <a:bodyPr/>
          <a:lstStyle/>
          <a:p>
            <a:r>
              <a:rPr lang="en-US" dirty="0"/>
              <a:t>Cooldown</a:t>
            </a:r>
            <a:br>
              <a:rPr lang="en-US" dirty="0"/>
            </a:br>
            <a:r>
              <a:rPr lang="en-US" sz="2000" dirty="0"/>
              <a:t>(coils’ axial behavior)</a:t>
            </a:r>
          </a:p>
        </p:txBody>
      </p:sp>
    </p:spTree>
    <p:extLst>
      <p:ext uri="{BB962C8B-B14F-4D97-AF65-F5344CB8AC3E}">
        <p14:creationId xmlns:p14="http://schemas.microsoft.com/office/powerpoint/2010/main" val="18198517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8946e33d-fd2f-4ae4-8ee9-d90c129cdf9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67805</TotalTime>
  <Words>766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黑体</vt:lpstr>
      <vt:lpstr>Arial</vt:lpstr>
      <vt:lpstr>Calibri</vt:lpstr>
      <vt:lpstr>Cambria</vt:lpstr>
      <vt:lpstr>Century Gothic</vt:lpstr>
      <vt:lpstr>Times New Roman</vt:lpstr>
      <vt:lpstr>Wingdings</vt:lpstr>
      <vt:lpstr>Thème Office</vt:lpstr>
      <vt:lpstr>MQXFA08 SG Data History</vt:lpstr>
      <vt:lpstr>MQXFA08 SG Gauges Layout </vt:lpstr>
      <vt:lpstr>MQXFA08 test timeline</vt:lpstr>
      <vt:lpstr>Process History (includes preload, thermal cycles, all quenches and some ramps)</vt:lpstr>
      <vt:lpstr>SG Data History (only quenches and some ramps) – Coils Axial</vt:lpstr>
      <vt:lpstr>SG Data History (only quenches and some ramps) – Coils Azimuthal</vt:lpstr>
      <vt:lpstr>SG Data History (only quenches and some ramps) – Rods Axial</vt:lpstr>
      <vt:lpstr>SG Data History (only quenches and some ramps) – Shell07 Azimuthal</vt:lpstr>
      <vt:lpstr>Cooldown (coils’ axial behavior)</vt:lpstr>
      <vt:lpstr>Cooldown – Coils Axial behavior</vt:lpstr>
      <vt:lpstr>Quenches 1 and 16 (coils’ azimuthal and axial behavior, and rods’ axial behavior)</vt:lpstr>
      <vt:lpstr>Quenches 1 and 16 – Coils Azimuthal and Axial behavior -- Delta</vt:lpstr>
      <vt:lpstr>Quenches 1 and 16 – Rods Axial behavior -- Delta</vt:lpstr>
      <vt:lpstr>MQXFA06, 07 and 08: Coils’ azimuthal stress corrected with averaging up- and down-ramps</vt:lpstr>
      <vt:lpstr>MQXFA06-MQXFA08 Unloading Comparison, corrected Ramps, Deltas</vt:lpstr>
      <vt:lpstr>Appendix Quenches 12, 17 and 18: quenches at 4.5 K during the 1st thermal cycle</vt:lpstr>
      <vt:lpstr>Quenches 12, 17 and 18: quenches at 4.5 K during the 1st thermal cycle</vt:lpstr>
      <vt:lpstr>E.M. Effect is Apparent on Coils and Shell 7 (this example is for magnet 5 but applies to all)</vt:lpstr>
      <vt:lpstr>Reference: MQXFA03 Coil Azimuthal --- over I2</vt:lpstr>
      <vt:lpstr>MQXFA04 Coil Strain --- over I2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SG Data in Cooldown</dc:title>
  <dc:creator>Heng Pan</dc:creator>
  <cp:lastModifiedBy>Garcia Fajardo, Laura</cp:lastModifiedBy>
  <cp:revision>375</cp:revision>
  <cp:lastPrinted>2017-05-11T15:20:58Z</cp:lastPrinted>
  <dcterms:created xsi:type="dcterms:W3CDTF">2018-06-04T18:48:06Z</dcterms:created>
  <dcterms:modified xsi:type="dcterms:W3CDTF">2022-02-17T15:41:54Z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