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FFCCFF"/>
    <a:srgbClr val="C09200"/>
    <a:srgbClr val="FFFF99"/>
    <a:srgbClr val="FFCC00"/>
    <a:srgbClr val="99FFCC"/>
    <a:srgbClr val="EEECE1"/>
    <a:srgbClr val="D0E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6256" autoAdjust="0"/>
    <p:restoredTop sz="94660"/>
  </p:normalViewPr>
  <p:slideViewPr>
    <p:cSldViewPr>
      <p:cViewPr varScale="1">
        <p:scale>
          <a:sx n="88" d="100"/>
          <a:sy n="88" d="100"/>
        </p:scale>
        <p:origin x="175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3B6FBA-AEE3-4DBD-9F15-889D31B7262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15740E-7470-453A-B39D-9142C33C8CC5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en-US" sz="3200" b="1" dirty="0"/>
            <a:t>Helium Cryogenics</a:t>
          </a:r>
        </a:p>
        <a:p>
          <a:pPr rtl="0">
            <a:spcAft>
              <a:spcPts val="0"/>
            </a:spcAft>
          </a:pPr>
          <a:r>
            <a:rPr lang="en-US" sz="1600" b="1" dirty="0"/>
            <a:t>Status 2/11/2022 </a:t>
          </a:r>
          <a:r>
            <a:rPr lang="en-US" sz="1600" b="1" dirty="0" err="1"/>
            <a:t>J.Makara</a:t>
          </a:r>
          <a:endParaRPr lang="en-US" sz="1600" b="1" dirty="0"/>
        </a:p>
      </dgm:t>
    </dgm:pt>
    <dgm:pt modelId="{98E5184A-DD3B-4E84-BDDF-EE26828B5A66}" type="parTrans" cxnId="{D5BA98FE-B63C-4A79-BBF2-886858DA4425}">
      <dgm:prSet/>
      <dgm:spPr/>
      <dgm:t>
        <a:bodyPr/>
        <a:lstStyle/>
        <a:p>
          <a:endParaRPr lang="en-US"/>
        </a:p>
      </dgm:t>
    </dgm:pt>
    <dgm:pt modelId="{98C6AE6F-0862-4885-830E-2D8304984977}" type="sibTrans" cxnId="{D5BA98FE-B63C-4A79-BBF2-886858DA4425}">
      <dgm:prSet/>
      <dgm:spPr/>
      <dgm:t>
        <a:bodyPr/>
        <a:lstStyle/>
        <a:p>
          <a:endParaRPr lang="en-US"/>
        </a:p>
      </dgm:t>
    </dgm:pt>
    <dgm:pt modelId="{9CE556FC-85B4-4112-AEAC-1BAE2F414DFF}" type="pres">
      <dgm:prSet presAssocID="{B33B6FBA-AEE3-4DBD-9F15-889D31B72622}" presName="linear" presStyleCnt="0">
        <dgm:presLayoutVars>
          <dgm:animLvl val="lvl"/>
          <dgm:resizeHandles val="exact"/>
        </dgm:presLayoutVars>
      </dgm:prSet>
      <dgm:spPr/>
    </dgm:pt>
    <dgm:pt modelId="{EED2761D-EC1B-4BAA-9F5D-D409D752504B}" type="pres">
      <dgm:prSet presAssocID="{8615740E-7470-453A-B39D-9142C33C8CC5}" presName="parentText" presStyleLbl="node1" presStyleIdx="0" presStyleCnt="1" custScaleY="175371" custLinFactNeighborX="626" custLinFactNeighborY="18412">
        <dgm:presLayoutVars>
          <dgm:chMax val="0"/>
          <dgm:bulletEnabled val="1"/>
        </dgm:presLayoutVars>
      </dgm:prSet>
      <dgm:spPr/>
    </dgm:pt>
  </dgm:ptLst>
  <dgm:cxnLst>
    <dgm:cxn modelId="{C59083AF-F95B-4676-8688-F7807A7118C1}" type="presOf" srcId="{B33B6FBA-AEE3-4DBD-9F15-889D31B72622}" destId="{9CE556FC-85B4-4112-AEAC-1BAE2F414DFF}" srcOrd="0" destOrd="0" presId="urn:microsoft.com/office/officeart/2005/8/layout/vList2"/>
    <dgm:cxn modelId="{E8A756CB-6C54-4EBB-BF45-80CD60825F29}" type="presOf" srcId="{8615740E-7470-453A-B39D-9142C33C8CC5}" destId="{EED2761D-EC1B-4BAA-9F5D-D409D752504B}" srcOrd="0" destOrd="0" presId="urn:microsoft.com/office/officeart/2005/8/layout/vList2"/>
    <dgm:cxn modelId="{D5BA98FE-B63C-4A79-BBF2-886858DA4425}" srcId="{B33B6FBA-AEE3-4DBD-9F15-889D31B72622}" destId="{8615740E-7470-453A-B39D-9142C33C8CC5}" srcOrd="0" destOrd="0" parTransId="{98E5184A-DD3B-4E84-BDDF-EE26828B5A66}" sibTransId="{98C6AE6F-0862-4885-830E-2D8304984977}"/>
    <dgm:cxn modelId="{B22ECE21-B003-447C-8A4A-067E930C54DB}" type="presParOf" srcId="{9CE556FC-85B4-4112-AEAC-1BAE2F414DFF}" destId="{EED2761D-EC1B-4BAA-9F5D-D409D752504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2761D-EC1B-4BAA-9F5D-D409D752504B}">
      <dsp:nvSpPr>
        <dsp:cNvPr id="0" name=""/>
        <dsp:cNvSpPr/>
      </dsp:nvSpPr>
      <dsp:spPr>
        <a:xfrm>
          <a:off x="0" y="32254"/>
          <a:ext cx="3577143" cy="758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200" b="1" kern="1200" dirty="0"/>
            <a:t>Helium Cryogenics</a:t>
          </a:r>
        </a:p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Status 2/11/2022 </a:t>
          </a:r>
          <a:r>
            <a:rPr lang="en-US" sz="1600" b="1" kern="1200" dirty="0" err="1"/>
            <a:t>J.Makara</a:t>
          </a:r>
          <a:endParaRPr lang="en-US" sz="1600" b="1" kern="1200" dirty="0"/>
        </a:p>
      </dsp:txBody>
      <dsp:txXfrm>
        <a:off x="37024" y="69278"/>
        <a:ext cx="3503095" cy="684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A11B0-6108-4061-926D-44378616A213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89029-62FC-41F4-ABD6-EEC74CE3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89029-62FC-41F4-ABD6-EEC74CE3C4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30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4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5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83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5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2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73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2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1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0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6FFC3-702A-44DF-8335-B4F0E153E86D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2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.png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5083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http://www-visualmedia.fnal.gov/VMS_Site/gallery/stillphotos/2010/0200/10-0291-01D.h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6" y="98650"/>
            <a:ext cx="9030556" cy="6642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618803796"/>
              </p:ext>
            </p:extLst>
          </p:nvPr>
        </p:nvGraphicFramePr>
        <p:xfrm>
          <a:off x="94034" y="76200"/>
          <a:ext cx="3577143" cy="790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5"/>
          <p:cNvSpPr/>
          <p:nvPr/>
        </p:nvSpPr>
        <p:spPr>
          <a:xfrm>
            <a:off x="5257801" y="113724"/>
            <a:ext cx="3780890" cy="2246769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CMTF: </a:t>
            </a:r>
            <a:r>
              <a:rPr lang="en-US" sz="1600" b="1" i="1" dirty="0">
                <a:solidFill>
                  <a:schemeClr val="accent1">
                    <a:lumMod val="75000"/>
                  </a:schemeClr>
                </a:solidFill>
              </a:rPr>
              <a:t>SCP </a:t>
            </a:r>
            <a:r>
              <a:rPr lang="en-US" sz="1600" b="1" i="1" dirty="0" err="1">
                <a:solidFill>
                  <a:schemeClr val="accent1">
                    <a:lumMod val="75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1">
                    <a:lumMod val="75000"/>
                  </a:schemeClr>
                </a:solidFill>
              </a:rPr>
              <a:t> system cold and operating fine, though investigating excessive nitrogen contamination to Purifier</a:t>
            </a:r>
          </a:p>
          <a:p>
            <a:pPr 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CMTS: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</a:rPr>
              <a:t> 1.3 GHz </a:t>
            </a:r>
            <a:r>
              <a:rPr lang="en-US" sz="1600" b="1" i="1" dirty="0" err="1">
                <a:solidFill>
                  <a:srgbClr val="4F81BD">
                    <a:lumMod val="75000"/>
                  </a:srgbClr>
                </a:solidFill>
              </a:rPr>
              <a:t>HEvCM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</a:rPr>
              <a:t> removed</a:t>
            </a:r>
          </a:p>
          <a:p>
            <a:pPr 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PIP2IT:   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</a:rPr>
              <a:t>SSR1 cooldown was completed and testing in progress at 2 K</a:t>
            </a:r>
          </a:p>
          <a:p>
            <a:pPr algn="ctr"/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</a:rPr>
              <a:t>HB650 installation prep continues</a:t>
            </a:r>
            <a:endParaRPr lang="en-US" sz="16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05400" y="1171385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0" y="2286000"/>
            <a:ext cx="4466691" cy="1231106"/>
          </a:xfrm>
          <a:prstGeom prst="rect">
            <a:avLst/>
          </a:prstGeom>
          <a:solidFill>
            <a:srgbClr val="FFFF00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NML/FAST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 err="1">
                <a:solidFill>
                  <a:schemeClr val="accent6">
                    <a:lumMod val="50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 system shut down and isolated at RT except LN2 tank cold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CC1/CC2/CM:  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CC1, CC2, and CM at RT with cave configured for ODH=0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9200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636" y="1062892"/>
            <a:ext cx="3973199" cy="1538883"/>
          </a:xfrm>
          <a:prstGeom prst="rect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marL="339725" indent="-339725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MCTF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>
                <a:solidFill>
                  <a:srgbClr val="0070C0"/>
                </a:solidFill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</a:rPr>
              <a:t>cryo</a:t>
            </a:r>
            <a:r>
              <a:rPr lang="en-US" sz="1600" b="1" i="1" dirty="0">
                <a:solidFill>
                  <a:srgbClr val="0070C0"/>
                </a:solidFill>
              </a:rPr>
              <a:t> system shut down at RT though LN2 Tank cold</a:t>
            </a: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MDB/HTS: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</a:p>
          <a:p>
            <a:pPr marL="173038" indent="-173038"/>
            <a:r>
              <a:rPr lang="en-US" sz="1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MDB/STC: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</a:p>
          <a:p>
            <a:pPr marL="282575" indent="-282575"/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 Magnet: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B0F0"/>
              </a:solidFill>
            </a:endParaRPr>
          </a:p>
        </p:txBody>
      </p:sp>
      <p:sp>
        <p:nvSpPr>
          <p:cNvPr id="14" name="6-Point Star 13"/>
          <p:cNvSpPr/>
          <p:nvPr/>
        </p:nvSpPr>
        <p:spPr>
          <a:xfrm>
            <a:off x="5161168" y="1295401"/>
            <a:ext cx="364142" cy="457199"/>
          </a:xfrm>
          <a:prstGeom prst="star6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6-Point Star 14"/>
          <p:cNvSpPr/>
          <p:nvPr/>
        </p:nvSpPr>
        <p:spPr>
          <a:xfrm>
            <a:off x="5408568" y="1628585"/>
            <a:ext cx="304800" cy="501840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6-Point Star 15"/>
          <p:cNvSpPr/>
          <p:nvPr/>
        </p:nvSpPr>
        <p:spPr>
          <a:xfrm>
            <a:off x="3727047" y="2209800"/>
            <a:ext cx="387753" cy="404916"/>
          </a:xfrm>
          <a:prstGeom prst="star6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6-Point Star 19"/>
          <p:cNvSpPr/>
          <p:nvPr/>
        </p:nvSpPr>
        <p:spPr>
          <a:xfrm>
            <a:off x="1905000" y="3925716"/>
            <a:ext cx="381000" cy="368029"/>
          </a:xfrm>
          <a:prstGeom prst="star6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9BC3B8F-CADD-466B-B020-C18B639C554B}"/>
              </a:ext>
            </a:extLst>
          </p:cNvPr>
          <p:cNvSpPr txBox="1"/>
          <p:nvPr/>
        </p:nvSpPr>
        <p:spPr>
          <a:xfrm>
            <a:off x="117691" y="3008293"/>
            <a:ext cx="3810000" cy="707886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IB1: </a:t>
            </a:r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system cold and running fine with test stands at 4 K and 2 K</a:t>
            </a:r>
          </a:p>
        </p:txBody>
      </p:sp>
      <p:sp>
        <p:nvSpPr>
          <p:cNvPr id="53" name="6-Point Star 16">
            <a:extLst>
              <a:ext uri="{FF2B5EF4-FFF2-40B4-BE49-F238E27FC236}">
                <a16:creationId xmlns:a16="http://schemas.microsoft.com/office/drawing/2014/main" id="{20B6725A-4F2B-462C-B961-4CB15399E658}"/>
              </a:ext>
            </a:extLst>
          </p:cNvPr>
          <p:cNvSpPr/>
          <p:nvPr/>
        </p:nvSpPr>
        <p:spPr>
          <a:xfrm>
            <a:off x="3880931" y="3095650"/>
            <a:ext cx="310069" cy="457200"/>
          </a:xfrm>
          <a:prstGeom prst="star6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6-Point Star 16">
            <a:extLst>
              <a:ext uri="{FF2B5EF4-FFF2-40B4-BE49-F238E27FC236}">
                <a16:creationId xmlns:a16="http://schemas.microsoft.com/office/drawing/2014/main" id="{8833FECC-7DF7-4C99-82D7-1D227452BD76}"/>
              </a:ext>
            </a:extLst>
          </p:cNvPr>
          <p:cNvSpPr/>
          <p:nvPr/>
        </p:nvSpPr>
        <p:spPr>
          <a:xfrm>
            <a:off x="3957131" y="3511809"/>
            <a:ext cx="310069" cy="457200"/>
          </a:xfrm>
          <a:prstGeom prst="star6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6B7BBD6-C464-40F8-A5D7-192D27F0635F}"/>
              </a:ext>
            </a:extLst>
          </p:cNvPr>
          <p:cNvSpPr txBox="1"/>
          <p:nvPr/>
        </p:nvSpPr>
        <p:spPr>
          <a:xfrm>
            <a:off x="4312242" y="5668694"/>
            <a:ext cx="4678396" cy="461665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MISC:</a:t>
            </a:r>
            <a:endParaRPr lang="en-US" sz="1600" b="1" i="1" dirty="0">
              <a:solidFill>
                <a:srgbClr val="00B050"/>
              </a:solidFill>
            </a:endParaRPr>
          </a:p>
        </p:txBody>
      </p:sp>
      <p:pic>
        <p:nvPicPr>
          <p:cNvPr id="50" name="Picture 2" descr="C:\Users\makara\Desktop\thermometer hot.JPG">
            <a:extLst>
              <a:ext uri="{FF2B5EF4-FFF2-40B4-BE49-F238E27FC236}">
                <a16:creationId xmlns:a16="http://schemas.microsoft.com/office/drawing/2014/main" id="{CEA2C591-6443-423A-8B17-DC31F2B72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3225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484" y="3878137"/>
            <a:ext cx="577977" cy="107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2B640A0A-B70F-4896-A914-985084D1B0EB}"/>
              </a:ext>
            </a:extLst>
          </p:cNvPr>
          <p:cNvSpPr txBox="1"/>
          <p:nvPr/>
        </p:nvSpPr>
        <p:spPr>
          <a:xfrm>
            <a:off x="4786886" y="3617985"/>
            <a:ext cx="4434878" cy="984885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HAB: 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BA </a:t>
            </a:r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</a:rPr>
              <a:t>comprs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and Fridge shut down at RT and isolated; system under dry N2 purge</a:t>
            </a:r>
          </a:p>
          <a:p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STF: 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isolated and not active</a:t>
            </a: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9799" y="4520386"/>
            <a:ext cx="2663401" cy="2185214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Muon Campus</a:t>
            </a:r>
            <a:r>
              <a:rPr lang="en-US" sz="2400" dirty="0">
                <a:solidFill>
                  <a:srgbClr val="996600"/>
                </a:solidFill>
              </a:rPr>
              <a:t>: </a:t>
            </a:r>
            <a:r>
              <a:rPr lang="en-US" sz="1600" b="1" i="1" dirty="0">
                <a:solidFill>
                  <a:srgbClr val="996600"/>
                </a:solidFill>
              </a:rPr>
              <a:t>A0 </a:t>
            </a:r>
            <a:r>
              <a:rPr lang="en-US" sz="1600" b="1" i="1" dirty="0" err="1">
                <a:solidFill>
                  <a:srgbClr val="996600"/>
                </a:solidFill>
              </a:rPr>
              <a:t>comprs</a:t>
            </a:r>
            <a:r>
              <a:rPr lang="en-US" sz="1600" b="1" i="1" dirty="0">
                <a:solidFill>
                  <a:srgbClr val="996600"/>
                </a:solidFill>
              </a:rPr>
              <a:t> (3) online with MC-1 g-2 cryogenic system cold at 5 K, though required expander maintenance last Friday and yesterday to restore full excess capacity; running well now</a:t>
            </a:r>
          </a:p>
        </p:txBody>
      </p:sp>
      <p:pic>
        <p:nvPicPr>
          <p:cNvPr id="35" name="Picture 3">
            <a:extLst>
              <a:ext uri="{FF2B5EF4-FFF2-40B4-BE49-F238E27FC236}">
                <a16:creationId xmlns:a16="http://schemas.microsoft.com/office/drawing/2014/main" id="{C70C3FF3-FA23-4558-8A8F-D262D064E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283" y="2550475"/>
            <a:ext cx="535438" cy="99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 descr="C:\Users\makara\Desktop\thermometer hot.JPG">
            <a:extLst>
              <a:ext uri="{FF2B5EF4-FFF2-40B4-BE49-F238E27FC236}">
                <a16:creationId xmlns:a16="http://schemas.microsoft.com/office/drawing/2014/main" id="{BFECD7F2-110D-4AFE-881D-0F714A653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261" y="4128546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makara\Desktop\thermometer hot.JPG">
            <a:extLst>
              <a:ext uri="{FF2B5EF4-FFF2-40B4-BE49-F238E27FC236}">
                <a16:creationId xmlns:a16="http://schemas.microsoft.com/office/drawing/2014/main" id="{5404BA36-19BC-4E30-9B72-109D0A187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29" y="2158287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makara\Desktop\thermometer hot.JPG">
            <a:extLst>
              <a:ext uri="{FF2B5EF4-FFF2-40B4-BE49-F238E27FC236}">
                <a16:creationId xmlns:a16="http://schemas.microsoft.com/office/drawing/2014/main" id="{C0A443DF-C1CA-402B-A203-7A6C8DB69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45053"/>
            <a:ext cx="478686" cy="96293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makara\Desktop\thermometer hot.JPG">
            <a:extLst>
              <a:ext uri="{FF2B5EF4-FFF2-40B4-BE49-F238E27FC236}">
                <a16:creationId xmlns:a16="http://schemas.microsoft.com/office/drawing/2014/main" id="{2D69ABB6-89EB-434F-87E0-FE513C373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929" y="1112035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C:\Users\makara\Desktop\thermometer hot.JPG">
            <a:extLst>
              <a:ext uri="{FF2B5EF4-FFF2-40B4-BE49-F238E27FC236}">
                <a16:creationId xmlns:a16="http://schemas.microsoft.com/office/drawing/2014/main" id="{7072B0CD-8365-4516-A0F4-2B04E56BE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86385"/>
            <a:ext cx="478686" cy="96293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:\Users\makara\Desktop\thermometer hot.JPG">
            <a:extLst>
              <a:ext uri="{FF2B5EF4-FFF2-40B4-BE49-F238E27FC236}">
                <a16:creationId xmlns:a16="http://schemas.microsoft.com/office/drawing/2014/main" id="{1B1B75FA-8CBF-424E-A601-15BDC53E9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325" y="3046871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C:\Users\makara\Desktop\thermometer hot.JPG">
            <a:extLst>
              <a:ext uri="{FF2B5EF4-FFF2-40B4-BE49-F238E27FC236}">
                <a16:creationId xmlns:a16="http://schemas.microsoft.com/office/drawing/2014/main" id="{73ACBD1D-FB12-454E-B8AD-0D30B7184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09800"/>
            <a:ext cx="478686" cy="96293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C:\Users\makara\Desktop\thermometer hot.JPG">
            <a:extLst>
              <a:ext uri="{FF2B5EF4-FFF2-40B4-BE49-F238E27FC236}">
                <a16:creationId xmlns:a16="http://schemas.microsoft.com/office/drawing/2014/main" id="{99D101AD-84A4-4EE6-B24D-C74334430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8" y="1913171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529302-000C-4A7F-BA04-0A3B753C7B10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69000"/>
          </a:blip>
          <a:stretch>
            <a:fillRect/>
          </a:stretch>
        </p:blipFill>
        <p:spPr>
          <a:xfrm>
            <a:off x="2875194" y="3924021"/>
            <a:ext cx="1891098" cy="1265419"/>
          </a:xfrm>
          <a:prstGeom prst="rect">
            <a:avLst/>
          </a:prstGeom>
        </p:spPr>
      </p:pic>
      <p:pic>
        <p:nvPicPr>
          <p:cNvPr id="49" name="Picture 3">
            <a:extLst>
              <a:ext uri="{FF2B5EF4-FFF2-40B4-BE49-F238E27FC236}">
                <a16:creationId xmlns:a16="http://schemas.microsoft.com/office/drawing/2014/main" id="{30B8965A-ED68-4922-8082-7C2789B52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913" y="1307256"/>
            <a:ext cx="535438" cy="99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">
            <a:extLst>
              <a:ext uri="{FF2B5EF4-FFF2-40B4-BE49-F238E27FC236}">
                <a16:creationId xmlns:a16="http://schemas.microsoft.com/office/drawing/2014/main" id="{0BC2504C-0D4A-48C2-9364-292671522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832" y="1427628"/>
            <a:ext cx="298555" cy="553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2" descr="C:\Users\makara\Desktop\thermometer hot.JPG">
            <a:extLst>
              <a:ext uri="{FF2B5EF4-FFF2-40B4-BE49-F238E27FC236}">
                <a16:creationId xmlns:a16="http://schemas.microsoft.com/office/drawing/2014/main" id="{BE4CF906-F9AD-407D-90E9-16F37B837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389" y="1924619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589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24930</TotalTime>
  <Words>197</Words>
  <Application>Microsoft Office PowerPoint</Application>
  <PresentationFormat>On-screen Show (4:3)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N. Makara x5584,4191 04516N</dc:creator>
  <cp:lastModifiedBy>Jerry N. Makara</cp:lastModifiedBy>
  <cp:revision>749</cp:revision>
  <dcterms:created xsi:type="dcterms:W3CDTF">2013-09-14T14:02:30Z</dcterms:created>
  <dcterms:modified xsi:type="dcterms:W3CDTF">2022-02-11T13:41:14Z</dcterms:modified>
</cp:coreProperties>
</file>