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</p:sldMasterIdLst>
  <p:notesMasterIdLst>
    <p:notesMasterId r:id="rId12"/>
  </p:notesMasterIdLst>
  <p:handoutMasterIdLst>
    <p:handoutMasterId r:id="rId13"/>
  </p:handoutMasterIdLst>
  <p:sldIdLst>
    <p:sldId id="265" r:id="rId3"/>
    <p:sldId id="286" r:id="rId4"/>
    <p:sldId id="329" r:id="rId5"/>
    <p:sldId id="320" r:id="rId6"/>
    <p:sldId id="327" r:id="rId7"/>
    <p:sldId id="328" r:id="rId8"/>
    <p:sldId id="321" r:id="rId9"/>
    <p:sldId id="323" r:id="rId10"/>
    <p:sldId id="287" r:id="rId11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329"/>
            <p14:sldId id="320"/>
            <p14:sldId id="327"/>
            <p14:sldId id="328"/>
            <p14:sldId id="321"/>
            <p14:sldId id="323"/>
            <p14:sldId id="287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9900"/>
    <a:srgbClr val="006600"/>
    <a:srgbClr val="004C97"/>
    <a:srgbClr val="CC3300"/>
    <a:srgbClr val="0000CC"/>
    <a:srgbClr val="336699"/>
    <a:srgbClr val="003087"/>
    <a:srgbClr val="40404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96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2/10/2022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2/10/2022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5190219"/>
            <a:ext cx="7526338" cy="76426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February 11,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Weekly overview and current issues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E1D7-718F-4B69-B0BB-E2437D1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7ADB4-F7C8-403F-A498-26D2FD54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311C2-48AE-4864-91BD-D693DB32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72C2581-ACFD-4344-BDD5-B799229E1A83}"/>
              </a:ext>
            </a:extLst>
          </p:cNvPr>
          <p:cNvSpPr txBox="1">
            <a:spLocks/>
          </p:cNvSpPr>
          <p:nvPr/>
        </p:nvSpPr>
        <p:spPr>
          <a:xfrm>
            <a:off x="3932917" y="4015085"/>
            <a:ext cx="1517974" cy="198912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Intentional Accelerator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Standby Period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CFE87E-914A-4575-8A33-6360F9731758}"/>
              </a:ext>
            </a:extLst>
          </p:cNvPr>
          <p:cNvSpPr txBox="1"/>
          <p:nvPr/>
        </p:nvSpPr>
        <p:spPr>
          <a:xfrm>
            <a:off x="5048731" y="6040045"/>
            <a:ext cx="2369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Downstream D30 Crossover Pipe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FA65EA-4B2E-4FB1-9BFC-95C554DB4EEA}"/>
              </a:ext>
            </a:extLst>
          </p:cNvPr>
          <p:cNvSpPr txBox="1"/>
          <p:nvPr/>
        </p:nvSpPr>
        <p:spPr>
          <a:xfrm>
            <a:off x="228600" y="856370"/>
            <a:ext cx="8686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g-2 cryo degrading</a:t>
            </a:r>
          </a:p>
          <a:p>
            <a:pPr marL="800100" lvl="1" indent="-342900">
              <a:buFont typeface="Calibri" panose="020F0502020204030204" pitchFamily="34" charset="0"/>
              <a:buChar char="–"/>
            </a:pPr>
            <a:r>
              <a:rPr lang="en-US" sz="2000" dirty="0"/>
              <a:t>Two cryo valve flushes in the past week</a:t>
            </a:r>
          </a:p>
          <a:p>
            <a:pPr marL="800100" lvl="1" indent="-342900">
              <a:buFont typeface="Calibri" panose="020F0502020204030204" pitchFamily="34" charset="0"/>
              <a:buChar char="–"/>
            </a:pPr>
            <a:r>
              <a:rPr lang="en-US" sz="2000" dirty="0"/>
              <a:t>Eventually will need several days down for purification</a:t>
            </a:r>
          </a:p>
          <a:p>
            <a:pPr marL="800100" lvl="1" indent="-342900">
              <a:buFont typeface="Calibri" panose="020F0502020204030204" pitchFamily="34" charset="0"/>
              <a:buChar char="–"/>
            </a:pPr>
            <a:r>
              <a:rPr lang="en-US" sz="2000" dirty="0"/>
              <a:t>Last purification was week of December 13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Generally good up time when g-2 could take beam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Thursday down day for maintenance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 parallel with second g-2 cryo flush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Priority was to reduce LCW loss rate, three magnets repaired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Numerous other smaller jobs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Ongoing problems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Bad D:IB transformer to power supply cable prevents 8 GeV 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CTAGs about 15% lower than previous runs (a bit better then last week)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Two tuning and measurement sessions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Tuesday, M1 optics and spot size on target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General tuning of the Muon beamlines and Delivery Ring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Target SEM beam profiles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004C97"/>
                </a:solidFill>
                <a:latin typeface="Helvetica" panose="020B0604020202020204" pitchFamily="34" charset="0"/>
              </a:rPr>
              <a:t>02/11/22</a:t>
            </a:r>
            <a:endParaRPr lang="en-US" altLang="en-US" sz="9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9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Jim Morgan | Muon Campus Status</a:t>
            </a:r>
            <a:endParaRPr lang="en-US" altLang="en-US" sz="9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9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9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BD3C56-B629-47AC-B9E6-74764ED15511}"/>
              </a:ext>
            </a:extLst>
          </p:cNvPr>
          <p:cNvSpPr txBox="1"/>
          <p:nvPr/>
        </p:nvSpPr>
        <p:spPr>
          <a:xfrm>
            <a:off x="439514" y="3301881"/>
            <a:ext cx="2294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February 8, 2022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26AF7B-F45C-4349-8E81-C4B192EB54D3}"/>
              </a:ext>
            </a:extLst>
          </p:cNvPr>
          <p:cNvSpPr txBox="1"/>
          <p:nvPr/>
        </p:nvSpPr>
        <p:spPr>
          <a:xfrm>
            <a:off x="6796591" y="3303585"/>
            <a:ext cx="1907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June 14, 2018</a:t>
            </a:r>
          </a:p>
        </p:txBody>
      </p:sp>
      <p:pic>
        <p:nvPicPr>
          <p:cNvPr id="4" name="Picture 3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04855A4D-F9E4-4625-94A6-C7D1B367DC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42"/>
          <a:stretch/>
        </p:blipFill>
        <p:spPr>
          <a:xfrm>
            <a:off x="6072542" y="932500"/>
            <a:ext cx="3037995" cy="2371083"/>
          </a:xfrm>
          <a:prstGeom prst="rect">
            <a:avLst/>
          </a:prstGeom>
        </p:spPr>
      </p:pic>
      <p:pic>
        <p:nvPicPr>
          <p:cNvPr id="6" name="Picture 5" descr="Chart, histogram&#10;&#10;Description automatically generated">
            <a:extLst>
              <a:ext uri="{FF2B5EF4-FFF2-40B4-BE49-F238E27FC236}">
                <a16:creationId xmlns:a16="http://schemas.microsoft.com/office/drawing/2014/main" id="{94302795-FCA6-4947-844E-A067CA9D1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42" y="932499"/>
            <a:ext cx="3017744" cy="2371084"/>
          </a:xfrm>
          <a:prstGeom prst="rect">
            <a:avLst/>
          </a:prstGeom>
        </p:spPr>
      </p:pic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93314D54-4036-434F-8AD7-22FCDDC663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0872" y="932500"/>
            <a:ext cx="3017744" cy="237108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033AFD4-F37E-44F7-8F7C-DD08B5049DC9}"/>
              </a:ext>
            </a:extLst>
          </p:cNvPr>
          <p:cNvSpPr txBox="1"/>
          <p:nvPr/>
        </p:nvSpPr>
        <p:spPr>
          <a:xfrm>
            <a:off x="3668814" y="3314880"/>
            <a:ext cx="1907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June 26, 2021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99187D-900A-401B-A598-098E671F5888}"/>
              </a:ext>
            </a:extLst>
          </p:cNvPr>
          <p:cNvSpPr txBox="1"/>
          <p:nvPr/>
        </p:nvSpPr>
        <p:spPr>
          <a:xfrm>
            <a:off x="-45207" y="4217694"/>
            <a:ext cx="27061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Target SEM wire spacing</a:t>
            </a:r>
          </a:p>
          <a:p>
            <a:r>
              <a:rPr lang="en-US" sz="2000" dirty="0"/>
              <a:t>0.125 mm inner wires</a:t>
            </a:r>
          </a:p>
          <a:p>
            <a:r>
              <a:rPr lang="en-US" sz="2000" dirty="0"/>
              <a:t>0.500 mm outer wires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834941C-6FA0-444B-AD49-9F8474C94B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7776" y="4201675"/>
            <a:ext cx="3186224" cy="1776561"/>
          </a:xfrm>
          <a:prstGeom prst="rect">
            <a:avLst/>
          </a:prstGeom>
        </p:spPr>
      </p:pic>
      <p:pic>
        <p:nvPicPr>
          <p:cNvPr id="13" name="Picture 12" descr="Background pattern&#10;&#10;Description automatically generated">
            <a:extLst>
              <a:ext uri="{FF2B5EF4-FFF2-40B4-BE49-F238E27FC236}">
                <a16:creationId xmlns:a16="http://schemas.microsoft.com/office/drawing/2014/main" id="{349C9235-B5EF-442C-8E31-77C94BEB99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9003" y="3774841"/>
            <a:ext cx="3380753" cy="252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396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8AA851D0-C7FC-4AAF-B7D8-FE775B873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886" y="821213"/>
            <a:ext cx="6719888" cy="5375910"/>
          </a:xfrm>
          <a:prstGeom prst="rect">
            <a:avLst/>
          </a:prstGeom>
        </p:spPr>
      </p:pic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g-2 this week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004C97"/>
                </a:solidFill>
                <a:latin typeface="Helvetica" panose="020B0604020202020204" pitchFamily="34" charset="0"/>
              </a:rPr>
              <a:t>02/11/22</a:t>
            </a:r>
            <a:endParaRPr lang="en-US" altLang="en-US" sz="9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9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Jim Morgan | Muon Campus Status</a:t>
            </a:r>
            <a:endParaRPr lang="en-US" altLang="en-US" sz="9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9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9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05686E4-8E49-4C30-B249-A4CC29843247}"/>
              </a:ext>
            </a:extLst>
          </p:cNvPr>
          <p:cNvSpPr txBox="1"/>
          <p:nvPr/>
        </p:nvSpPr>
        <p:spPr>
          <a:xfrm>
            <a:off x="7788758" y="1365932"/>
            <a:ext cx="13436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Beam to AP-0 target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C2228AB-7643-4B88-9258-14C8E9FD1C7C}"/>
              </a:ext>
            </a:extLst>
          </p:cNvPr>
          <p:cNvSpPr txBox="1"/>
          <p:nvPr/>
        </p:nvSpPr>
        <p:spPr>
          <a:xfrm>
            <a:off x="7771335" y="3844986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CCCC00"/>
                </a:solidFill>
              </a:rPr>
              <a:t>g-2 T0 Detector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D6ADD3-5464-4E12-A2CF-AD84E558BD8B}"/>
              </a:ext>
            </a:extLst>
          </p:cNvPr>
          <p:cNvSpPr txBox="1"/>
          <p:nvPr/>
        </p:nvSpPr>
        <p:spPr>
          <a:xfrm>
            <a:off x="7790163" y="2736264"/>
            <a:ext cx="10951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Decay Positrons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E8C0C85-0621-4127-B614-0930A5826233}"/>
              </a:ext>
            </a:extLst>
          </p:cNvPr>
          <p:cNvSpPr txBox="1"/>
          <p:nvPr/>
        </p:nvSpPr>
        <p:spPr>
          <a:xfrm>
            <a:off x="7788758" y="3584419"/>
            <a:ext cx="9348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</a:rPr>
              <a:t>Delivery Ring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E1A9CC5-AA0F-4ADB-A05C-869C2F11B623}"/>
              </a:ext>
            </a:extLst>
          </p:cNvPr>
          <p:cNvSpPr txBox="1"/>
          <p:nvPr/>
        </p:nvSpPr>
        <p:spPr>
          <a:xfrm rot="16200000">
            <a:off x="2529500" y="2289895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Trolley Run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D808E64-0D25-423E-8199-B3C1F02B724C}"/>
              </a:ext>
            </a:extLst>
          </p:cNvPr>
          <p:cNvSpPr txBox="1"/>
          <p:nvPr/>
        </p:nvSpPr>
        <p:spPr>
          <a:xfrm rot="16200000">
            <a:off x="2118959" y="2478629"/>
            <a:ext cx="13003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g-2 Cryo valve flush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6CE24E7-94CD-4CED-BDBB-73D02AB75405}"/>
              </a:ext>
            </a:extLst>
          </p:cNvPr>
          <p:cNvSpPr txBox="1"/>
          <p:nvPr/>
        </p:nvSpPr>
        <p:spPr>
          <a:xfrm rot="16200000">
            <a:off x="4312483" y="2456186"/>
            <a:ext cx="12554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g-2 kicker problem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0DF9A9-770F-4B18-B52C-29D47942AE21}"/>
              </a:ext>
            </a:extLst>
          </p:cNvPr>
          <p:cNvSpPr txBox="1"/>
          <p:nvPr/>
        </p:nvSpPr>
        <p:spPr>
          <a:xfrm rot="16200000">
            <a:off x="5655684" y="2096952"/>
            <a:ext cx="763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g-2 access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C21FB1B-FB7E-415F-BA3D-0106D8040011}"/>
              </a:ext>
            </a:extLst>
          </p:cNvPr>
          <p:cNvSpPr txBox="1"/>
          <p:nvPr/>
        </p:nvSpPr>
        <p:spPr>
          <a:xfrm rot="16200000">
            <a:off x="2182047" y="2289895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Trolley Run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D17633-FA38-459F-BC3E-5CF9C006851B}"/>
              </a:ext>
            </a:extLst>
          </p:cNvPr>
          <p:cNvSpPr txBox="1"/>
          <p:nvPr/>
        </p:nvSpPr>
        <p:spPr>
          <a:xfrm rot="16200000">
            <a:off x="6358111" y="2289896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Trolley Run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2868FA9-9A8B-478B-B7CF-A520960B032B}"/>
              </a:ext>
            </a:extLst>
          </p:cNvPr>
          <p:cNvSpPr txBox="1"/>
          <p:nvPr/>
        </p:nvSpPr>
        <p:spPr>
          <a:xfrm rot="16200000">
            <a:off x="5947570" y="2478630"/>
            <a:ext cx="13003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g-2 Cryo valve flush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11D6F73-DB37-47BA-A20E-E0CBA7C6FC34}"/>
              </a:ext>
            </a:extLst>
          </p:cNvPr>
          <p:cNvSpPr txBox="1"/>
          <p:nvPr/>
        </p:nvSpPr>
        <p:spPr>
          <a:xfrm rot="16200000">
            <a:off x="6010658" y="2289896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Trolley Run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0C165FA-875D-4D68-872D-6C9191BAB52E}"/>
              </a:ext>
            </a:extLst>
          </p:cNvPr>
          <p:cNvSpPr txBox="1"/>
          <p:nvPr/>
        </p:nvSpPr>
        <p:spPr>
          <a:xfrm rot="16200000">
            <a:off x="6101065" y="3630707"/>
            <a:ext cx="10486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Muon accesses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346DE4A-826D-4549-9558-8D159223B40A}"/>
              </a:ext>
            </a:extLst>
          </p:cNvPr>
          <p:cNvSpPr txBox="1"/>
          <p:nvPr/>
        </p:nvSpPr>
        <p:spPr>
          <a:xfrm rot="16200000">
            <a:off x="4679998" y="2289894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Trolley Run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F4C600-3BD5-49E7-9EC9-B570C1AB68A3}"/>
              </a:ext>
            </a:extLst>
          </p:cNvPr>
          <p:cNvSpPr txBox="1"/>
          <p:nvPr/>
        </p:nvSpPr>
        <p:spPr>
          <a:xfrm>
            <a:off x="5458665" y="3142777"/>
            <a:ext cx="5725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Tuning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B8EA112-C235-4ECC-819A-E7973337548B}"/>
              </a:ext>
            </a:extLst>
          </p:cNvPr>
          <p:cNvSpPr txBox="1"/>
          <p:nvPr/>
        </p:nvSpPr>
        <p:spPr>
          <a:xfrm>
            <a:off x="4924471" y="3357013"/>
            <a:ext cx="8146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M1 studies</a:t>
            </a:r>
          </a:p>
        </p:txBody>
      </p:sp>
    </p:spTree>
    <p:extLst>
      <p:ext uri="{BB962C8B-B14F-4D97-AF65-F5344CB8AC3E}">
        <p14:creationId xmlns:p14="http://schemas.microsoft.com/office/powerpoint/2010/main" val="256073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4D8F20-6B8A-4136-B317-3BFD4022D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Run 5 Protons on Target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C9347C-AA99-4369-A3C3-3FF6F74F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7C0BF-6775-4431-9E29-2F74A6EB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B25FC-C0FD-4DF4-9A22-C3170A36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71A967-B184-4C0F-9C70-58E19537C992}"/>
              </a:ext>
            </a:extLst>
          </p:cNvPr>
          <p:cNvSpPr txBox="1"/>
          <p:nvPr/>
        </p:nvSpPr>
        <p:spPr>
          <a:xfrm>
            <a:off x="6988175" y="5696744"/>
            <a:ext cx="1885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Detectors shifted upstream</a:t>
            </a:r>
          </a:p>
        </p:txBody>
      </p:sp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E8848960-6155-4B2B-BBA1-58BF1C58C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546" y="890952"/>
            <a:ext cx="7976908" cy="531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216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4D8F20-6B8A-4136-B317-3BFD4022D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Protons on Target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C9347C-AA99-4369-A3C3-3FF6F74F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7C0BF-6775-4431-9E29-2F74A6EB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B25FC-C0FD-4DF4-9A22-C3170A36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71A967-B184-4C0F-9C70-58E19537C992}"/>
              </a:ext>
            </a:extLst>
          </p:cNvPr>
          <p:cNvSpPr txBox="1"/>
          <p:nvPr/>
        </p:nvSpPr>
        <p:spPr>
          <a:xfrm>
            <a:off x="6988175" y="5696744"/>
            <a:ext cx="1885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Detectors shifted upstream</a:t>
            </a:r>
          </a:p>
        </p:txBody>
      </p:sp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B23FC7CB-1F40-4F0F-9C86-8AE990944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" y="890953"/>
            <a:ext cx="7997005" cy="533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12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hart, line chart&#10;&#10;Description automatically generated">
            <a:extLst>
              <a:ext uri="{FF2B5EF4-FFF2-40B4-BE49-F238E27FC236}">
                <a16:creationId xmlns:a16="http://schemas.microsoft.com/office/drawing/2014/main" id="{35BD472B-A40C-46FA-9DB7-84ED90DEFA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67" t="1191" r="1408" b="3354"/>
          <a:stretch/>
        </p:blipFill>
        <p:spPr>
          <a:xfrm>
            <a:off x="969665" y="884257"/>
            <a:ext cx="7204669" cy="535461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E4D8F20-6B8A-4136-B317-3BFD4022D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Performance this run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C9347C-AA99-4369-A3C3-3FF6F74F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7C0BF-6775-4431-9E29-2F74A6EB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B25FC-C0FD-4DF4-9A22-C3170A36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FF80BF02-1FCC-4BFF-AFFC-22ABB17FAAD6}"/>
              </a:ext>
            </a:extLst>
          </p:cNvPr>
          <p:cNvSpPr txBox="1">
            <a:spLocks/>
          </p:cNvSpPr>
          <p:nvPr/>
        </p:nvSpPr>
        <p:spPr>
          <a:xfrm>
            <a:off x="4571999" y="3881365"/>
            <a:ext cx="1161878" cy="37782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4C97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006600"/>
                </a:solidFill>
              </a:rPr>
              <a:t>2.50 BNL</a:t>
            </a:r>
          </a:p>
        </p:txBody>
      </p:sp>
    </p:spTree>
    <p:extLst>
      <p:ext uri="{BB962C8B-B14F-4D97-AF65-F5344CB8AC3E}">
        <p14:creationId xmlns:p14="http://schemas.microsoft.com/office/powerpoint/2010/main" val="4270436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hart, line chart&#10;&#10;Description automatically generated">
            <a:extLst>
              <a:ext uri="{FF2B5EF4-FFF2-40B4-BE49-F238E27FC236}">
                <a16:creationId xmlns:a16="http://schemas.microsoft.com/office/drawing/2014/main" id="{021D27D4-2623-4717-BF40-1147B70DEB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5" t="6767" r="8462" b="7827"/>
          <a:stretch/>
        </p:blipFill>
        <p:spPr>
          <a:xfrm>
            <a:off x="-2728" y="964661"/>
            <a:ext cx="9146728" cy="517497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E4D8F20-6B8A-4136-B317-3BFD4022D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Overall Performance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C9347C-AA99-4369-A3C3-3FF6F74F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7C0BF-6775-4431-9E29-2F74A6EB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B25FC-C0FD-4DF4-9A22-C3170A36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6EC96DA4-F535-43F2-99D5-4FAD3FBA0192}"/>
              </a:ext>
            </a:extLst>
          </p:cNvPr>
          <p:cNvSpPr txBox="1">
            <a:spLocks/>
          </p:cNvSpPr>
          <p:nvPr/>
        </p:nvSpPr>
        <p:spPr>
          <a:xfrm>
            <a:off x="3130206" y="3330537"/>
            <a:ext cx="1161878" cy="37782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4C97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006600"/>
                </a:solidFill>
              </a:rPr>
              <a:t>3.22 BNL</a:t>
            </a: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FF80BF02-1FCC-4BFF-AFFC-22ABB17FAAD6}"/>
              </a:ext>
            </a:extLst>
          </p:cNvPr>
          <p:cNvSpPr txBox="1">
            <a:spLocks/>
          </p:cNvSpPr>
          <p:nvPr/>
        </p:nvSpPr>
        <p:spPr>
          <a:xfrm>
            <a:off x="1838153" y="4019457"/>
            <a:ext cx="1161878" cy="37782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4C97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0000CC"/>
                </a:solidFill>
              </a:rPr>
              <a:t>2.21 BNL</a:t>
            </a:r>
          </a:p>
        </p:txBody>
      </p:sp>
      <p:sp>
        <p:nvSpPr>
          <p:cNvPr id="24" name="Title 3">
            <a:extLst>
              <a:ext uri="{FF2B5EF4-FFF2-40B4-BE49-F238E27FC236}">
                <a16:creationId xmlns:a16="http://schemas.microsoft.com/office/drawing/2014/main" id="{DD3B600E-D132-48AA-8CFE-01FC181B3ED4}"/>
              </a:ext>
            </a:extLst>
          </p:cNvPr>
          <p:cNvSpPr txBox="1">
            <a:spLocks/>
          </p:cNvSpPr>
          <p:nvPr/>
        </p:nvSpPr>
        <p:spPr>
          <a:xfrm>
            <a:off x="676275" y="4551964"/>
            <a:ext cx="1161878" cy="37782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4C97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FF0000"/>
                </a:solidFill>
              </a:rPr>
              <a:t>1.94 BNL</a:t>
            </a: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83CA6E56-BC57-4BC7-92A5-A55F450C07FD}"/>
              </a:ext>
            </a:extLst>
          </p:cNvPr>
          <p:cNvSpPr txBox="1">
            <a:spLocks/>
          </p:cNvSpPr>
          <p:nvPr/>
        </p:nvSpPr>
        <p:spPr>
          <a:xfrm>
            <a:off x="5238016" y="1986877"/>
            <a:ext cx="1161878" cy="37782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4C97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FF9900"/>
                </a:solidFill>
              </a:rPr>
              <a:t>5.51 BNL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FD9C4B69-5B3B-4F75-8BC5-181440032EC7}"/>
              </a:ext>
            </a:extLst>
          </p:cNvPr>
          <p:cNvSpPr txBox="1">
            <a:spLocks/>
          </p:cNvSpPr>
          <p:nvPr/>
        </p:nvSpPr>
        <p:spPr>
          <a:xfrm>
            <a:off x="6450013" y="1326587"/>
            <a:ext cx="1161878" cy="37782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4C97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7030A0"/>
                </a:solidFill>
              </a:rPr>
              <a:t>2.50 BNL</a:t>
            </a:r>
          </a:p>
        </p:txBody>
      </p:sp>
    </p:spTree>
    <p:extLst>
      <p:ext uri="{BB962C8B-B14F-4D97-AF65-F5344CB8AC3E}">
        <p14:creationId xmlns:p14="http://schemas.microsoft.com/office/powerpoint/2010/main" val="1356978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533A9-9220-4D72-AF7C-A34095E6E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BEA01-B3E6-4338-A2A9-5D148A7AF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32" y="890253"/>
            <a:ext cx="8804868" cy="2847733"/>
          </a:xfrm>
        </p:spPr>
        <p:txBody>
          <a:bodyPr/>
          <a:lstStyle/>
          <a:p>
            <a:r>
              <a:rPr lang="en-US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Keep running beam to g-2</a:t>
            </a:r>
          </a:p>
          <a:p>
            <a:pPr lvl="1"/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8 GeV studies possible until D:IB is repaired</a:t>
            </a:r>
          </a:p>
          <a:p>
            <a:pPr lvl="1"/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Hope to align D:IB repair and other work with g-2 cryo purification</a:t>
            </a:r>
          </a:p>
          <a:p>
            <a:r>
              <a:rPr lang="en-US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 investigating low CTAGs</a:t>
            </a:r>
          </a:p>
          <a:p>
            <a:pPr lvl="1"/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Investigate why spot is large and isn’t improving with normal tuning knobs</a:t>
            </a:r>
          </a:p>
          <a:p>
            <a:pPr lvl="1"/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Periodic tuning sessions and studies to identify problem areas</a:t>
            </a:r>
          </a:p>
          <a:p>
            <a:pPr lvl="1"/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tuned up, presently getting around 430 CTAGs @ 1E12 POT (normal ~500)</a:t>
            </a:r>
          </a:p>
          <a:p>
            <a:pPr lvl="1"/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protons on target always helps and is greatly appreciated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313B8-E693-46FC-8ACF-2B50B7076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02/11/22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FE26B-6460-4055-8148-02EB8B402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9A1A-E4D2-49B3-9632-C1A10FCB4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205232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484742</TotalTime>
  <Words>395</Words>
  <Application>Microsoft Office PowerPoint</Application>
  <PresentationFormat>On-screen Show (4:3)</PresentationFormat>
  <Paragraphs>92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FermilabTempate</vt:lpstr>
      <vt:lpstr>Fermilab: Footer Only</vt:lpstr>
      <vt:lpstr>Muon Campus Report</vt:lpstr>
      <vt:lpstr>Weekly overview and current issues</vt:lpstr>
      <vt:lpstr>Target SEM beam profiles</vt:lpstr>
      <vt:lpstr>Beam to g-2 this week</vt:lpstr>
      <vt:lpstr>g-2 Run 5 Protons on Target</vt:lpstr>
      <vt:lpstr>g-2 Protons on Target</vt:lpstr>
      <vt:lpstr>g-2 Performance this run</vt:lpstr>
      <vt:lpstr>g-2 Overall Performance</vt:lpstr>
      <vt:lpstr>Short term plan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James P. Morgan</cp:lastModifiedBy>
  <cp:revision>1214</cp:revision>
  <cp:lastPrinted>2016-10-17T16:36:40Z</cp:lastPrinted>
  <dcterms:created xsi:type="dcterms:W3CDTF">2014-12-17T13:45:40Z</dcterms:created>
  <dcterms:modified xsi:type="dcterms:W3CDTF">2022-02-11T14:17:43Z</dcterms:modified>
</cp:coreProperties>
</file>