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 b="def" i="def"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/>
          <p:nvPr>
            <p:ph type="body" sz="quarter" idx="21"/>
          </p:nvPr>
        </p:nvSpPr>
        <p:spPr>
          <a:xfrm>
            <a:off x="787399" y="5159375"/>
            <a:ext cx="7518401" cy="113486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/>
          <p:nvPr>
            <p:ph type="body" sz="quarter" idx="22"/>
          </p:nvPr>
        </p:nvSpPr>
        <p:spPr>
          <a:xfrm>
            <a:off x="787399" y="3673475"/>
            <a:ext cx="7543801" cy="113486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/>
          <p:nvPr>
            <p:ph type="title"/>
          </p:nvPr>
        </p:nvSpPr>
        <p:spPr>
          <a:xfrm>
            <a:off x="228599" y="161499"/>
            <a:ext cx="8686801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0" name="Body Level One…"/>
          <p:cNvSpPr txBox="1"/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22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xfrm>
            <a:off x="228600" y="1022350"/>
            <a:ext cx="8686800" cy="50292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14986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Rob Ainsworth I 9am ops meeting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02/11/22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/>
          <p:nvPr>
            <p:ph type="body" sz="quarter" idx="21"/>
          </p:nvPr>
        </p:nvSpPr>
        <p:spPr>
          <a:xfrm>
            <a:off x="232052" y="5054600"/>
            <a:ext cx="4206241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5" name="Double-click to edit"/>
          <p:cNvSpPr txBox="1"/>
          <p:nvPr>
            <p:ph type="body" sz="quarter" idx="22"/>
          </p:nvPr>
        </p:nvSpPr>
        <p:spPr>
          <a:xfrm>
            <a:off x="4704863" y="5054600"/>
            <a:ext cx="4206242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6" name="Body Level One…"/>
          <p:cNvSpPr txBox="1"/>
          <p:nvPr>
            <p:ph type="body" sz="half" idx="23"/>
          </p:nvPr>
        </p:nvSpPr>
        <p:spPr>
          <a:xfrm>
            <a:off x="4701098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40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/>
          <p:nvPr>
            <p:ph type="body" sz="half" idx="21"/>
          </p:nvPr>
        </p:nvSpPr>
        <p:spPr>
          <a:xfrm>
            <a:off x="224234" y="1023135"/>
            <a:ext cx="2905910" cy="5039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idx="1"/>
          </p:nvPr>
        </p:nvSpPr>
        <p:spPr>
          <a:xfrm>
            <a:off x="3378200" y="1023135"/>
            <a:ext cx="5541265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52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/>
          <p:nvPr>
            <p:ph type="body" sz="quarter" idx="2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63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4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5426"/>
          <a:stretch>
            <a:fillRect/>
          </a:stretch>
        </p:blipFill>
        <p:spPr>
          <a:xfrm>
            <a:off x="220465" y="1003580"/>
            <a:ext cx="8686805" cy="388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/>
          <p:nvPr>
            <p:ph type="body" sz="half" idx="21"/>
          </p:nvPr>
        </p:nvSpPr>
        <p:spPr>
          <a:xfrm>
            <a:off x="4671218" y="1023689"/>
            <a:ext cx="4206678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/>
          <p:nvPr>
            <p:ph type="body" sz="quarter" idx="22"/>
          </p:nvPr>
        </p:nvSpPr>
        <p:spPr>
          <a:xfrm>
            <a:off x="4668698" y="162470"/>
            <a:ext cx="4206241" cy="57413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b="1"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74" name="Title Text"/>
          <p:cNvSpPr txBox="1"/>
          <p:nvPr>
            <p:ph type="title"/>
          </p:nvPr>
        </p:nvSpPr>
        <p:spPr>
          <a:xfrm>
            <a:off x="228600" y="160528"/>
            <a:ext cx="4202986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half" idx="1"/>
          </p:nvPr>
        </p:nvSpPr>
        <p:spPr>
          <a:xfrm>
            <a:off x="224234" y="1022350"/>
            <a:ext cx="4202987" cy="5041024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77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/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88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98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t="0" r="4937" b="3348"/>
          <a:stretch>
            <a:fillRect/>
          </a:stretch>
        </p:blipFill>
        <p:spPr>
          <a:xfrm>
            <a:off x="232767" y="216406"/>
            <a:ext cx="8678466" cy="5897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/>
          <p:nvPr>
            <p:ph type="body" sz="quarter" idx="2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228600" y="4295648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10" name="Table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11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2234" y="1042416"/>
            <a:ext cx="3473212" cy="7423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6553200" y="6356350"/>
            <a:ext cx="2133600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xmlns:p14="http://schemas.microsoft.com/office/powerpoint/2010/main" spd="med" advClick="1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Rob Ainsworth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9am ops 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11 Feb 2022</a:t>
            </a:r>
          </a:p>
        </p:txBody>
      </p:sp>
      <p:sp>
        <p:nvSpPr>
          <p:cNvPr id="132" name="RR/MI status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RR/MI status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uM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NuMI</a:t>
            </a: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6" name="numi_week_performance_chart.png" descr="numi_week_performance_chart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57249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Mu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Muon</a:t>
            </a:r>
          </a:p>
        </p:txBody>
      </p:sp>
      <p:sp>
        <p:nvSpPr>
          <p:cNvPr id="139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40" name="muon_week_performance_chart (14).png" descr="muon_week_performance_chart (14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57250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SY</a:t>
            </a:r>
          </a:p>
        </p:txBody>
      </p:sp>
      <p:sp>
        <p:nvSpPr>
          <p:cNvPr id="1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44" name="sy_week_performance_chart (13).png" descr="sy_week_performance_chart (13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57249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R Downti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RR Downtime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48" name="rr_week_downtime_gantt_chart (13).png" descr="rr_week_downtime_gantt_chart (13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57249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MI downti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 downtime</a:t>
            </a:r>
          </a:p>
        </p:txBody>
      </p:sp>
      <p:sp>
        <p:nvSpPr>
          <p:cNvPr id="151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52" name="mi_week_downtime_gantt_chart (12).png" descr="mi_week_downtime_gantt_chart (12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052512"/>
            <a:ext cx="9144001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ummary + Next wee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Summary + Next week</a:t>
            </a:r>
          </a:p>
        </p:txBody>
      </p:sp>
      <p:sp>
        <p:nvSpPr>
          <p:cNvPr id="155" name="$2D studies going on now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$2D studies going on now</a:t>
            </a:r>
          </a:p>
          <a:p>
            <a:pPr lvl="1"/>
            <a:r>
              <a:t>Loss of two $2A</a:t>
            </a:r>
          </a:p>
          <a:p>
            <a:pPr lvl="1"/>
            <a:r>
              <a:t>Expected to last until end of day shift</a:t>
            </a:r>
          </a:p>
          <a:p>
            <a:pPr lvl="1"/>
          </a:p>
          <a:p>
            <a:pPr/>
            <a:r>
              <a:t>Issues</a:t>
            </a:r>
          </a:p>
          <a:p>
            <a:pPr lvl="1"/>
            <a:r>
              <a:t>Down an RF station (MIRF7), possibly a water leak</a:t>
            </a:r>
          </a:p>
          <a:p>
            <a:pPr lvl="1"/>
            <a:r>
              <a:t>MI60 magnet system has a leak</a:t>
            </a:r>
          </a:p>
          <a:p>
            <a:pPr lvl="1"/>
            <a:r>
              <a:t>MI30 BLM was not pulling the permit </a:t>
            </a:r>
          </a:p>
          <a:p>
            <a:pPr lvl="2"/>
            <a:r>
              <a:t>Traced a McClure box set to TCLK instead of MDAT</a:t>
            </a:r>
          </a:p>
          <a:p>
            <a:pPr lvl="1"/>
            <a:r>
              <a:t>QXR readback issue</a:t>
            </a:r>
          </a:p>
          <a:p>
            <a:pPr lvl="2"/>
          </a:p>
          <a:p>
            <a:pPr/>
            <a:r>
              <a:t>Next week</a:t>
            </a:r>
          </a:p>
          <a:p>
            <a:pPr lvl="1"/>
            <a:r>
              <a:t>Study requests - $E0 under the $20 most days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