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6"/>
  </p:notesMasterIdLst>
  <p:handoutMasterIdLst>
    <p:handoutMasterId r:id="rId17"/>
  </p:handoutMasterIdLst>
  <p:sldIdLst>
    <p:sldId id="294" r:id="rId2"/>
    <p:sldId id="296" r:id="rId3"/>
    <p:sldId id="308" r:id="rId4"/>
    <p:sldId id="306" r:id="rId5"/>
    <p:sldId id="305" r:id="rId6"/>
    <p:sldId id="297" r:id="rId7"/>
    <p:sldId id="302" r:id="rId8"/>
    <p:sldId id="303" r:id="rId9"/>
    <p:sldId id="295" r:id="rId10"/>
    <p:sldId id="300" r:id="rId11"/>
    <p:sldId id="301" r:id="rId12"/>
    <p:sldId id="298" r:id="rId13"/>
    <p:sldId id="307" r:id="rId14"/>
    <p:sldId id="299" r:id="rId15"/>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I Geelhoed" initials="MIG" lastIdx="1" clrIdx="0">
    <p:extLst>
      <p:ext uri="{19B8F6BF-5375-455C-9EA6-DF929625EA0E}">
        <p15:presenceInfo xmlns:p15="http://schemas.microsoft.com/office/powerpoint/2012/main" userId="S::geelhoed@services.fnal.gov::d38ff5e3-0e9c-45f9-9bf2-e3ec70c2b8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4E"/>
    <a:srgbClr val="004C97"/>
    <a:srgbClr val="97D7EB"/>
    <a:srgbClr val="98D7EA"/>
    <a:srgbClr val="98D7EB"/>
    <a:srgbClr val="4E4E4E"/>
    <a:srgbClr val="404040"/>
    <a:srgbClr val="63666A"/>
    <a:srgbClr val="99D6EA"/>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1" autoAdjust="0"/>
    <p:restoredTop sz="91892" autoAdjust="0"/>
  </p:normalViewPr>
  <p:slideViewPr>
    <p:cSldViewPr snapToGrid="0" snapToObjects="1" showGuides="1">
      <p:cViewPr varScale="1">
        <p:scale>
          <a:sx n="138" d="100"/>
          <a:sy n="138" d="100"/>
        </p:scale>
        <p:origin x="912" y="120"/>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alpha val="20000"/>
          </a:srgbClr>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alpha val="20000"/>
          </a:srgbClr>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alpha val="20000"/>
          </a:srgbClr>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a:solidFill>
            <a:srgbClr val="004C97"/>
          </a:solidFill>
        </a:ln>
      </dgm:spPr>
      <dgm:t>
        <a:bodyPr/>
        <a:lstStyle/>
        <a:p>
          <a:endParaRPr lang="en-US"/>
        </a:p>
      </dgm:t>
    </dgm:pt>
    <dgm:pt modelId="{B2E651CB-CB81-45F0-ABB8-6D4C388D2A28}">
      <dgm:prSet phldrT="[Text]"/>
      <dgm:spPr>
        <a:solidFill>
          <a:srgbClr val="004C97"/>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w="9525">
          <a:solidFill>
            <a:srgbClr val="004C97"/>
          </a:solidFill>
        </a:ln>
      </dgm:spPr>
      <dgm:t>
        <a:bodyPr/>
        <a:lstStyle/>
        <a:p>
          <a:endParaRPr lang="en-US"/>
        </a:p>
      </dgm:t>
    </dgm:pt>
    <dgm:pt modelId="{B2E651CB-CB81-45F0-ABB8-6D4C388D2A28}">
      <dgm:prSet phldrT="[Text]"/>
      <dgm:spPr>
        <a:solidFill>
          <a:srgbClr val="004C97"/>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custScaleX="129806" custRadScaleRad="90305" custRadScaleInc="6959">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custScaleX="126913">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custScaleX="104233" custRadScaleRad="95327" custRadScaleInc="-24243">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custScaleX="110995" custRadScaleRad="94012" custRadScaleInc="36817">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custScaleX="124818">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a:solidFill>
      <a:schemeClr val="bg1"/>
    </a:solidFill>
  </dgm:bg>
  <dgm:whole>
    <a:ln w="12700">
      <a:solidFill>
        <a:schemeClr val="accent6">
          <a:lumMod val="5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w="9525">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custScaleX="129806" custRadScaleRad="90305" custRadScaleInc="6959">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custScaleX="126913">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custScaleX="104233" custRadScaleRad="95327" custRadScaleInc="-24243">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custScaleX="110995" custRadScaleRad="94012" custRadScaleInc="36817">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custScaleX="124818">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a:solidFill>
      <a:schemeClr val="bg1"/>
    </a:solidFill>
  </dgm:bg>
  <dgm:whole>
    <a:ln w="12700">
      <a:solidFill>
        <a:schemeClr val="accent6">
          <a:lumMod val="50000"/>
        </a:schemeClr>
      </a:solidFill>
    </a:ln>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72EC26-1219-4377-806B-9FDA6C8249C4}"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0190B107-DB69-4B4E-8F70-B5F40BB30A73}">
      <dgm:prSet phldrT="[Text]"/>
      <dgm:spPr>
        <a:solidFill>
          <a:srgbClr val="004C97"/>
        </a:solidFill>
      </dgm:spPr>
      <dgm:t>
        <a:bodyPr/>
        <a:lstStyle/>
        <a:p>
          <a:r>
            <a:rPr lang="en-US" dirty="0"/>
            <a:t>New Employees</a:t>
          </a:r>
        </a:p>
      </dgm:t>
    </dgm:pt>
    <dgm:pt modelId="{3C0D92BC-AF98-43AB-A3B3-306B062C67CE}" type="parTrans" cxnId="{52B6848D-ACA0-458E-873B-7ACCD615ED3C}">
      <dgm:prSet/>
      <dgm:spPr/>
      <dgm:t>
        <a:bodyPr/>
        <a:lstStyle/>
        <a:p>
          <a:endParaRPr lang="en-US"/>
        </a:p>
      </dgm:t>
    </dgm:pt>
    <dgm:pt modelId="{6B02EB02-E8B1-47B9-ADAC-095355FEFEEE}" type="sibTrans" cxnId="{52B6848D-ACA0-458E-873B-7ACCD615ED3C}">
      <dgm:prSet/>
      <dgm:spPr>
        <a:ln>
          <a:solidFill>
            <a:schemeClr val="tx1"/>
          </a:solidFill>
        </a:ln>
      </dgm:spPr>
      <dgm:t>
        <a:bodyPr/>
        <a:lstStyle/>
        <a:p>
          <a:endParaRPr lang="en-US"/>
        </a:p>
      </dgm:t>
    </dgm:pt>
    <dgm:pt modelId="{64E31396-5283-457E-999D-6C88A274EB7C}">
      <dgm:prSet phldrT="[Text]"/>
      <dgm:spPr>
        <a:solidFill>
          <a:srgbClr val="004C97">
            <a:alpha val="20000"/>
          </a:srgbClr>
        </a:solidFill>
      </dgm:spPr>
      <dgm:t>
        <a:bodyPr/>
        <a:lstStyle/>
        <a:p>
          <a:r>
            <a:rPr lang="en-US" dirty="0"/>
            <a:t>Paired with Buddy</a:t>
          </a:r>
        </a:p>
      </dgm:t>
    </dgm:pt>
    <dgm:pt modelId="{5AE74190-D95E-4BBD-8EF4-5FBF0357030D}" type="parTrans" cxnId="{9CB76A81-9FC6-4693-B406-23CAE82D06A1}">
      <dgm:prSet/>
      <dgm:spPr/>
      <dgm:t>
        <a:bodyPr/>
        <a:lstStyle/>
        <a:p>
          <a:endParaRPr lang="en-US"/>
        </a:p>
      </dgm:t>
    </dgm:pt>
    <dgm:pt modelId="{DFF406AE-C1D2-474B-A345-4458B5BBC094}" type="sibTrans" cxnId="{9CB76A81-9FC6-4693-B406-23CAE82D06A1}">
      <dgm:prSet/>
      <dgm:spPr>
        <a:ln>
          <a:solidFill>
            <a:srgbClr val="004C97"/>
          </a:solidFill>
        </a:ln>
      </dgm:spPr>
      <dgm:t>
        <a:bodyPr/>
        <a:lstStyle/>
        <a:p>
          <a:endParaRPr lang="en-US"/>
        </a:p>
      </dgm:t>
    </dgm:pt>
    <dgm:pt modelId="{9FA2D75A-1B03-4414-AB14-A8E445D115BD}">
      <dgm:prSet phldrT="[Text]"/>
      <dgm:spPr>
        <a:solidFill>
          <a:srgbClr val="004C97">
            <a:alpha val="20000"/>
          </a:srgbClr>
        </a:solidFill>
      </dgm:spPr>
      <dgm:t>
        <a:bodyPr/>
        <a:lstStyle/>
        <a:p>
          <a:r>
            <a:rPr lang="en-US" dirty="0"/>
            <a:t>Phase 1</a:t>
          </a:r>
        </a:p>
      </dgm:t>
    </dgm:pt>
    <dgm:pt modelId="{6EEA66CD-9AC0-4C75-8F83-E521F72BC595}" type="parTrans" cxnId="{F8F5FECF-1157-4CA0-9FC6-F1D7B3F99540}">
      <dgm:prSet/>
      <dgm:spPr/>
      <dgm:t>
        <a:bodyPr/>
        <a:lstStyle/>
        <a:p>
          <a:endParaRPr lang="en-US"/>
        </a:p>
      </dgm:t>
    </dgm:pt>
    <dgm:pt modelId="{86DF7494-BB1D-4857-9D78-1A6E2E075E17}" type="sibTrans" cxnId="{F8F5FECF-1157-4CA0-9FC6-F1D7B3F99540}">
      <dgm:prSet/>
      <dgm:spPr>
        <a:ln w="9525">
          <a:solidFill>
            <a:srgbClr val="004C97"/>
          </a:solidFill>
        </a:ln>
      </dgm:spPr>
      <dgm:t>
        <a:bodyPr/>
        <a:lstStyle/>
        <a:p>
          <a:endParaRPr lang="en-US"/>
        </a:p>
      </dgm:t>
    </dgm:pt>
    <dgm:pt modelId="{B2E651CB-CB81-45F0-ABB8-6D4C388D2A28}">
      <dgm:prSet phldrT="[Text]"/>
      <dgm:spPr>
        <a:solidFill>
          <a:srgbClr val="004C97">
            <a:alpha val="20000"/>
          </a:srgbClr>
        </a:solidFill>
      </dgm:spPr>
      <dgm:t>
        <a:bodyPr/>
        <a:lstStyle/>
        <a:p>
          <a:r>
            <a:rPr lang="en-US" dirty="0"/>
            <a:t>Phase 2</a:t>
          </a:r>
        </a:p>
      </dgm:t>
    </dgm:pt>
    <dgm:pt modelId="{4238CDCF-433F-4964-BB6F-DD76B57F7521}" type="parTrans" cxnId="{4A5342B4-E279-4005-B2C5-BF73D0AB9F95}">
      <dgm:prSet/>
      <dgm:spPr/>
      <dgm:t>
        <a:bodyPr/>
        <a:lstStyle/>
        <a:p>
          <a:endParaRPr lang="en-US"/>
        </a:p>
      </dgm:t>
    </dgm:pt>
    <dgm:pt modelId="{B635FE4C-E7CC-4674-923B-BD93A1B7BC9D}" type="sibTrans" cxnId="{4A5342B4-E279-4005-B2C5-BF73D0AB9F95}">
      <dgm:prSet/>
      <dgm:spPr>
        <a:ln>
          <a:solidFill>
            <a:schemeClr val="tx2"/>
          </a:solidFill>
        </a:ln>
      </dgm:spPr>
      <dgm:t>
        <a:bodyPr/>
        <a:lstStyle/>
        <a:p>
          <a:endParaRPr lang="en-US"/>
        </a:p>
      </dgm:t>
    </dgm:pt>
    <dgm:pt modelId="{2115EEB8-04E3-4924-AB11-6CFC0269A0A4}">
      <dgm:prSet phldrT="[Text]"/>
      <dgm:spPr>
        <a:solidFill>
          <a:srgbClr val="004C97">
            <a:alpha val="20000"/>
          </a:srgbClr>
        </a:solidFill>
      </dgm:spPr>
      <dgm:t>
        <a:bodyPr/>
        <a:lstStyle/>
        <a:p>
          <a:r>
            <a:rPr lang="en-US" dirty="0"/>
            <a:t>Phase 3</a:t>
          </a:r>
        </a:p>
      </dgm:t>
    </dgm:pt>
    <dgm:pt modelId="{139F70C7-0699-46A3-B0F5-361F1B2ECC77}" type="parTrans" cxnId="{D68E7D78-67D8-4017-AB0B-5A44E5F3062A}">
      <dgm:prSet/>
      <dgm:spPr/>
      <dgm:t>
        <a:bodyPr/>
        <a:lstStyle/>
        <a:p>
          <a:endParaRPr lang="en-US"/>
        </a:p>
      </dgm:t>
    </dgm:pt>
    <dgm:pt modelId="{285599F3-0E14-46D6-8DAB-370EE3979EDF}" type="sibTrans" cxnId="{D68E7D78-67D8-4017-AB0B-5A44E5F3062A}">
      <dgm:prSet/>
      <dgm:spPr>
        <a:ln>
          <a:solidFill>
            <a:schemeClr val="tx1"/>
          </a:solidFill>
        </a:ln>
      </dgm:spPr>
      <dgm:t>
        <a:bodyPr/>
        <a:lstStyle/>
        <a:p>
          <a:endParaRPr lang="en-US"/>
        </a:p>
      </dgm:t>
    </dgm:pt>
    <dgm:pt modelId="{A8396AB3-50E8-4E2F-90EA-112F0E9F7609}" type="pres">
      <dgm:prSet presAssocID="{0372EC26-1219-4377-806B-9FDA6C8249C4}" presName="cycle" presStyleCnt="0">
        <dgm:presLayoutVars>
          <dgm:dir/>
          <dgm:resizeHandles val="exact"/>
        </dgm:presLayoutVars>
      </dgm:prSet>
      <dgm:spPr/>
    </dgm:pt>
    <dgm:pt modelId="{D9357FF0-C4FB-472E-B33E-F76460750A81}" type="pres">
      <dgm:prSet presAssocID="{0190B107-DB69-4B4E-8F70-B5F40BB30A73}" presName="node" presStyleLbl="node1" presStyleIdx="0" presStyleCnt="5" custScaleX="129806" custRadScaleRad="90305" custRadScaleInc="6959">
        <dgm:presLayoutVars>
          <dgm:bulletEnabled val="1"/>
        </dgm:presLayoutVars>
      </dgm:prSet>
      <dgm:spPr/>
    </dgm:pt>
    <dgm:pt modelId="{3CB67C91-CD16-4E95-A156-170789B98A8E}" type="pres">
      <dgm:prSet presAssocID="{0190B107-DB69-4B4E-8F70-B5F40BB30A73}" presName="spNode" presStyleCnt="0"/>
      <dgm:spPr/>
    </dgm:pt>
    <dgm:pt modelId="{5559CE62-C5CA-453A-B309-DFAAB2854D77}" type="pres">
      <dgm:prSet presAssocID="{6B02EB02-E8B1-47B9-ADAC-095355FEFEEE}" presName="sibTrans" presStyleLbl="sibTrans1D1" presStyleIdx="0" presStyleCnt="5"/>
      <dgm:spPr/>
    </dgm:pt>
    <dgm:pt modelId="{BD6E31A9-7369-48C1-9617-4F9E99C80342}" type="pres">
      <dgm:prSet presAssocID="{64E31396-5283-457E-999D-6C88A274EB7C}" presName="node" presStyleLbl="node1" presStyleIdx="1" presStyleCnt="5" custScaleX="126913">
        <dgm:presLayoutVars>
          <dgm:bulletEnabled val="1"/>
        </dgm:presLayoutVars>
      </dgm:prSet>
      <dgm:spPr/>
    </dgm:pt>
    <dgm:pt modelId="{4D51CE5B-5A04-4D29-A44F-0BFA7F78355E}" type="pres">
      <dgm:prSet presAssocID="{64E31396-5283-457E-999D-6C88A274EB7C}" presName="spNode" presStyleCnt="0"/>
      <dgm:spPr/>
    </dgm:pt>
    <dgm:pt modelId="{D6BAE189-B746-42B3-B9DE-2DCF1BB3DD1E}" type="pres">
      <dgm:prSet presAssocID="{DFF406AE-C1D2-474B-A345-4458B5BBC094}" presName="sibTrans" presStyleLbl="sibTrans1D1" presStyleIdx="1" presStyleCnt="5"/>
      <dgm:spPr/>
    </dgm:pt>
    <dgm:pt modelId="{ED871F12-CF6D-4010-A3E4-4B74E2D5C204}" type="pres">
      <dgm:prSet presAssocID="{9FA2D75A-1B03-4414-AB14-A8E445D115BD}" presName="node" presStyleLbl="node1" presStyleIdx="2" presStyleCnt="5" custScaleX="104233" custRadScaleRad="95327" custRadScaleInc="-24243">
        <dgm:presLayoutVars>
          <dgm:bulletEnabled val="1"/>
        </dgm:presLayoutVars>
      </dgm:prSet>
      <dgm:spPr/>
    </dgm:pt>
    <dgm:pt modelId="{E910F7E2-82AA-48E7-A20B-6A6506231224}" type="pres">
      <dgm:prSet presAssocID="{9FA2D75A-1B03-4414-AB14-A8E445D115BD}" presName="spNode" presStyleCnt="0"/>
      <dgm:spPr/>
    </dgm:pt>
    <dgm:pt modelId="{F921096D-7487-4F40-9B99-12BC2CBEF3F3}" type="pres">
      <dgm:prSet presAssocID="{86DF7494-BB1D-4857-9D78-1A6E2E075E17}" presName="sibTrans" presStyleLbl="sibTrans1D1" presStyleIdx="2" presStyleCnt="5"/>
      <dgm:spPr/>
    </dgm:pt>
    <dgm:pt modelId="{9EAA1BBE-6282-4CD3-B0BD-8DFE1FC727B4}" type="pres">
      <dgm:prSet presAssocID="{B2E651CB-CB81-45F0-ABB8-6D4C388D2A28}" presName="node" presStyleLbl="node1" presStyleIdx="3" presStyleCnt="5" custScaleX="110995" custRadScaleRad="94012" custRadScaleInc="36817">
        <dgm:presLayoutVars>
          <dgm:bulletEnabled val="1"/>
        </dgm:presLayoutVars>
      </dgm:prSet>
      <dgm:spPr/>
    </dgm:pt>
    <dgm:pt modelId="{7104E5C0-04FB-428F-B039-10E1F70E5E48}" type="pres">
      <dgm:prSet presAssocID="{B2E651CB-CB81-45F0-ABB8-6D4C388D2A28}" presName="spNode" presStyleCnt="0"/>
      <dgm:spPr/>
    </dgm:pt>
    <dgm:pt modelId="{35E0107A-15C5-45A7-BBA2-EC1EC829A820}" type="pres">
      <dgm:prSet presAssocID="{B635FE4C-E7CC-4674-923B-BD93A1B7BC9D}" presName="sibTrans" presStyleLbl="sibTrans1D1" presStyleIdx="3" presStyleCnt="5"/>
      <dgm:spPr/>
    </dgm:pt>
    <dgm:pt modelId="{CB816772-641B-49F7-A191-4855BE2AC738}" type="pres">
      <dgm:prSet presAssocID="{2115EEB8-04E3-4924-AB11-6CFC0269A0A4}" presName="node" presStyleLbl="node1" presStyleIdx="4" presStyleCnt="5" custScaleX="124818">
        <dgm:presLayoutVars>
          <dgm:bulletEnabled val="1"/>
        </dgm:presLayoutVars>
      </dgm:prSet>
      <dgm:spPr/>
    </dgm:pt>
    <dgm:pt modelId="{260404FD-E020-4EE0-B5B7-0F7E425A866D}" type="pres">
      <dgm:prSet presAssocID="{2115EEB8-04E3-4924-AB11-6CFC0269A0A4}" presName="spNode" presStyleCnt="0"/>
      <dgm:spPr/>
    </dgm:pt>
    <dgm:pt modelId="{8F59376A-BC09-4F1E-90BA-CDD552F83952}" type="pres">
      <dgm:prSet presAssocID="{285599F3-0E14-46D6-8DAB-370EE3979EDF}" presName="sibTrans" presStyleLbl="sibTrans1D1" presStyleIdx="4" presStyleCnt="5"/>
      <dgm:spPr/>
    </dgm:pt>
  </dgm:ptLst>
  <dgm:cxnLst>
    <dgm:cxn modelId="{276B1110-6C02-4228-A4E9-6C1F29295068}" type="presOf" srcId="{DFF406AE-C1D2-474B-A345-4458B5BBC094}" destId="{D6BAE189-B746-42B3-B9DE-2DCF1BB3DD1E}" srcOrd="0" destOrd="0" presId="urn:microsoft.com/office/officeart/2005/8/layout/cycle5"/>
    <dgm:cxn modelId="{E24B9333-79C9-47B5-B13A-AEC3CF8823F5}" type="presOf" srcId="{2115EEB8-04E3-4924-AB11-6CFC0269A0A4}" destId="{CB816772-641B-49F7-A191-4855BE2AC738}" srcOrd="0" destOrd="0" presId="urn:microsoft.com/office/officeart/2005/8/layout/cycle5"/>
    <dgm:cxn modelId="{BEB7C538-04FA-47EF-99D7-864CE0177445}" type="presOf" srcId="{B2E651CB-CB81-45F0-ABB8-6D4C388D2A28}" destId="{9EAA1BBE-6282-4CD3-B0BD-8DFE1FC727B4}" srcOrd="0" destOrd="0" presId="urn:microsoft.com/office/officeart/2005/8/layout/cycle5"/>
    <dgm:cxn modelId="{A001F25E-79BA-4A2E-AAB7-D4192D6C41DB}" type="presOf" srcId="{B635FE4C-E7CC-4674-923B-BD93A1B7BC9D}" destId="{35E0107A-15C5-45A7-BBA2-EC1EC829A820}" srcOrd="0" destOrd="0" presId="urn:microsoft.com/office/officeart/2005/8/layout/cycle5"/>
    <dgm:cxn modelId="{ED93D466-3619-427F-9AA0-04F643C744DF}" type="presOf" srcId="{9FA2D75A-1B03-4414-AB14-A8E445D115BD}" destId="{ED871F12-CF6D-4010-A3E4-4B74E2D5C204}" srcOrd="0" destOrd="0" presId="urn:microsoft.com/office/officeart/2005/8/layout/cycle5"/>
    <dgm:cxn modelId="{D89B2647-9FFA-4D33-B1B1-B2AA8A2EB57C}" type="presOf" srcId="{0372EC26-1219-4377-806B-9FDA6C8249C4}" destId="{A8396AB3-50E8-4E2F-90EA-112F0E9F7609}" srcOrd="0" destOrd="0" presId="urn:microsoft.com/office/officeart/2005/8/layout/cycle5"/>
    <dgm:cxn modelId="{D68E7D78-67D8-4017-AB0B-5A44E5F3062A}" srcId="{0372EC26-1219-4377-806B-9FDA6C8249C4}" destId="{2115EEB8-04E3-4924-AB11-6CFC0269A0A4}" srcOrd="4" destOrd="0" parTransId="{139F70C7-0699-46A3-B0F5-361F1B2ECC77}" sibTransId="{285599F3-0E14-46D6-8DAB-370EE3979EDF}"/>
    <dgm:cxn modelId="{A98E297E-E4AD-4E21-96FB-C505B3FAA225}" type="presOf" srcId="{6B02EB02-E8B1-47B9-ADAC-095355FEFEEE}" destId="{5559CE62-C5CA-453A-B309-DFAAB2854D77}" srcOrd="0" destOrd="0" presId="urn:microsoft.com/office/officeart/2005/8/layout/cycle5"/>
    <dgm:cxn modelId="{9CB76A81-9FC6-4693-B406-23CAE82D06A1}" srcId="{0372EC26-1219-4377-806B-9FDA6C8249C4}" destId="{64E31396-5283-457E-999D-6C88A274EB7C}" srcOrd="1" destOrd="0" parTransId="{5AE74190-D95E-4BBD-8EF4-5FBF0357030D}" sibTransId="{DFF406AE-C1D2-474B-A345-4458B5BBC094}"/>
    <dgm:cxn modelId="{52B6848D-ACA0-458E-873B-7ACCD615ED3C}" srcId="{0372EC26-1219-4377-806B-9FDA6C8249C4}" destId="{0190B107-DB69-4B4E-8F70-B5F40BB30A73}" srcOrd="0" destOrd="0" parTransId="{3C0D92BC-AF98-43AB-A3B3-306B062C67CE}" sibTransId="{6B02EB02-E8B1-47B9-ADAC-095355FEFEEE}"/>
    <dgm:cxn modelId="{2F6F178E-06D6-4DAE-A40D-D3DCEE787219}" type="presOf" srcId="{0190B107-DB69-4B4E-8F70-B5F40BB30A73}" destId="{D9357FF0-C4FB-472E-B33E-F76460750A81}" srcOrd="0" destOrd="0" presId="urn:microsoft.com/office/officeart/2005/8/layout/cycle5"/>
    <dgm:cxn modelId="{4A5342B4-E279-4005-B2C5-BF73D0AB9F95}" srcId="{0372EC26-1219-4377-806B-9FDA6C8249C4}" destId="{B2E651CB-CB81-45F0-ABB8-6D4C388D2A28}" srcOrd="3" destOrd="0" parTransId="{4238CDCF-433F-4964-BB6F-DD76B57F7521}" sibTransId="{B635FE4C-E7CC-4674-923B-BD93A1B7BC9D}"/>
    <dgm:cxn modelId="{F8F5FECF-1157-4CA0-9FC6-F1D7B3F99540}" srcId="{0372EC26-1219-4377-806B-9FDA6C8249C4}" destId="{9FA2D75A-1B03-4414-AB14-A8E445D115BD}" srcOrd="2" destOrd="0" parTransId="{6EEA66CD-9AC0-4C75-8F83-E521F72BC595}" sibTransId="{86DF7494-BB1D-4857-9D78-1A6E2E075E17}"/>
    <dgm:cxn modelId="{9C00B3E7-662D-4B97-A399-2BAAECD9E878}" type="presOf" srcId="{285599F3-0E14-46D6-8DAB-370EE3979EDF}" destId="{8F59376A-BC09-4F1E-90BA-CDD552F83952}" srcOrd="0" destOrd="0" presId="urn:microsoft.com/office/officeart/2005/8/layout/cycle5"/>
    <dgm:cxn modelId="{EF49CDF0-140D-466D-B954-E738FA06BF84}" type="presOf" srcId="{64E31396-5283-457E-999D-6C88A274EB7C}" destId="{BD6E31A9-7369-48C1-9617-4F9E99C80342}" srcOrd="0" destOrd="0" presId="urn:microsoft.com/office/officeart/2005/8/layout/cycle5"/>
    <dgm:cxn modelId="{088D55FA-20DE-47CB-A467-36B436E3A12E}" type="presOf" srcId="{86DF7494-BB1D-4857-9D78-1A6E2E075E17}" destId="{F921096D-7487-4F40-9B99-12BC2CBEF3F3}" srcOrd="0" destOrd="0" presId="urn:microsoft.com/office/officeart/2005/8/layout/cycle5"/>
    <dgm:cxn modelId="{06FCEED3-9118-4537-A868-69C50D5EAA17}" type="presParOf" srcId="{A8396AB3-50E8-4E2F-90EA-112F0E9F7609}" destId="{D9357FF0-C4FB-472E-B33E-F76460750A81}" srcOrd="0" destOrd="0" presId="urn:microsoft.com/office/officeart/2005/8/layout/cycle5"/>
    <dgm:cxn modelId="{37B232F8-153D-46A4-8ACC-905DF8AC8DF9}" type="presParOf" srcId="{A8396AB3-50E8-4E2F-90EA-112F0E9F7609}" destId="{3CB67C91-CD16-4E95-A156-170789B98A8E}" srcOrd="1" destOrd="0" presId="urn:microsoft.com/office/officeart/2005/8/layout/cycle5"/>
    <dgm:cxn modelId="{C72F4FEB-0F98-4303-BD72-AA0D40D8E4DA}" type="presParOf" srcId="{A8396AB3-50E8-4E2F-90EA-112F0E9F7609}" destId="{5559CE62-C5CA-453A-B309-DFAAB2854D77}" srcOrd="2" destOrd="0" presId="urn:microsoft.com/office/officeart/2005/8/layout/cycle5"/>
    <dgm:cxn modelId="{87850E13-02E8-497D-B5F9-6B1C415918DF}" type="presParOf" srcId="{A8396AB3-50E8-4E2F-90EA-112F0E9F7609}" destId="{BD6E31A9-7369-48C1-9617-4F9E99C80342}" srcOrd="3" destOrd="0" presId="urn:microsoft.com/office/officeart/2005/8/layout/cycle5"/>
    <dgm:cxn modelId="{A25BC12D-72C2-408E-A37E-F194C7A251D5}" type="presParOf" srcId="{A8396AB3-50E8-4E2F-90EA-112F0E9F7609}" destId="{4D51CE5B-5A04-4D29-A44F-0BFA7F78355E}" srcOrd="4" destOrd="0" presId="urn:microsoft.com/office/officeart/2005/8/layout/cycle5"/>
    <dgm:cxn modelId="{A322CAC7-D6DC-4021-BDC3-C3D83C583460}" type="presParOf" srcId="{A8396AB3-50E8-4E2F-90EA-112F0E9F7609}" destId="{D6BAE189-B746-42B3-B9DE-2DCF1BB3DD1E}" srcOrd="5" destOrd="0" presId="urn:microsoft.com/office/officeart/2005/8/layout/cycle5"/>
    <dgm:cxn modelId="{02BA05FA-0031-493C-AE64-2859F2A126B3}" type="presParOf" srcId="{A8396AB3-50E8-4E2F-90EA-112F0E9F7609}" destId="{ED871F12-CF6D-4010-A3E4-4B74E2D5C204}" srcOrd="6" destOrd="0" presId="urn:microsoft.com/office/officeart/2005/8/layout/cycle5"/>
    <dgm:cxn modelId="{6B9DF770-35AB-4AA2-820E-5C56A94AB50C}" type="presParOf" srcId="{A8396AB3-50E8-4E2F-90EA-112F0E9F7609}" destId="{E910F7E2-82AA-48E7-A20B-6A6506231224}" srcOrd="7" destOrd="0" presId="urn:microsoft.com/office/officeart/2005/8/layout/cycle5"/>
    <dgm:cxn modelId="{A11B3E9F-A029-49BA-A1D2-128D96CEFA57}" type="presParOf" srcId="{A8396AB3-50E8-4E2F-90EA-112F0E9F7609}" destId="{F921096D-7487-4F40-9B99-12BC2CBEF3F3}" srcOrd="8" destOrd="0" presId="urn:microsoft.com/office/officeart/2005/8/layout/cycle5"/>
    <dgm:cxn modelId="{0F796F5E-FD42-4F37-96FF-C8DBA8C7E875}" type="presParOf" srcId="{A8396AB3-50E8-4E2F-90EA-112F0E9F7609}" destId="{9EAA1BBE-6282-4CD3-B0BD-8DFE1FC727B4}" srcOrd="9" destOrd="0" presId="urn:microsoft.com/office/officeart/2005/8/layout/cycle5"/>
    <dgm:cxn modelId="{3EE0B070-1144-4F5F-B25F-06CC136BE518}" type="presParOf" srcId="{A8396AB3-50E8-4E2F-90EA-112F0E9F7609}" destId="{7104E5C0-04FB-428F-B039-10E1F70E5E48}" srcOrd="10" destOrd="0" presId="urn:microsoft.com/office/officeart/2005/8/layout/cycle5"/>
    <dgm:cxn modelId="{753A45C5-96E8-4BC3-A732-FD339C0E6B05}" type="presParOf" srcId="{A8396AB3-50E8-4E2F-90EA-112F0E9F7609}" destId="{35E0107A-15C5-45A7-BBA2-EC1EC829A820}" srcOrd="11" destOrd="0" presId="urn:microsoft.com/office/officeart/2005/8/layout/cycle5"/>
    <dgm:cxn modelId="{052ACFB2-2100-4C13-8A86-D1F1843F42D8}" type="presParOf" srcId="{A8396AB3-50E8-4E2F-90EA-112F0E9F7609}" destId="{CB816772-641B-49F7-A191-4855BE2AC738}" srcOrd="12" destOrd="0" presId="urn:microsoft.com/office/officeart/2005/8/layout/cycle5"/>
    <dgm:cxn modelId="{CE254D7C-25BB-40EB-94D2-6FBD01C41810}" type="presParOf" srcId="{A8396AB3-50E8-4E2F-90EA-112F0E9F7609}" destId="{260404FD-E020-4EE0-B5B7-0F7E425A866D}" srcOrd="13" destOrd="0" presId="urn:microsoft.com/office/officeart/2005/8/layout/cycle5"/>
    <dgm:cxn modelId="{42CC9A9D-FFD3-4FAC-A61A-4D327D8EB958}" type="presParOf" srcId="{A8396AB3-50E8-4E2F-90EA-112F0E9F7609}" destId="{8F59376A-BC09-4F1E-90BA-CDD552F83952}" srcOrd="14" destOrd="0" presId="urn:microsoft.com/office/officeart/2005/8/layout/cycle5"/>
  </dgm:cxnLst>
  <dgm:bg>
    <a:solidFill>
      <a:schemeClr val="bg1"/>
    </a:solidFill>
  </dgm:bg>
  <dgm:whole>
    <a:ln w="12700">
      <a:solidFill>
        <a:schemeClr val="accent6">
          <a:lumMod val="50000"/>
        </a:schemeClr>
      </a:solidFill>
    </a:ln>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New Employees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Paired with Buddy</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New Employees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Paired with Buddy</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New Employees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Paired with Buddy</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New Employees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Paired with Buddy</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2233017" y="222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New Employees</a:t>
          </a:r>
        </a:p>
      </dsp:txBody>
      <dsp:txXfrm>
        <a:off x="2272752" y="41958"/>
        <a:ext cx="1172807" cy="734510"/>
      </dsp:txXfrm>
    </dsp:sp>
    <dsp:sp modelId="{5559CE62-C5CA-453A-B309-DFAAB2854D77}">
      <dsp:nvSpPr>
        <dsp:cNvPr id="0" name=""/>
        <dsp:cNvSpPr/>
      </dsp:nvSpPr>
      <dsp:spPr>
        <a:xfrm>
          <a:off x="1233907" y="409213"/>
          <a:ext cx="3250498" cy="3250498"/>
        </a:xfrm>
        <a:custGeom>
          <a:avLst/>
          <a:gdLst/>
          <a:ahLst/>
          <a:cxnLst/>
          <a:rect l="0" t="0" r="0" b="0"/>
          <a:pathLst>
            <a:path>
              <a:moveTo>
                <a:pt x="2418907" y="206960"/>
              </a:moveTo>
              <a:arcTo wR="1625249" hR="1625249" stAng="17953853"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3778721"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Paired with Buddy</a:t>
          </a:r>
        </a:p>
      </dsp:txBody>
      <dsp:txXfrm>
        <a:off x="3818456" y="1164978"/>
        <a:ext cx="1172807" cy="734510"/>
      </dsp:txXfrm>
    </dsp:sp>
    <dsp:sp modelId="{D6BAE189-B746-42B3-B9DE-2DCF1BB3DD1E}">
      <dsp:nvSpPr>
        <dsp:cNvPr id="0" name=""/>
        <dsp:cNvSpPr/>
      </dsp:nvSpPr>
      <dsp:spPr>
        <a:xfrm>
          <a:off x="1233907" y="409213"/>
          <a:ext cx="3250498" cy="3250498"/>
        </a:xfrm>
        <a:custGeom>
          <a:avLst/>
          <a:gdLst/>
          <a:ahLst/>
          <a:cxnLst/>
          <a:rect l="0" t="0" r="0" b="0"/>
          <a:pathLst>
            <a:path>
              <a:moveTo>
                <a:pt x="3246592" y="1737856"/>
              </a:moveTo>
              <a:arcTo wR="1625249" hR="1625249" stAng="21838381" swAng="1359213"/>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3188315"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1</a:t>
          </a:r>
        </a:p>
      </dsp:txBody>
      <dsp:txXfrm>
        <a:off x="3228050" y="2982061"/>
        <a:ext cx="1172807" cy="734510"/>
      </dsp:txXfrm>
    </dsp:sp>
    <dsp:sp modelId="{F921096D-7487-4F40-9B99-12BC2CBEF3F3}">
      <dsp:nvSpPr>
        <dsp:cNvPr id="0" name=""/>
        <dsp:cNvSpPr/>
      </dsp:nvSpPr>
      <dsp:spPr>
        <a:xfrm>
          <a:off x="1233907" y="409213"/>
          <a:ext cx="3250498" cy="3250498"/>
        </a:xfrm>
        <a:custGeom>
          <a:avLst/>
          <a:gdLst/>
          <a:ahLst/>
          <a:cxnLst/>
          <a:rect l="0" t="0" r="0" b="0"/>
          <a:pathLst>
            <a:path>
              <a:moveTo>
                <a:pt x="1824534" y="3238233"/>
              </a:moveTo>
              <a:arcTo wR="1625249" hR="1625249" stAng="4977406" swAng="845189"/>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1277720" y="2942326"/>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2</a:t>
          </a:r>
        </a:p>
      </dsp:txBody>
      <dsp:txXfrm>
        <a:off x="1317455" y="2982061"/>
        <a:ext cx="1172807" cy="734510"/>
      </dsp:txXfrm>
    </dsp:sp>
    <dsp:sp modelId="{35E0107A-15C5-45A7-BBA2-EC1EC829A820}">
      <dsp:nvSpPr>
        <dsp:cNvPr id="0" name=""/>
        <dsp:cNvSpPr/>
      </dsp:nvSpPr>
      <dsp:spPr>
        <a:xfrm>
          <a:off x="1233907" y="409213"/>
          <a:ext cx="3250498" cy="3250498"/>
        </a:xfrm>
        <a:custGeom>
          <a:avLst/>
          <a:gdLst/>
          <a:ahLst/>
          <a:cxnLst/>
          <a:rect l="0" t="0" r="0" b="0"/>
          <a:pathLst>
            <a:path>
              <a:moveTo>
                <a:pt x="172363" y="2353642"/>
              </a:moveTo>
              <a:arcTo wR="1625249" hR="1625249" stAng="9202406" swAng="1359213"/>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687314" y="1125243"/>
          <a:ext cx="1252277" cy="813980"/>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Phase 3</a:t>
          </a:r>
        </a:p>
      </dsp:txBody>
      <dsp:txXfrm>
        <a:off x="727049" y="1164978"/>
        <a:ext cx="1172807" cy="734510"/>
      </dsp:txXfrm>
    </dsp:sp>
    <dsp:sp modelId="{8F59376A-BC09-4F1E-90BA-CDD552F83952}">
      <dsp:nvSpPr>
        <dsp:cNvPr id="0" name=""/>
        <dsp:cNvSpPr/>
      </dsp:nvSpPr>
      <dsp:spPr>
        <a:xfrm>
          <a:off x="1233907" y="409213"/>
          <a:ext cx="3250498" cy="3250498"/>
        </a:xfrm>
        <a:custGeom>
          <a:avLst/>
          <a:gdLst/>
          <a:ahLst/>
          <a:cxnLst/>
          <a:rect l="0" t="0" r="0" b="0"/>
          <a:pathLst>
            <a:path>
              <a:moveTo>
                <a:pt x="391019" y="567840"/>
              </a:moveTo>
              <a:arcTo wR="1625249" hR="1625249" stAng="13235271" swAng="121087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512370" y="42912"/>
          <a:ext cx="432447"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New Employees</a:t>
          </a:r>
        </a:p>
      </dsp:txBody>
      <dsp:txXfrm>
        <a:off x="522941" y="53483"/>
        <a:ext cx="411305" cy="195404"/>
      </dsp:txXfrm>
    </dsp:sp>
    <dsp:sp modelId="{5559CE62-C5CA-453A-B309-DFAAB2854D77}">
      <dsp:nvSpPr>
        <dsp:cNvPr id="0" name=""/>
        <dsp:cNvSpPr/>
      </dsp:nvSpPr>
      <dsp:spPr>
        <a:xfrm>
          <a:off x="365086" y="198360"/>
          <a:ext cx="864973" cy="864973"/>
        </a:xfrm>
        <a:custGeom>
          <a:avLst/>
          <a:gdLst/>
          <a:ahLst/>
          <a:cxnLst/>
          <a:rect l="0" t="0" r="0" b="0"/>
          <a:pathLst>
            <a:path>
              <a:moveTo>
                <a:pt x="607760" y="37108"/>
              </a:moveTo>
              <a:arcTo wR="432486" hR="432486" stAng="17634484" swAng="72675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917125" y="299658"/>
          <a:ext cx="422809"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Paired with Buddy</a:t>
          </a:r>
        </a:p>
      </dsp:txBody>
      <dsp:txXfrm>
        <a:off x="927696" y="310229"/>
        <a:ext cx="401667" cy="195404"/>
      </dsp:txXfrm>
    </dsp:sp>
    <dsp:sp modelId="{D6BAE189-B746-42B3-B9DE-2DCF1BB3DD1E}">
      <dsp:nvSpPr>
        <dsp:cNvPr id="0" name=""/>
        <dsp:cNvSpPr/>
      </dsp:nvSpPr>
      <dsp:spPr>
        <a:xfrm>
          <a:off x="284170" y="70867"/>
          <a:ext cx="864973" cy="864973"/>
        </a:xfrm>
        <a:custGeom>
          <a:avLst/>
          <a:gdLst/>
          <a:ahLst/>
          <a:cxnLst/>
          <a:rect l="0" t="0" r="0" b="0"/>
          <a:pathLst>
            <a:path>
              <a:moveTo>
                <a:pt x="860832" y="492191"/>
              </a:moveTo>
              <a:arcTo wR="432486" hR="432486" stAng="476104" swAng="1145666"/>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818479" y="740558"/>
          <a:ext cx="347251"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1</a:t>
          </a:r>
        </a:p>
      </dsp:txBody>
      <dsp:txXfrm>
        <a:off x="829050" y="751129"/>
        <a:ext cx="326109" cy="195404"/>
      </dsp:txXfrm>
    </dsp:sp>
    <dsp:sp modelId="{F921096D-7487-4F40-9B99-12BC2CBEF3F3}">
      <dsp:nvSpPr>
        <dsp:cNvPr id="0" name=""/>
        <dsp:cNvSpPr/>
      </dsp:nvSpPr>
      <dsp:spPr>
        <a:xfrm>
          <a:off x="296888" y="85528"/>
          <a:ext cx="864973" cy="864973"/>
        </a:xfrm>
        <a:custGeom>
          <a:avLst/>
          <a:gdLst/>
          <a:ahLst/>
          <a:cxnLst/>
          <a:rect l="0" t="0" r="0" b="0"/>
          <a:pathLst>
            <a:path>
              <a:moveTo>
                <a:pt x="481498" y="862186"/>
              </a:moveTo>
              <a:arcTo wR="432486" hR="432486" stAng="5009572" swAng="984086"/>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245643" y="721627"/>
          <a:ext cx="369778"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2</a:t>
          </a:r>
        </a:p>
      </dsp:txBody>
      <dsp:txXfrm>
        <a:off x="256214" y="732198"/>
        <a:ext cx="348636" cy="195404"/>
      </dsp:txXfrm>
    </dsp:sp>
    <dsp:sp modelId="{35E0107A-15C5-45A7-BBA2-EC1EC829A820}">
      <dsp:nvSpPr>
        <dsp:cNvPr id="0" name=""/>
        <dsp:cNvSpPr/>
      </dsp:nvSpPr>
      <dsp:spPr>
        <a:xfrm>
          <a:off x="284595" y="56242"/>
          <a:ext cx="864973" cy="864973"/>
        </a:xfrm>
        <a:custGeom>
          <a:avLst/>
          <a:gdLst/>
          <a:ahLst/>
          <a:cxnLst/>
          <a:rect l="0" t="0" r="0" b="0"/>
          <a:pathLst>
            <a:path>
              <a:moveTo>
                <a:pt x="46644" y="627859"/>
              </a:moveTo>
              <a:arcTo wR="432486" hR="432486" stAng="9188661" swAng="1049192"/>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97976" y="299658"/>
          <a:ext cx="415829"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3</a:t>
          </a:r>
        </a:p>
      </dsp:txBody>
      <dsp:txXfrm>
        <a:off x="108547" y="310229"/>
        <a:ext cx="394687" cy="195404"/>
      </dsp:txXfrm>
    </dsp:sp>
    <dsp:sp modelId="{8F59376A-BC09-4F1E-90BA-CDD552F83952}">
      <dsp:nvSpPr>
        <dsp:cNvPr id="0" name=""/>
        <dsp:cNvSpPr/>
      </dsp:nvSpPr>
      <dsp:spPr>
        <a:xfrm>
          <a:off x="218014" y="186396"/>
          <a:ext cx="864973" cy="864973"/>
        </a:xfrm>
        <a:custGeom>
          <a:avLst/>
          <a:gdLst/>
          <a:ahLst/>
          <a:cxnLst/>
          <a:rect l="0" t="0" r="0" b="0"/>
          <a:pathLst>
            <a:path>
              <a:moveTo>
                <a:pt x="167994" y="90304"/>
              </a:moveTo>
              <a:arcTo wR="432486" hR="432486" stAng="13937855" swAng="861003"/>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512370" y="42912"/>
          <a:ext cx="432447"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New Employees</a:t>
          </a:r>
        </a:p>
      </dsp:txBody>
      <dsp:txXfrm>
        <a:off x="522941" y="53483"/>
        <a:ext cx="411305" cy="195404"/>
      </dsp:txXfrm>
    </dsp:sp>
    <dsp:sp modelId="{5559CE62-C5CA-453A-B309-DFAAB2854D77}">
      <dsp:nvSpPr>
        <dsp:cNvPr id="0" name=""/>
        <dsp:cNvSpPr/>
      </dsp:nvSpPr>
      <dsp:spPr>
        <a:xfrm>
          <a:off x="365086" y="198360"/>
          <a:ext cx="864973" cy="864973"/>
        </a:xfrm>
        <a:custGeom>
          <a:avLst/>
          <a:gdLst/>
          <a:ahLst/>
          <a:cxnLst/>
          <a:rect l="0" t="0" r="0" b="0"/>
          <a:pathLst>
            <a:path>
              <a:moveTo>
                <a:pt x="607760" y="37108"/>
              </a:moveTo>
              <a:arcTo wR="432486" hR="432486" stAng="17634484" swAng="72675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917125" y="299658"/>
          <a:ext cx="422809"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Paired with Buddy</a:t>
          </a:r>
        </a:p>
      </dsp:txBody>
      <dsp:txXfrm>
        <a:off x="927696" y="310229"/>
        <a:ext cx="401667" cy="195404"/>
      </dsp:txXfrm>
    </dsp:sp>
    <dsp:sp modelId="{D6BAE189-B746-42B3-B9DE-2DCF1BB3DD1E}">
      <dsp:nvSpPr>
        <dsp:cNvPr id="0" name=""/>
        <dsp:cNvSpPr/>
      </dsp:nvSpPr>
      <dsp:spPr>
        <a:xfrm>
          <a:off x="284170" y="70867"/>
          <a:ext cx="864973" cy="864973"/>
        </a:xfrm>
        <a:custGeom>
          <a:avLst/>
          <a:gdLst/>
          <a:ahLst/>
          <a:cxnLst/>
          <a:rect l="0" t="0" r="0" b="0"/>
          <a:pathLst>
            <a:path>
              <a:moveTo>
                <a:pt x="860832" y="492191"/>
              </a:moveTo>
              <a:arcTo wR="432486" hR="432486" stAng="476104" swAng="1145666"/>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818479" y="740558"/>
          <a:ext cx="347251"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1</a:t>
          </a:r>
        </a:p>
      </dsp:txBody>
      <dsp:txXfrm>
        <a:off x="829050" y="751129"/>
        <a:ext cx="326109" cy="195404"/>
      </dsp:txXfrm>
    </dsp:sp>
    <dsp:sp modelId="{F921096D-7487-4F40-9B99-12BC2CBEF3F3}">
      <dsp:nvSpPr>
        <dsp:cNvPr id="0" name=""/>
        <dsp:cNvSpPr/>
      </dsp:nvSpPr>
      <dsp:spPr>
        <a:xfrm>
          <a:off x="296888" y="85528"/>
          <a:ext cx="864973" cy="864973"/>
        </a:xfrm>
        <a:custGeom>
          <a:avLst/>
          <a:gdLst/>
          <a:ahLst/>
          <a:cxnLst/>
          <a:rect l="0" t="0" r="0" b="0"/>
          <a:pathLst>
            <a:path>
              <a:moveTo>
                <a:pt x="481498" y="862186"/>
              </a:moveTo>
              <a:arcTo wR="432486" hR="432486" stAng="5009572" swAng="984086"/>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245643" y="721627"/>
          <a:ext cx="369778"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2</a:t>
          </a:r>
        </a:p>
      </dsp:txBody>
      <dsp:txXfrm>
        <a:off x="256214" y="732198"/>
        <a:ext cx="348636" cy="195404"/>
      </dsp:txXfrm>
    </dsp:sp>
    <dsp:sp modelId="{35E0107A-15C5-45A7-BBA2-EC1EC829A820}">
      <dsp:nvSpPr>
        <dsp:cNvPr id="0" name=""/>
        <dsp:cNvSpPr/>
      </dsp:nvSpPr>
      <dsp:spPr>
        <a:xfrm>
          <a:off x="284595" y="56242"/>
          <a:ext cx="864973" cy="864973"/>
        </a:xfrm>
        <a:custGeom>
          <a:avLst/>
          <a:gdLst/>
          <a:ahLst/>
          <a:cxnLst/>
          <a:rect l="0" t="0" r="0" b="0"/>
          <a:pathLst>
            <a:path>
              <a:moveTo>
                <a:pt x="46644" y="627859"/>
              </a:moveTo>
              <a:arcTo wR="432486" hR="432486" stAng="9188661" swAng="1049192"/>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97976" y="299658"/>
          <a:ext cx="415829"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3</a:t>
          </a:r>
        </a:p>
      </dsp:txBody>
      <dsp:txXfrm>
        <a:off x="108547" y="310229"/>
        <a:ext cx="394687" cy="195404"/>
      </dsp:txXfrm>
    </dsp:sp>
    <dsp:sp modelId="{8F59376A-BC09-4F1E-90BA-CDD552F83952}">
      <dsp:nvSpPr>
        <dsp:cNvPr id="0" name=""/>
        <dsp:cNvSpPr/>
      </dsp:nvSpPr>
      <dsp:spPr>
        <a:xfrm>
          <a:off x="218014" y="186396"/>
          <a:ext cx="864973" cy="864973"/>
        </a:xfrm>
        <a:custGeom>
          <a:avLst/>
          <a:gdLst/>
          <a:ahLst/>
          <a:cxnLst/>
          <a:rect l="0" t="0" r="0" b="0"/>
          <a:pathLst>
            <a:path>
              <a:moveTo>
                <a:pt x="167994" y="90304"/>
              </a:moveTo>
              <a:arcTo wR="432486" hR="432486" stAng="13937855" swAng="861003"/>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57FF0-C4FB-472E-B33E-F76460750A81}">
      <dsp:nvSpPr>
        <dsp:cNvPr id="0" name=""/>
        <dsp:cNvSpPr/>
      </dsp:nvSpPr>
      <dsp:spPr>
        <a:xfrm>
          <a:off x="512370" y="42912"/>
          <a:ext cx="432447" cy="216546"/>
        </a:xfrm>
        <a:prstGeom prst="roundRect">
          <a:avLst/>
        </a:prstGeom>
        <a:solidFill>
          <a:srgbClr val="004C9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New Employees</a:t>
          </a:r>
        </a:p>
      </dsp:txBody>
      <dsp:txXfrm>
        <a:off x="522941" y="53483"/>
        <a:ext cx="411305" cy="195404"/>
      </dsp:txXfrm>
    </dsp:sp>
    <dsp:sp modelId="{5559CE62-C5CA-453A-B309-DFAAB2854D77}">
      <dsp:nvSpPr>
        <dsp:cNvPr id="0" name=""/>
        <dsp:cNvSpPr/>
      </dsp:nvSpPr>
      <dsp:spPr>
        <a:xfrm>
          <a:off x="365086" y="198360"/>
          <a:ext cx="864973" cy="864973"/>
        </a:xfrm>
        <a:custGeom>
          <a:avLst/>
          <a:gdLst/>
          <a:ahLst/>
          <a:cxnLst/>
          <a:rect l="0" t="0" r="0" b="0"/>
          <a:pathLst>
            <a:path>
              <a:moveTo>
                <a:pt x="607760" y="37108"/>
              </a:moveTo>
              <a:arcTo wR="432486" hR="432486" stAng="17634484" swAng="726756"/>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BD6E31A9-7369-48C1-9617-4F9E99C80342}">
      <dsp:nvSpPr>
        <dsp:cNvPr id="0" name=""/>
        <dsp:cNvSpPr/>
      </dsp:nvSpPr>
      <dsp:spPr>
        <a:xfrm>
          <a:off x="917125" y="299658"/>
          <a:ext cx="422809"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Paired with Buddy</a:t>
          </a:r>
        </a:p>
      </dsp:txBody>
      <dsp:txXfrm>
        <a:off x="927696" y="310229"/>
        <a:ext cx="401667" cy="195404"/>
      </dsp:txXfrm>
    </dsp:sp>
    <dsp:sp modelId="{D6BAE189-B746-42B3-B9DE-2DCF1BB3DD1E}">
      <dsp:nvSpPr>
        <dsp:cNvPr id="0" name=""/>
        <dsp:cNvSpPr/>
      </dsp:nvSpPr>
      <dsp:spPr>
        <a:xfrm>
          <a:off x="284170" y="70867"/>
          <a:ext cx="864973" cy="864973"/>
        </a:xfrm>
        <a:custGeom>
          <a:avLst/>
          <a:gdLst/>
          <a:ahLst/>
          <a:cxnLst/>
          <a:rect l="0" t="0" r="0" b="0"/>
          <a:pathLst>
            <a:path>
              <a:moveTo>
                <a:pt x="860832" y="492191"/>
              </a:moveTo>
              <a:arcTo wR="432486" hR="432486" stAng="476104" swAng="1145666"/>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ED871F12-CF6D-4010-A3E4-4B74E2D5C204}">
      <dsp:nvSpPr>
        <dsp:cNvPr id="0" name=""/>
        <dsp:cNvSpPr/>
      </dsp:nvSpPr>
      <dsp:spPr>
        <a:xfrm>
          <a:off x="818479" y="740558"/>
          <a:ext cx="347251"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1</a:t>
          </a:r>
        </a:p>
      </dsp:txBody>
      <dsp:txXfrm>
        <a:off x="829050" y="751129"/>
        <a:ext cx="326109" cy="195404"/>
      </dsp:txXfrm>
    </dsp:sp>
    <dsp:sp modelId="{F921096D-7487-4F40-9B99-12BC2CBEF3F3}">
      <dsp:nvSpPr>
        <dsp:cNvPr id="0" name=""/>
        <dsp:cNvSpPr/>
      </dsp:nvSpPr>
      <dsp:spPr>
        <a:xfrm>
          <a:off x="296888" y="85528"/>
          <a:ext cx="864973" cy="864973"/>
        </a:xfrm>
        <a:custGeom>
          <a:avLst/>
          <a:gdLst/>
          <a:ahLst/>
          <a:cxnLst/>
          <a:rect l="0" t="0" r="0" b="0"/>
          <a:pathLst>
            <a:path>
              <a:moveTo>
                <a:pt x="481498" y="862186"/>
              </a:moveTo>
              <a:arcTo wR="432486" hR="432486" stAng="5009572" swAng="984086"/>
            </a:path>
          </a:pathLst>
        </a:custGeom>
        <a:noFill/>
        <a:ln w="9525" cap="flat" cmpd="sng" algn="ctr">
          <a:solidFill>
            <a:srgbClr val="004C97"/>
          </a:solidFill>
          <a:prstDash val="solid"/>
          <a:tailEnd type="arrow"/>
        </a:ln>
        <a:effectLst/>
      </dsp:spPr>
      <dsp:style>
        <a:lnRef idx="1">
          <a:scrgbClr r="0" g="0" b="0"/>
        </a:lnRef>
        <a:fillRef idx="0">
          <a:scrgbClr r="0" g="0" b="0"/>
        </a:fillRef>
        <a:effectRef idx="0">
          <a:scrgbClr r="0" g="0" b="0"/>
        </a:effectRef>
        <a:fontRef idx="minor"/>
      </dsp:style>
    </dsp:sp>
    <dsp:sp modelId="{9EAA1BBE-6282-4CD3-B0BD-8DFE1FC727B4}">
      <dsp:nvSpPr>
        <dsp:cNvPr id="0" name=""/>
        <dsp:cNvSpPr/>
      </dsp:nvSpPr>
      <dsp:spPr>
        <a:xfrm>
          <a:off x="245643" y="721627"/>
          <a:ext cx="369778"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2</a:t>
          </a:r>
        </a:p>
      </dsp:txBody>
      <dsp:txXfrm>
        <a:off x="256214" y="732198"/>
        <a:ext cx="348636" cy="195404"/>
      </dsp:txXfrm>
    </dsp:sp>
    <dsp:sp modelId="{35E0107A-15C5-45A7-BBA2-EC1EC829A820}">
      <dsp:nvSpPr>
        <dsp:cNvPr id="0" name=""/>
        <dsp:cNvSpPr/>
      </dsp:nvSpPr>
      <dsp:spPr>
        <a:xfrm>
          <a:off x="284595" y="56242"/>
          <a:ext cx="864973" cy="864973"/>
        </a:xfrm>
        <a:custGeom>
          <a:avLst/>
          <a:gdLst/>
          <a:ahLst/>
          <a:cxnLst/>
          <a:rect l="0" t="0" r="0" b="0"/>
          <a:pathLst>
            <a:path>
              <a:moveTo>
                <a:pt x="46644" y="627859"/>
              </a:moveTo>
              <a:arcTo wR="432486" hR="432486" stAng="9188661" swAng="1049192"/>
            </a:path>
          </a:pathLst>
        </a:custGeom>
        <a:noFill/>
        <a:ln w="9525" cap="flat" cmpd="sng" algn="ctr">
          <a:solidFill>
            <a:schemeClr val="tx2"/>
          </a:solidFill>
          <a:prstDash val="solid"/>
          <a:tailEnd type="arrow"/>
        </a:ln>
        <a:effectLst/>
      </dsp:spPr>
      <dsp:style>
        <a:lnRef idx="1">
          <a:scrgbClr r="0" g="0" b="0"/>
        </a:lnRef>
        <a:fillRef idx="0">
          <a:scrgbClr r="0" g="0" b="0"/>
        </a:fillRef>
        <a:effectRef idx="0">
          <a:scrgbClr r="0" g="0" b="0"/>
        </a:effectRef>
        <a:fontRef idx="minor"/>
      </dsp:style>
    </dsp:sp>
    <dsp:sp modelId="{CB816772-641B-49F7-A191-4855BE2AC738}">
      <dsp:nvSpPr>
        <dsp:cNvPr id="0" name=""/>
        <dsp:cNvSpPr/>
      </dsp:nvSpPr>
      <dsp:spPr>
        <a:xfrm>
          <a:off x="97976" y="299658"/>
          <a:ext cx="415829" cy="216546"/>
        </a:xfrm>
        <a:prstGeom prst="roundRect">
          <a:avLst/>
        </a:prstGeom>
        <a:solidFill>
          <a:srgbClr val="004C97">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Phase 3</a:t>
          </a:r>
        </a:p>
      </dsp:txBody>
      <dsp:txXfrm>
        <a:off x="108547" y="310229"/>
        <a:ext cx="394687" cy="195404"/>
      </dsp:txXfrm>
    </dsp:sp>
    <dsp:sp modelId="{8F59376A-BC09-4F1E-90BA-CDD552F83952}">
      <dsp:nvSpPr>
        <dsp:cNvPr id="0" name=""/>
        <dsp:cNvSpPr/>
      </dsp:nvSpPr>
      <dsp:spPr>
        <a:xfrm>
          <a:off x="218014" y="186396"/>
          <a:ext cx="864973" cy="864973"/>
        </a:xfrm>
        <a:custGeom>
          <a:avLst/>
          <a:gdLst/>
          <a:ahLst/>
          <a:cxnLst/>
          <a:rect l="0" t="0" r="0" b="0"/>
          <a:pathLst>
            <a:path>
              <a:moveTo>
                <a:pt x="167994" y="90304"/>
              </a:moveTo>
              <a:arcTo wR="432486" hR="432486" stAng="13937855" swAng="861003"/>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2/22/2022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47923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420061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769598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295624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386153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2828018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110163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734288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305204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2465092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621527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21275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2635949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4350"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4382AB20-CE58-442E-9366-0AC8E3B61851}" type="datetime1">
              <a:rPr lang="en-US" smtClean="0"/>
              <a:t>2/22/2022</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FYP Buddy Program New Employee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C9CFED6-3678-4FB2-AC45-7906980BA833}" type="datetime1">
              <a:rPr lang="en-US" smtClean="0"/>
              <a:t>2/22/2022</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New Employee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C73205DE-C9A3-4D16-AC02-3539D501E2C3}" type="datetime1">
              <a:rPr lang="en-US" smtClean="0"/>
              <a:t>2/22/2022</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FYP Buddy Program New Employee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5DCA1DA-8D6E-4093-86FA-0ACAA02FED8D}" type="datetime1">
              <a:rPr lang="en-US" smtClean="0"/>
              <a:t>2/22/2022</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FYP Buddy Program New Employee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31279" b="31279"/>
          <a:stretch/>
        </p:blipFill>
        <p:spPr>
          <a:xfrm>
            <a:off x="-17762" y="612648"/>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1072222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8330" b="40718"/>
          <a:stretch/>
        </p:blipFill>
        <p:spPr>
          <a:xfrm>
            <a:off x="-18288"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96661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644" b="44456"/>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9861" b="3923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46598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42966" b="1613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317511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29" r="29"/>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28603" y="728664"/>
            <a:ext cx="8672513" cy="3794522"/>
          </a:xfrm>
          <a:prstGeom prst="rect">
            <a:avLst/>
          </a:prstGeom>
        </p:spPr>
        <p:txBody>
          <a:bodyPr lIns="0" tIns="0" rIns="0" bIns="0"/>
          <a:lstStyle>
            <a:lvl1pPr marL="230188" indent="-230188">
              <a:spcBef>
                <a:spcPts val="984"/>
              </a:spcBef>
              <a:defRPr sz="1800">
                <a:solidFill>
                  <a:srgbClr val="505050"/>
                </a:solidFill>
              </a:defRPr>
            </a:lvl1pPr>
            <a:lvl2pPr marL="282575" marR="0" indent="0" algn="l" defTabSz="457200" rtl="0" eaLnBrk="1" fontAlgn="base" latinLnBrk="0" hangingPunct="1">
              <a:lnSpc>
                <a:spcPct val="100000"/>
              </a:lnSpc>
              <a:spcBef>
                <a:spcPts val="984"/>
              </a:spcBef>
              <a:spcAft>
                <a:spcPct val="0"/>
              </a:spcAft>
              <a:buClrTx/>
              <a:buSzTx/>
              <a:buFont typeface="Arial" charset="0"/>
              <a:buNone/>
              <a:tabLst/>
              <a:defRPr sz="1600">
                <a:solidFill>
                  <a:srgbClr val="505050"/>
                </a:solidFill>
              </a:defRPr>
            </a:lvl2pPr>
            <a:lvl3pPr marL="573087" marR="0" indent="0" algn="l" defTabSz="457200" rtl="0" eaLnBrk="1" fontAlgn="base" latinLnBrk="0" hangingPunct="1">
              <a:lnSpc>
                <a:spcPct val="100000"/>
              </a:lnSpc>
              <a:spcBef>
                <a:spcPts val="984"/>
              </a:spcBef>
              <a:spcAft>
                <a:spcPct val="0"/>
              </a:spcAft>
              <a:buClrTx/>
              <a:buSzTx/>
              <a:buFont typeface="Arial" charset="0"/>
              <a:buNone/>
              <a:tabLst/>
              <a:defRPr sz="1500">
                <a:solidFill>
                  <a:srgbClr val="505050"/>
                </a:solidFill>
              </a:defRPr>
            </a:lvl3pPr>
            <a:lvl4pPr marL="857250" marR="0" indent="0" algn="l" defTabSz="457200" rtl="0" eaLnBrk="1" fontAlgn="base" latinLnBrk="0" hangingPunct="1">
              <a:lnSpc>
                <a:spcPct val="100000"/>
              </a:lnSpc>
              <a:spcBef>
                <a:spcPts val="984"/>
              </a:spcBef>
              <a:spcAft>
                <a:spcPct val="0"/>
              </a:spcAft>
              <a:buClrTx/>
              <a:buSzTx/>
              <a:buFont typeface="Arial" charset="0"/>
              <a:buNone/>
              <a:tabLst/>
              <a:defRPr sz="1400">
                <a:solidFill>
                  <a:srgbClr val="505050"/>
                </a:solidFill>
              </a:defRPr>
            </a:lvl4pPr>
            <a:lvl5pPr marL="1139825" marR="0" indent="0" algn="l" defTabSz="457200" rtl="0" eaLnBrk="1" fontAlgn="base" latinLnBrk="0" hangingPunct="1">
              <a:lnSpc>
                <a:spcPct val="100000"/>
              </a:lnSpc>
              <a:spcBef>
                <a:spcPts val="984"/>
              </a:spcBef>
              <a:spcAft>
                <a:spcPct val="0"/>
              </a:spcAft>
              <a:buClrTx/>
              <a:buSzTx/>
              <a:buFont typeface="Arial"/>
              <a:buNone/>
              <a:tabLst/>
              <a:defRPr sz="1400">
                <a:solidFill>
                  <a:srgbClr val="505050"/>
                </a:solidFill>
              </a:defRPr>
            </a:lvl5pPr>
          </a:lstStyle>
          <a:p>
            <a:pPr lvl="0"/>
            <a:r>
              <a:rPr lang="en-US" dirty="0"/>
              <a:t>Click to edit Master text styles.</a:t>
            </a:r>
          </a:p>
          <a:p>
            <a:pPr marL="512763"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Second level</a:t>
            </a:r>
          </a:p>
          <a:p>
            <a:pPr marL="803275"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dirty="0"/>
              <a:t>Third level</a:t>
            </a:r>
          </a:p>
          <a:p>
            <a:pPr marL="1085850" marR="0" lvl="3" indent="-228600" algn="l" defTabSz="457200" rtl="0" eaLnBrk="1" fontAlgn="base" latinLnBrk="0" hangingPunct="1">
              <a:lnSpc>
                <a:spcPct val="100000"/>
              </a:lnSpc>
              <a:spcBef>
                <a:spcPts val="984"/>
              </a:spcBef>
              <a:spcAft>
                <a:spcPct val="0"/>
              </a:spcAft>
              <a:buClrTx/>
              <a:buSzTx/>
              <a:buFont typeface="Arial" charset="0"/>
              <a:buChar char="–"/>
              <a:tabLst/>
              <a:defRPr/>
            </a:pPr>
            <a:r>
              <a:rPr lang="en-US" dirty="0"/>
              <a:t>Fourth level</a:t>
            </a:r>
          </a:p>
          <a:p>
            <a:pPr marL="1370013" marR="0" lvl="4" indent="-230188" algn="l" defTabSz="457200" rtl="0" eaLnBrk="1" fontAlgn="base" latinLnBrk="0" hangingPunct="1">
              <a:lnSpc>
                <a:spcPct val="100000"/>
              </a:lnSpc>
              <a:spcBef>
                <a:spcPts val="984"/>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4773C326-4209-4D04-85DA-B6E1F1CF2726}" type="datetime1">
              <a:rPr lang="en-US" smtClean="0"/>
              <a:t>2/22/2022</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New Employee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0" marR="0" indent="0" algn="l" defTabSz="457200" rtl="0" eaLnBrk="1" fontAlgn="base" latinLnBrk="0" hangingPunct="1">
              <a:lnSpc>
                <a:spcPct val="100000"/>
              </a:lnSpc>
              <a:spcBef>
                <a:spcPts val="984"/>
              </a:spcBef>
              <a:spcAft>
                <a:spcPct val="0"/>
              </a:spcAft>
              <a:buClrTx/>
              <a:buSzTx/>
              <a:buFont typeface="Arial" charset="0"/>
              <a:buNone/>
              <a:tabLst/>
              <a:defRPr sz="1800">
                <a:solidFill>
                  <a:srgbClr val="505050"/>
                </a:solidFill>
              </a:defRPr>
            </a:lvl1pPr>
            <a:lvl2pPr marL="512763" indent="-230188">
              <a:spcBef>
                <a:spcPts val="984"/>
              </a:spcBef>
              <a:defRPr sz="1600">
                <a:solidFill>
                  <a:srgbClr val="505050"/>
                </a:solidFill>
              </a:defRPr>
            </a:lvl2pPr>
            <a:lvl3pPr marL="803275" indent="-230188">
              <a:spcBef>
                <a:spcPts val="984"/>
              </a:spcBef>
              <a:defRPr sz="1500">
                <a:solidFill>
                  <a:srgbClr val="505050"/>
                </a:solidFill>
              </a:defRPr>
            </a:lvl3pPr>
            <a:lvl4pPr marL="1085850" indent="-228600">
              <a:spcBef>
                <a:spcPts val="984"/>
              </a:spcBef>
              <a:defRPr sz="1400">
                <a:solidFill>
                  <a:srgbClr val="505050"/>
                </a:solidFill>
              </a:defRPr>
            </a:lvl4pPr>
            <a:lvl5pPr marL="1370013" indent="-230188">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marR="0" indent="-230188" algn="l" defTabSz="457200" rtl="0" eaLnBrk="1" fontAlgn="base" latinLnBrk="0" hangingPunct="1">
              <a:lnSpc>
                <a:spcPct val="100000"/>
              </a:lnSpc>
              <a:spcBef>
                <a:spcPts val="984"/>
              </a:spcBef>
              <a:spcAft>
                <a:spcPct val="0"/>
              </a:spcAft>
              <a:buClrTx/>
              <a:buSzTx/>
              <a:buFont typeface="Arial" charset="0"/>
              <a:buChar char="•"/>
              <a:tabLst/>
              <a:defRPr sz="1800">
                <a:solidFill>
                  <a:srgbClr val="505050"/>
                </a:solidFill>
              </a:defRPr>
            </a:lvl1pPr>
            <a:lvl2pPr marL="512763" indent="-230188">
              <a:spcBef>
                <a:spcPts val="984"/>
              </a:spcBef>
              <a:defRPr sz="1600">
                <a:solidFill>
                  <a:srgbClr val="505050"/>
                </a:solidFill>
              </a:defRPr>
            </a:lvl2pPr>
            <a:lvl3pPr marL="806450" indent="-228600">
              <a:spcBef>
                <a:spcPts val="984"/>
              </a:spcBef>
              <a:defRPr sz="1500">
                <a:solidFill>
                  <a:srgbClr val="505050"/>
                </a:solidFill>
              </a:defRPr>
            </a:lvl3pPr>
            <a:lvl4pPr marL="1087438" indent="-228600">
              <a:spcBef>
                <a:spcPts val="984"/>
              </a:spcBef>
              <a:defRPr sz="1400">
                <a:solidFill>
                  <a:srgbClr val="505050"/>
                </a:solidFill>
              </a:defRPr>
            </a:lvl4pPr>
            <a:lvl5pPr marL="1370013" indent="-228600">
              <a:spcBef>
                <a:spcPts val="984"/>
              </a:spcBef>
              <a:buFont typeface="Arial"/>
              <a:buChar char="•"/>
              <a:defRPr sz="1400">
                <a:solidFill>
                  <a:srgbClr val="505050"/>
                </a:solidFill>
              </a:defRPr>
            </a:lvl5pPr>
            <a:lvl6pPr>
              <a:defRPr sz="1800"/>
            </a:lvl6pPr>
            <a:lvl7pPr>
              <a:defRPr sz="1800"/>
            </a:lvl7pPr>
            <a:lvl8pPr>
              <a:defRPr sz="1800"/>
            </a:lvl8pPr>
            <a:lvl9pPr>
              <a:defRPr sz="1800"/>
            </a:lvl9pPr>
          </a:lstStyle>
          <a:p>
            <a:pPr marL="230188" marR="0" lvl="0"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Click to edit Master text styles</a:t>
            </a:r>
          </a:p>
          <a:p>
            <a:pPr marL="230188" marR="0" lvl="1"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Second level</a:t>
            </a:r>
          </a:p>
          <a:p>
            <a:pPr marL="230188" marR="0" lvl="2"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Third level</a:t>
            </a:r>
          </a:p>
          <a:p>
            <a:pPr marL="230188" marR="0" lvl="3"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Fourth level</a:t>
            </a:r>
          </a:p>
          <a:p>
            <a:pPr marL="230188" marR="0" lvl="4" indent="-230188" algn="l" defTabSz="457200" rtl="0" eaLnBrk="1" fontAlgn="base" latinLnBrk="0" hangingPunct="1">
              <a:lnSpc>
                <a:spcPct val="100000"/>
              </a:lnSpc>
              <a:spcBef>
                <a:spcPts val="984"/>
              </a:spcBef>
              <a:spcAft>
                <a:spcPct val="0"/>
              </a:spcAft>
              <a:buClrTx/>
              <a:buSzTx/>
              <a:buFont typeface="Arial" charset="0"/>
              <a:buChar char="•"/>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0EB631D-98DC-4BD6-BC9D-30070C5D7094}" type="datetime1">
              <a:rPr lang="en-US" smtClean="0"/>
              <a:t>2/22/2022</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New Employee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7C510EA7-8113-4503-991E-50E2152973E0}" type="datetime1">
              <a:rPr lang="en-US" smtClean="0"/>
              <a:t>2/22/2022</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FYP Buddy Program New Employee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notesSlide" Target="../notesSlides/notesSlide11.xml"/><Relationship Id="rId16" Type="http://schemas.openxmlformats.org/officeDocument/2006/relationships/diagramQuickStyle" Target="../diagrams/quickStyle8.xml"/><Relationship Id="rId1" Type="http://schemas.openxmlformats.org/officeDocument/2006/relationships/slideLayout" Target="../slideLayouts/slideLayout8.xml"/><Relationship Id="rId6" Type="http://schemas.openxmlformats.org/officeDocument/2006/relationships/diagramColors" Target="../diagrams/colors6.xml"/><Relationship Id="rId11" Type="http://schemas.openxmlformats.org/officeDocument/2006/relationships/diagramQuickStyle" Target="../diagrams/quickStyle7.xml"/><Relationship Id="rId5" Type="http://schemas.openxmlformats.org/officeDocument/2006/relationships/diagramQuickStyle" Target="../diagrams/quickStyle6.xml"/><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diagramLayout" Target="../diagrams/layout6.xml"/><Relationship Id="rId9" Type="http://schemas.openxmlformats.org/officeDocument/2006/relationships/diagramData" Target="../diagrams/data7.xml"/><Relationship Id="rId1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hyperlink" Target="https://diversity.fnal.gov/fyp/fyp-buddy-program/"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mailto:fyp_board@fnal.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6.gif"/><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Autofit/>
          </a:bodyPr>
          <a:lstStyle/>
          <a:p>
            <a:r>
              <a:rPr lang="en-US" sz="1800" dirty="0"/>
              <a:t>Fermilab Young Professionals Buddy Program </a:t>
            </a:r>
          </a:p>
          <a:p>
            <a:r>
              <a:rPr lang="en-US" sz="1800" dirty="0"/>
              <a:t>New Employee</a:t>
            </a:r>
          </a:p>
        </p:txBody>
      </p:sp>
      <p:sp>
        <p:nvSpPr>
          <p:cNvPr id="4" name="Text Placeholder 3"/>
          <p:cNvSpPr>
            <a:spLocks noGrp="1"/>
          </p:cNvSpPr>
          <p:nvPr>
            <p:ph type="body" sz="quarter" idx="10"/>
          </p:nvPr>
        </p:nvSpPr>
        <p:spPr>
          <a:xfrm>
            <a:off x="341924" y="3989908"/>
            <a:ext cx="8499231" cy="935794"/>
          </a:xfrm>
        </p:spPr>
        <p:txBody>
          <a:bodyPr/>
          <a:lstStyle/>
          <a:p>
            <a:r>
              <a:rPr lang="en-US" sz="1400" dirty="0">
                <a:latin typeface="Helvetica" panose="020B0604020202020204" pitchFamily="34" charset="0"/>
                <a:cs typeface="Helvetica" panose="020B0604020202020204" pitchFamily="34" charset="0"/>
              </a:rPr>
              <a:t>Michael Geelhoed AD/MSD</a:t>
            </a:r>
          </a:p>
          <a:p>
            <a:r>
              <a:rPr lang="en-US" sz="1400" dirty="0">
                <a:effectLst/>
                <a:latin typeface="Helvetica" panose="020B0604020202020204" pitchFamily="34" charset="0"/>
                <a:ea typeface="Calibri" panose="020F0502020204030204" pitchFamily="34" charset="0"/>
                <a:cs typeface="Helvetica" panose="020B0604020202020204" pitchFamily="34" charset="0"/>
              </a:rPr>
              <a:t>New Engineers to FNAL</a:t>
            </a:r>
          </a:p>
          <a:p>
            <a:r>
              <a:rPr lang="en-US" sz="1400" dirty="0">
                <a:latin typeface="Helvetica" panose="020B0604020202020204" pitchFamily="34" charset="0"/>
                <a:cs typeface="Helvetica" panose="020B0604020202020204" pitchFamily="34" charset="0"/>
              </a:rPr>
              <a:t>February 22</a:t>
            </a:r>
            <a:r>
              <a:rPr lang="en-US" sz="1400" baseline="30000" dirty="0">
                <a:latin typeface="Helvetica" panose="020B0604020202020204" pitchFamily="34" charset="0"/>
                <a:cs typeface="Helvetica" panose="020B0604020202020204" pitchFamily="34" charset="0"/>
              </a:rPr>
              <a:t>nd </a:t>
            </a:r>
            <a:r>
              <a:rPr lang="en-US" sz="1400" dirty="0">
                <a:latin typeface="Helvetica" panose="020B0604020202020204" pitchFamily="34" charset="0"/>
                <a:cs typeface="Helvetica" panose="020B0604020202020204" pitchFamily="34" charset="0"/>
              </a:rPr>
              <a:t>2022</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a:defRPr/>
            </a:pPr>
            <a:fld id="{71F6302E-FB1A-448C-B66D-ECAACCF16608}" type="datetime1">
              <a:rPr lang="en-US" smtClean="0"/>
              <a:t>2/22/2022</a:t>
            </a:fld>
            <a:endParaRPr lang="en-US" dirty="0"/>
          </a:p>
        </p:txBody>
      </p:sp>
      <p:graphicFrame>
        <p:nvGraphicFramePr>
          <p:cNvPr id="12" name="Diagram 11">
            <a:extLst>
              <a:ext uri="{FF2B5EF4-FFF2-40B4-BE49-F238E27FC236}">
                <a16:creationId xmlns:a16="http://schemas.microsoft.com/office/drawing/2014/main" id="{28C50A37-4B1C-4B72-AB73-BE568EF09104}"/>
              </a:ext>
            </a:extLst>
          </p:cNvPr>
          <p:cNvGraphicFramePr/>
          <p:nvPr>
            <p:extLst>
              <p:ext uri="{D42A27DB-BD31-4B8C-83A1-F6EECF244321}">
                <p14:modId xmlns:p14="http://schemas.microsoft.com/office/powerpoint/2010/main" val="4092593601"/>
              </p:ext>
            </p:extLst>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015663"/>
          </a:xfrm>
          <a:prstGeom prst="rect">
            <a:avLst/>
          </a:prstGeom>
          <a:noFill/>
        </p:spPr>
        <p:txBody>
          <a:bodyPr wrap="square">
            <a:spAutoFit/>
          </a:bodyPr>
          <a:lstStyle/>
          <a:p>
            <a:r>
              <a:rPr lang="en-US" sz="1000" b="0" i="0" u="none" strike="noStrike" baseline="0" dirty="0">
                <a:latin typeface="+mn-lt"/>
              </a:rPr>
              <a:t>Share resources, organizational knowledge and broaden the new employee’s network. Encourage them to join:</a:t>
            </a:r>
          </a:p>
          <a:p>
            <a:pPr marL="171450" indent="-171450">
              <a:buFont typeface="Arial" panose="020B0604020202020204" pitchFamily="34" charset="0"/>
              <a:buChar char="•"/>
            </a:pPr>
            <a:r>
              <a:rPr lang="en-US" sz="1000" dirty="0">
                <a:latin typeface="+mn-lt"/>
              </a:rPr>
              <a:t>Other LRGs</a:t>
            </a:r>
          </a:p>
          <a:p>
            <a:pPr marL="171450" indent="-171450">
              <a:buFont typeface="Arial" panose="020B0604020202020204" pitchFamily="34" charset="0"/>
              <a:buChar char="•"/>
            </a:pPr>
            <a:r>
              <a:rPr lang="en-US" sz="1000" dirty="0">
                <a:latin typeface="+mn-lt"/>
              </a:rPr>
              <a:t>Recreation</a:t>
            </a:r>
          </a:p>
          <a:p>
            <a:pPr marL="171450" indent="-171450">
              <a:buFont typeface="Arial" panose="020B0604020202020204" pitchFamily="34" charset="0"/>
              <a:buChar char="•"/>
            </a:pPr>
            <a:r>
              <a:rPr lang="en-US" sz="1000" dirty="0">
                <a:latin typeface="+mn-lt"/>
              </a:rPr>
              <a:t>Clubs</a:t>
            </a:r>
          </a:p>
          <a:p>
            <a:pPr marL="171450" indent="-171450">
              <a:buFont typeface="Arial" panose="020B0604020202020204" pitchFamily="34" charset="0"/>
              <a:buChar char="•"/>
            </a:pPr>
            <a:r>
              <a:rPr lang="en-US" sz="1000" dirty="0">
                <a:latin typeface="+mn-lt"/>
              </a:rPr>
              <a:t>Groups</a:t>
            </a:r>
          </a:p>
        </p:txBody>
      </p:sp>
      <p:sp>
        <p:nvSpPr>
          <p:cNvPr id="18" name="TextBox 17">
            <a:extLst>
              <a:ext uri="{FF2B5EF4-FFF2-40B4-BE49-F238E27FC236}">
                <a16:creationId xmlns:a16="http://schemas.microsoft.com/office/drawing/2014/main" id="{2E6E7767-88DF-418D-8F42-FE68FCEC3A69}"/>
              </a:ext>
            </a:extLst>
          </p:cNvPr>
          <p:cNvSpPr txBox="1"/>
          <p:nvPr/>
        </p:nvSpPr>
        <p:spPr>
          <a:xfrm>
            <a:off x="5252828" y="2534409"/>
            <a:ext cx="3478696" cy="1323439"/>
          </a:xfrm>
          <a:prstGeom prst="rect">
            <a:avLst/>
          </a:prstGeom>
          <a:noFill/>
        </p:spPr>
        <p:txBody>
          <a:bodyPr wrap="square">
            <a:spAutoFit/>
          </a:bodyPr>
          <a:lstStyle/>
          <a:p>
            <a:r>
              <a:rPr lang="en-US" sz="1000" b="0" i="0" u="none" strike="noStrike" baseline="0" dirty="0">
                <a:latin typeface="+mn-lt"/>
              </a:rPr>
              <a:t>Questions we expected:</a:t>
            </a:r>
          </a:p>
          <a:p>
            <a:pPr marL="171450" indent="-171450">
              <a:buFont typeface="Arial" panose="020B0604020202020204" pitchFamily="34" charset="0"/>
              <a:buChar char="•"/>
            </a:pPr>
            <a:r>
              <a:rPr lang="en-US" sz="1000" b="0" i="0" u="none" strike="noStrike" baseline="0" dirty="0">
                <a:latin typeface="+mn-lt"/>
              </a:rPr>
              <a:t>What is the Fermilab Arts &amp; Lectures Series? Artist in Residence? </a:t>
            </a:r>
          </a:p>
          <a:p>
            <a:pPr marL="171450" indent="-171450">
              <a:buFont typeface="Arial" panose="020B0604020202020204" pitchFamily="34" charset="0"/>
              <a:buChar char="•"/>
            </a:pPr>
            <a:r>
              <a:rPr lang="en-US" sz="1000" b="0" i="0" u="none" strike="noStrike" baseline="0" dirty="0">
                <a:latin typeface="+mn-lt"/>
              </a:rPr>
              <a:t>What </a:t>
            </a:r>
            <a:r>
              <a:rPr lang="en-US" sz="1000" dirty="0">
                <a:latin typeface="+mn-lt"/>
              </a:rPr>
              <a:t>connections does the </a:t>
            </a:r>
            <a:r>
              <a:rPr lang="en-US" sz="1000" b="0" i="0" u="none" strike="noStrike" baseline="0" dirty="0">
                <a:latin typeface="+mn-lt"/>
              </a:rPr>
              <a:t>Education &amp; Public Outreach office provide?</a:t>
            </a:r>
          </a:p>
          <a:p>
            <a:pPr marL="171450" indent="-171450">
              <a:buFont typeface="Arial" panose="020B0604020202020204" pitchFamily="34" charset="0"/>
              <a:buChar char="•"/>
            </a:pPr>
            <a:r>
              <a:rPr lang="en-US" sz="1000" b="0" i="0" u="none" strike="noStrike" baseline="0" dirty="0">
                <a:latin typeface="+mn-lt"/>
              </a:rPr>
              <a:t>When is the Fermilab Colloquium, Wine &amp; Cheese, Accelerator Physics and Technology Seminar series, Neutrino social events</a:t>
            </a:r>
            <a:r>
              <a:rPr lang="en-US" sz="1000" dirty="0">
                <a:latin typeface="+mn-lt"/>
              </a:rPr>
              <a:t>?</a:t>
            </a:r>
            <a:endParaRPr lang="pt-BR" sz="1000" b="0" i="0" u="none" strike="noStrike" baseline="0" dirty="0">
              <a:latin typeface="+mn-lt"/>
            </a:endParaRPr>
          </a:p>
        </p:txBody>
      </p:sp>
      <p:sp>
        <p:nvSpPr>
          <p:cNvPr id="10" name="TextBox 9">
            <a:extLst>
              <a:ext uri="{FF2B5EF4-FFF2-40B4-BE49-F238E27FC236}">
                <a16:creationId xmlns:a16="http://schemas.microsoft.com/office/drawing/2014/main" id="{09640017-2AEC-4DF2-A6C6-EE5DE74A36F5}"/>
              </a:ext>
            </a:extLst>
          </p:cNvPr>
          <p:cNvSpPr txBox="1"/>
          <p:nvPr/>
        </p:nvSpPr>
        <p:spPr>
          <a:xfrm>
            <a:off x="5264424" y="770836"/>
            <a:ext cx="3525080" cy="400110"/>
          </a:xfrm>
          <a:prstGeom prst="rect">
            <a:avLst/>
          </a:prstGeom>
          <a:noFill/>
        </p:spPr>
        <p:txBody>
          <a:bodyPr wrap="square">
            <a:spAutoFit/>
          </a:bodyPr>
          <a:lstStyle/>
          <a:p>
            <a:r>
              <a:rPr lang="en-US" sz="2000" b="0" i="0" u="none" strike="noStrike" baseline="0" dirty="0">
                <a:solidFill>
                  <a:srgbClr val="000000"/>
                </a:solidFill>
                <a:latin typeface="+mn-lt"/>
              </a:rPr>
              <a:t>Phase 2</a:t>
            </a:r>
            <a:endParaRPr lang="en-US" sz="2000" dirty="0">
              <a:latin typeface="+mn-lt"/>
            </a:endParaRPr>
          </a:p>
        </p:txBody>
      </p:sp>
      <p:pic>
        <p:nvPicPr>
          <p:cNvPr id="11" name="Picture 10" descr="Icon&#10;&#10;Description automatically generated">
            <a:extLst>
              <a:ext uri="{FF2B5EF4-FFF2-40B4-BE49-F238E27FC236}">
                <a16:creationId xmlns:a16="http://schemas.microsoft.com/office/drawing/2014/main" id="{1E699739-696D-4F82-B78B-4D4B5B72B792}"/>
              </a:ext>
            </a:extLst>
          </p:cNvPr>
          <p:cNvPicPr>
            <a:picLocks noChangeAspect="1"/>
          </p:cNvPicPr>
          <p:nvPr/>
        </p:nvPicPr>
        <p:blipFill>
          <a:blip r:embed="rId8"/>
          <a:stretch>
            <a:fillRect/>
          </a:stretch>
        </p:blipFill>
        <p:spPr>
          <a:xfrm>
            <a:off x="1972192" y="2131853"/>
            <a:ext cx="1773928" cy="1211095"/>
          </a:xfrm>
          <a:prstGeom prst="rect">
            <a:avLst/>
          </a:prstGeom>
        </p:spPr>
      </p:pic>
    </p:spTree>
    <p:extLst>
      <p:ext uri="{BB962C8B-B14F-4D97-AF65-F5344CB8AC3E}">
        <p14:creationId xmlns:p14="http://schemas.microsoft.com/office/powerpoint/2010/main" val="878945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a:defRPr/>
            </a:pPr>
            <a:fld id="{71F6302E-FB1A-448C-B66D-ECAACCF16608}" type="datetime1">
              <a:rPr lang="en-US" smtClean="0"/>
              <a:t>2/22/2022</a:t>
            </a:fld>
            <a:endParaRPr lang="en-US" dirty="0"/>
          </a:p>
        </p:txBody>
      </p:sp>
      <p:graphicFrame>
        <p:nvGraphicFramePr>
          <p:cNvPr id="12" name="Diagram 11">
            <a:extLst>
              <a:ext uri="{FF2B5EF4-FFF2-40B4-BE49-F238E27FC236}">
                <a16:creationId xmlns:a16="http://schemas.microsoft.com/office/drawing/2014/main" id="{28C50A37-4B1C-4B72-AB73-BE568EF09104}"/>
              </a:ext>
            </a:extLst>
          </p:cNvPr>
          <p:cNvGraphicFramePr/>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323439"/>
          </a:xfrm>
          <a:prstGeom prst="rect">
            <a:avLst/>
          </a:prstGeom>
          <a:noFill/>
        </p:spPr>
        <p:txBody>
          <a:bodyPr wrap="square">
            <a:spAutoFit/>
          </a:bodyPr>
          <a:lstStyle/>
          <a:p>
            <a:r>
              <a:rPr lang="en-US" sz="1000" b="0" i="0" u="none" strike="noStrike" baseline="0" dirty="0">
                <a:latin typeface="+mn-lt"/>
              </a:rPr>
              <a:t>Any other Fermilab resource/opportunity, discuss professional/personal growth such as:</a:t>
            </a:r>
          </a:p>
          <a:p>
            <a:pPr marL="171450" indent="-171450">
              <a:buFont typeface="Arial" panose="020B0604020202020204" pitchFamily="34" charset="0"/>
              <a:buChar char="•"/>
            </a:pPr>
            <a:r>
              <a:rPr lang="en-US" sz="1000" dirty="0">
                <a:latin typeface="+mn-lt"/>
              </a:rPr>
              <a:t>C</a:t>
            </a:r>
            <a:r>
              <a:rPr lang="en-US" sz="1000" b="0" i="0" u="none" strike="noStrike" baseline="0" dirty="0">
                <a:latin typeface="+mn-lt"/>
              </a:rPr>
              <a:t>ourses</a:t>
            </a:r>
          </a:p>
          <a:p>
            <a:pPr marL="171450" indent="-171450">
              <a:buFont typeface="Arial" panose="020B0604020202020204" pitchFamily="34" charset="0"/>
              <a:buChar char="•"/>
            </a:pPr>
            <a:r>
              <a:rPr lang="en-US" sz="1000" dirty="0">
                <a:latin typeface="+mn-lt"/>
              </a:rPr>
              <a:t>Training</a:t>
            </a:r>
            <a:endParaRPr lang="en-US" sz="1000" b="0" i="0" u="none" strike="noStrike" baseline="0" dirty="0">
              <a:latin typeface="+mn-lt"/>
            </a:endParaRPr>
          </a:p>
          <a:p>
            <a:pPr marL="171450" indent="-171450">
              <a:buFont typeface="Arial" panose="020B0604020202020204" pitchFamily="34" charset="0"/>
              <a:buChar char="•"/>
            </a:pPr>
            <a:r>
              <a:rPr lang="en-US" sz="1000" dirty="0">
                <a:latin typeface="+mn-lt"/>
              </a:rPr>
              <a:t>C</a:t>
            </a:r>
            <a:r>
              <a:rPr lang="en-US" sz="1000" b="0" i="0" u="none" strike="noStrike" baseline="0" dirty="0">
                <a:latin typeface="+mn-lt"/>
              </a:rPr>
              <a:t>onferences</a:t>
            </a:r>
          </a:p>
          <a:p>
            <a:pPr marL="171450" indent="-171450">
              <a:buFont typeface="Arial" panose="020B0604020202020204" pitchFamily="34" charset="0"/>
              <a:buChar char="•"/>
            </a:pPr>
            <a:r>
              <a:rPr lang="en-US" sz="1000" dirty="0">
                <a:latin typeface="+mn-lt"/>
              </a:rPr>
              <a:t>T</a:t>
            </a:r>
            <a:r>
              <a:rPr lang="en-US" sz="1000" b="0" i="0" u="none" strike="noStrike" baseline="0" dirty="0">
                <a:latin typeface="+mn-lt"/>
              </a:rPr>
              <a:t>uition Assistance</a:t>
            </a:r>
          </a:p>
          <a:p>
            <a:endParaRPr lang="en-US" sz="1000" b="0" i="0" u="none" strike="noStrike" baseline="0" dirty="0">
              <a:latin typeface="+mn-lt"/>
            </a:endParaRPr>
          </a:p>
          <a:p>
            <a:r>
              <a:rPr lang="en-US" sz="1000" b="0" i="0" u="none" strike="noStrike" baseline="0" dirty="0">
                <a:latin typeface="+mn-lt"/>
              </a:rPr>
              <a:t>Return lessons learned to FYP, EDI, and WDRS</a:t>
            </a:r>
            <a:endParaRPr lang="en-US" sz="1000" dirty="0">
              <a:latin typeface="+mn-lt"/>
            </a:endParaRPr>
          </a:p>
        </p:txBody>
      </p:sp>
      <p:sp>
        <p:nvSpPr>
          <p:cNvPr id="18" name="TextBox 17">
            <a:extLst>
              <a:ext uri="{FF2B5EF4-FFF2-40B4-BE49-F238E27FC236}">
                <a16:creationId xmlns:a16="http://schemas.microsoft.com/office/drawing/2014/main" id="{2E6E7767-88DF-418D-8F42-FE68FCEC3A69}"/>
              </a:ext>
            </a:extLst>
          </p:cNvPr>
          <p:cNvSpPr txBox="1"/>
          <p:nvPr/>
        </p:nvSpPr>
        <p:spPr>
          <a:xfrm>
            <a:off x="5252828" y="2534409"/>
            <a:ext cx="3478696" cy="400110"/>
          </a:xfrm>
          <a:prstGeom prst="rect">
            <a:avLst/>
          </a:prstGeom>
          <a:noFill/>
        </p:spPr>
        <p:txBody>
          <a:bodyPr wrap="square">
            <a:spAutoFit/>
          </a:bodyPr>
          <a:lstStyle/>
          <a:p>
            <a:r>
              <a:rPr lang="en-US" sz="1000" b="0" i="0" u="none" strike="noStrike" baseline="0" dirty="0">
                <a:latin typeface="+mn-lt"/>
              </a:rPr>
              <a:t>Questions we expected:</a:t>
            </a:r>
          </a:p>
          <a:p>
            <a:pPr marL="171450" indent="-171450">
              <a:buFont typeface="Arial" panose="020B0604020202020204" pitchFamily="34" charset="0"/>
              <a:buChar char="•"/>
            </a:pPr>
            <a:r>
              <a:rPr lang="en-US" sz="1000" b="0" i="0" u="none" strike="noStrike" baseline="0" dirty="0">
                <a:latin typeface="+mn-lt"/>
              </a:rPr>
              <a:t>Anything….</a:t>
            </a:r>
            <a:endParaRPr lang="pt-BR" sz="1000" b="0" i="0" u="none" strike="noStrike" baseline="0" dirty="0">
              <a:latin typeface="+mn-lt"/>
            </a:endParaRPr>
          </a:p>
        </p:txBody>
      </p:sp>
      <p:sp>
        <p:nvSpPr>
          <p:cNvPr id="10" name="TextBox 9">
            <a:extLst>
              <a:ext uri="{FF2B5EF4-FFF2-40B4-BE49-F238E27FC236}">
                <a16:creationId xmlns:a16="http://schemas.microsoft.com/office/drawing/2014/main" id="{B7D613D8-02D5-486C-A952-784135AE32D1}"/>
              </a:ext>
            </a:extLst>
          </p:cNvPr>
          <p:cNvSpPr txBox="1"/>
          <p:nvPr/>
        </p:nvSpPr>
        <p:spPr>
          <a:xfrm>
            <a:off x="5264424" y="770836"/>
            <a:ext cx="3525080" cy="400110"/>
          </a:xfrm>
          <a:prstGeom prst="rect">
            <a:avLst/>
          </a:prstGeom>
          <a:noFill/>
        </p:spPr>
        <p:txBody>
          <a:bodyPr wrap="square">
            <a:spAutoFit/>
          </a:bodyPr>
          <a:lstStyle/>
          <a:p>
            <a:r>
              <a:rPr lang="en-US" sz="2000" b="0" i="0" u="none" strike="noStrike" baseline="0" dirty="0">
                <a:solidFill>
                  <a:srgbClr val="000000"/>
                </a:solidFill>
                <a:latin typeface="+mn-lt"/>
              </a:rPr>
              <a:t>Phase 3</a:t>
            </a:r>
            <a:endParaRPr lang="en-US" sz="2000" dirty="0">
              <a:latin typeface="+mn-lt"/>
            </a:endParaRPr>
          </a:p>
        </p:txBody>
      </p:sp>
      <p:pic>
        <p:nvPicPr>
          <p:cNvPr id="11" name="Picture 10" descr="Icon&#10;&#10;Description automatically generated">
            <a:extLst>
              <a:ext uri="{FF2B5EF4-FFF2-40B4-BE49-F238E27FC236}">
                <a16:creationId xmlns:a16="http://schemas.microsoft.com/office/drawing/2014/main" id="{D8A59A7A-4118-480E-9673-52D71444501A}"/>
              </a:ext>
            </a:extLst>
          </p:cNvPr>
          <p:cNvPicPr>
            <a:picLocks noChangeAspect="1"/>
          </p:cNvPicPr>
          <p:nvPr/>
        </p:nvPicPr>
        <p:blipFill>
          <a:blip r:embed="rId8"/>
          <a:stretch>
            <a:fillRect/>
          </a:stretch>
        </p:blipFill>
        <p:spPr>
          <a:xfrm>
            <a:off x="1972192" y="2131853"/>
            <a:ext cx="1773928" cy="1211095"/>
          </a:xfrm>
          <a:prstGeom prst="rect">
            <a:avLst/>
          </a:prstGeom>
        </p:spPr>
      </p:pic>
    </p:spTree>
    <p:extLst>
      <p:ext uri="{BB962C8B-B14F-4D97-AF65-F5344CB8AC3E}">
        <p14:creationId xmlns:p14="http://schemas.microsoft.com/office/powerpoint/2010/main" val="966595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00E34024-5C33-4E96-AB72-9E0229A3B019}"/>
              </a:ext>
            </a:extLst>
          </p:cNvPr>
          <p:cNvCxnSpPr>
            <a:cxnSpLocks/>
          </p:cNvCxnSpPr>
          <p:nvPr/>
        </p:nvCxnSpPr>
        <p:spPr>
          <a:xfrm flipH="1" flipV="1">
            <a:off x="2614708" y="701601"/>
            <a:ext cx="2" cy="3520693"/>
          </a:xfrm>
          <a:prstGeom prst="line">
            <a:avLst/>
          </a:prstGeom>
          <a:ln>
            <a:solidFill>
              <a:srgbClr val="50504E"/>
            </a:solidFill>
            <a:prstDash val="dash"/>
          </a:ln>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a:xfrm>
            <a:off x="462473" y="250807"/>
            <a:ext cx="8303839" cy="320908"/>
          </a:xfrm>
        </p:spPr>
        <p:txBody>
          <a:bodyPr/>
          <a:lstStyle/>
          <a:p>
            <a:r>
              <a:rPr lang="en-US" sz="1950" dirty="0"/>
              <a:t>FYP Buddy Program – Success</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9" name="Date Placeholder 18">
            <a:extLst>
              <a:ext uri="{FF2B5EF4-FFF2-40B4-BE49-F238E27FC236}">
                <a16:creationId xmlns:a16="http://schemas.microsoft.com/office/drawing/2014/main" id="{1283EA10-02EA-4D28-B6CD-3680082CC46D}"/>
              </a:ext>
            </a:extLst>
          </p:cNvPr>
          <p:cNvSpPr>
            <a:spLocks noGrp="1"/>
          </p:cNvSpPr>
          <p:nvPr>
            <p:ph type="dt" sz="half" idx="2"/>
          </p:nvPr>
        </p:nvSpPr>
        <p:spPr/>
        <p:txBody>
          <a:bodyPr/>
          <a:lstStyle/>
          <a:p>
            <a:pPr>
              <a:defRPr/>
            </a:pPr>
            <a:fld id="{181C6C6E-6097-4B28-9069-ED53BBAD5297}" type="datetime1">
              <a:rPr lang="en-US" smtClean="0"/>
              <a:t>2/22/2022</a:t>
            </a:fld>
            <a:endParaRPr lang="en-US" dirty="0"/>
          </a:p>
        </p:txBody>
      </p:sp>
      <p:grpSp>
        <p:nvGrpSpPr>
          <p:cNvPr id="27" name="Group 26">
            <a:extLst>
              <a:ext uri="{FF2B5EF4-FFF2-40B4-BE49-F238E27FC236}">
                <a16:creationId xmlns:a16="http://schemas.microsoft.com/office/drawing/2014/main" id="{E9F1D021-0452-4AE9-8827-D2FB4512D927}"/>
              </a:ext>
            </a:extLst>
          </p:cNvPr>
          <p:cNvGrpSpPr/>
          <p:nvPr/>
        </p:nvGrpSpPr>
        <p:grpSpPr>
          <a:xfrm>
            <a:off x="269000" y="4288601"/>
            <a:ext cx="8454080" cy="320225"/>
            <a:chOff x="222251" y="3867005"/>
            <a:chExt cx="8342395" cy="427118"/>
          </a:xfrm>
        </p:grpSpPr>
        <p:cxnSp>
          <p:nvCxnSpPr>
            <p:cNvPr id="8" name="Straight Arrow Connector 7">
              <a:extLst>
                <a:ext uri="{FF2B5EF4-FFF2-40B4-BE49-F238E27FC236}">
                  <a16:creationId xmlns:a16="http://schemas.microsoft.com/office/drawing/2014/main" id="{59CCC20E-5851-4E7E-89D8-19F5E0CD6E68}"/>
                </a:ext>
              </a:extLst>
            </p:cNvPr>
            <p:cNvCxnSpPr>
              <a:cxnSpLocks/>
            </p:cNvCxnSpPr>
            <p:nvPr/>
          </p:nvCxnSpPr>
          <p:spPr>
            <a:xfrm>
              <a:off x="269000" y="3867005"/>
              <a:ext cx="8295646"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4721808E-2B78-4E57-A3F5-88A1B854705E}"/>
                </a:ext>
              </a:extLst>
            </p:cNvPr>
            <p:cNvSpPr txBox="1"/>
            <p:nvPr/>
          </p:nvSpPr>
          <p:spPr>
            <a:xfrm>
              <a:off x="222251" y="3955448"/>
              <a:ext cx="8342395" cy="338675"/>
            </a:xfrm>
            <a:prstGeom prst="rect">
              <a:avLst/>
            </a:prstGeom>
            <a:noFill/>
          </p:spPr>
          <p:txBody>
            <a:bodyPr wrap="square" rtlCol="0">
              <a:spAutoFit/>
            </a:bodyPr>
            <a:lstStyle/>
            <a:p>
              <a:r>
                <a:rPr lang="en-US" sz="1050" dirty="0"/>
                <a:t>Nov</a:t>
              </a:r>
              <a:r>
                <a:rPr lang="en-US" sz="1050" dirty="0">
                  <a:solidFill>
                    <a:schemeClr val="bg1"/>
                  </a:solidFill>
                </a:rPr>
                <a:t>XXXXXX</a:t>
              </a:r>
              <a:r>
                <a:rPr lang="en-US" sz="1050" dirty="0"/>
                <a:t>Dec</a:t>
              </a:r>
              <a:r>
                <a:rPr lang="en-US" sz="1050" dirty="0">
                  <a:solidFill>
                    <a:schemeClr val="bg1"/>
                  </a:solidFill>
                </a:rPr>
                <a:t>XXXXXX</a:t>
              </a:r>
              <a:r>
                <a:rPr lang="en-US" sz="1050" dirty="0"/>
                <a:t>Jan</a:t>
              </a:r>
              <a:r>
                <a:rPr lang="en-US" sz="1050" dirty="0">
                  <a:solidFill>
                    <a:schemeClr val="bg1"/>
                  </a:solidFill>
                </a:rPr>
                <a:t>XXXXXX</a:t>
              </a:r>
              <a:r>
                <a:rPr lang="en-US" sz="1050" dirty="0"/>
                <a:t>Feb</a:t>
              </a:r>
              <a:r>
                <a:rPr lang="en-US" sz="1050" dirty="0">
                  <a:solidFill>
                    <a:schemeClr val="bg1"/>
                  </a:solidFill>
                </a:rPr>
                <a:t>XXXXXX</a:t>
              </a:r>
              <a:r>
                <a:rPr lang="en-US" sz="1050" dirty="0"/>
                <a:t>Mar</a:t>
              </a:r>
              <a:r>
                <a:rPr lang="en-US" sz="1050" dirty="0">
                  <a:solidFill>
                    <a:schemeClr val="bg1"/>
                  </a:solidFill>
                </a:rPr>
                <a:t>XXXXXX</a:t>
              </a:r>
              <a:r>
                <a:rPr lang="en-US" sz="1050" dirty="0"/>
                <a:t>Apr</a:t>
              </a:r>
              <a:r>
                <a:rPr lang="en-US" sz="1050" dirty="0">
                  <a:solidFill>
                    <a:schemeClr val="bg1"/>
                  </a:solidFill>
                </a:rPr>
                <a:t>XXXXXX</a:t>
              </a:r>
              <a:r>
                <a:rPr lang="en-US" sz="1050" dirty="0"/>
                <a:t>May</a:t>
              </a:r>
              <a:r>
                <a:rPr lang="en-US" sz="1050" dirty="0">
                  <a:solidFill>
                    <a:schemeClr val="bg1"/>
                  </a:solidFill>
                </a:rPr>
                <a:t>XXXXXX</a:t>
              </a:r>
              <a:r>
                <a:rPr lang="en-US" sz="1050" dirty="0"/>
                <a:t>Jun</a:t>
              </a:r>
              <a:r>
                <a:rPr lang="en-US" sz="1050" dirty="0">
                  <a:solidFill>
                    <a:schemeClr val="bg1"/>
                  </a:solidFill>
                </a:rPr>
                <a:t>XXXXXX</a:t>
              </a:r>
              <a:r>
                <a:rPr lang="en-US" sz="1050" dirty="0"/>
                <a:t>Jul</a:t>
              </a:r>
              <a:r>
                <a:rPr lang="en-US" sz="1050" dirty="0">
                  <a:solidFill>
                    <a:schemeClr val="bg1"/>
                  </a:solidFill>
                </a:rPr>
                <a:t>XXXXXX</a:t>
              </a:r>
              <a:r>
                <a:rPr lang="en-US" sz="1050" dirty="0"/>
                <a:t>Aug</a:t>
              </a:r>
              <a:r>
                <a:rPr lang="en-US" sz="1050" dirty="0">
                  <a:solidFill>
                    <a:schemeClr val="bg1"/>
                  </a:solidFill>
                </a:rPr>
                <a:t>XXXXXX</a:t>
              </a:r>
              <a:r>
                <a:rPr lang="en-US" sz="1050" dirty="0"/>
                <a:t>Sep</a:t>
              </a:r>
              <a:r>
                <a:rPr lang="en-US" sz="1050" dirty="0">
                  <a:solidFill>
                    <a:schemeClr val="bg1"/>
                  </a:solidFill>
                </a:rPr>
                <a:t>XXXXXX</a:t>
              </a:r>
              <a:r>
                <a:rPr lang="en-US" sz="1050" dirty="0"/>
                <a:t>Oct</a:t>
              </a:r>
              <a:r>
                <a:rPr lang="en-US" sz="1050" dirty="0">
                  <a:solidFill>
                    <a:schemeClr val="bg1"/>
                  </a:solidFill>
                </a:rPr>
                <a:t>XXXXXX</a:t>
              </a:r>
              <a:r>
                <a:rPr lang="en-US" sz="1050" dirty="0"/>
                <a:t>Nov</a:t>
              </a:r>
              <a:r>
                <a:rPr lang="en-US" sz="1050" dirty="0">
                  <a:solidFill>
                    <a:schemeClr val="bg1"/>
                  </a:solidFill>
                </a:rPr>
                <a:t>XXXXXX</a:t>
              </a:r>
              <a:r>
                <a:rPr lang="en-US" sz="1050" dirty="0"/>
                <a:t>Dec</a:t>
              </a:r>
            </a:p>
          </p:txBody>
        </p:sp>
      </p:grpSp>
      <p:grpSp>
        <p:nvGrpSpPr>
          <p:cNvPr id="65" name="Group 64">
            <a:extLst>
              <a:ext uri="{FF2B5EF4-FFF2-40B4-BE49-F238E27FC236}">
                <a16:creationId xmlns:a16="http://schemas.microsoft.com/office/drawing/2014/main" id="{5AB78FFC-90CE-4D70-89F6-F2E053473EA1}"/>
              </a:ext>
            </a:extLst>
          </p:cNvPr>
          <p:cNvGrpSpPr/>
          <p:nvPr/>
        </p:nvGrpSpPr>
        <p:grpSpPr>
          <a:xfrm>
            <a:off x="429419" y="713846"/>
            <a:ext cx="3805522" cy="1073165"/>
            <a:chOff x="429419" y="713846"/>
            <a:chExt cx="3805522" cy="1073165"/>
          </a:xfrm>
        </p:grpSpPr>
        <p:sp>
          <p:nvSpPr>
            <p:cNvPr id="41" name="Rectangle 40">
              <a:extLst>
                <a:ext uri="{FF2B5EF4-FFF2-40B4-BE49-F238E27FC236}">
                  <a16:creationId xmlns:a16="http://schemas.microsoft.com/office/drawing/2014/main" id="{02326166-C20C-4204-98B7-43C4DA5FD65F}"/>
                </a:ext>
              </a:extLst>
            </p:cNvPr>
            <p:cNvSpPr/>
            <p:nvPr/>
          </p:nvSpPr>
          <p:spPr>
            <a:xfrm>
              <a:off x="429419" y="713846"/>
              <a:ext cx="3805522" cy="107316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306801B4-8890-4FF6-A679-B995AEFCF64E}"/>
                </a:ext>
              </a:extLst>
            </p:cNvPr>
            <p:cNvGrpSpPr/>
            <p:nvPr/>
          </p:nvGrpSpPr>
          <p:grpSpPr>
            <a:xfrm>
              <a:off x="1613224" y="747950"/>
              <a:ext cx="1437911" cy="1014859"/>
              <a:chOff x="748833" y="1207516"/>
              <a:chExt cx="1437911" cy="1014859"/>
            </a:xfrm>
          </p:grpSpPr>
          <p:graphicFrame>
            <p:nvGraphicFramePr>
              <p:cNvPr id="14" name="Diagram 13">
                <a:extLst>
                  <a:ext uri="{FF2B5EF4-FFF2-40B4-BE49-F238E27FC236}">
                    <a16:creationId xmlns:a16="http://schemas.microsoft.com/office/drawing/2014/main" id="{B6CFD1A5-BA41-4ADF-BBF1-E415FEB60021}"/>
                  </a:ext>
                </a:extLst>
              </p:cNvPr>
              <p:cNvGraphicFramePr/>
              <p:nvPr>
                <p:extLst>
                  <p:ext uri="{D42A27DB-BD31-4B8C-83A1-F6EECF244321}">
                    <p14:modId xmlns:p14="http://schemas.microsoft.com/office/powerpoint/2010/main" val="3315558871"/>
                  </p:ext>
                </p:extLst>
              </p:nvPr>
            </p:nvGraphicFramePr>
            <p:xfrm>
              <a:off x="748833" y="1207516"/>
              <a:ext cx="1437911" cy="1014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Icon&#10;&#10;Description automatically generated">
                <a:extLst>
                  <a:ext uri="{FF2B5EF4-FFF2-40B4-BE49-F238E27FC236}">
                    <a16:creationId xmlns:a16="http://schemas.microsoft.com/office/drawing/2014/main" id="{5EE186F5-9F2B-41B2-8D05-334C90299FDF}"/>
                  </a:ext>
                </a:extLst>
              </p:cNvPr>
              <p:cNvPicPr>
                <a:picLocks noChangeAspect="1"/>
              </p:cNvPicPr>
              <p:nvPr/>
            </p:nvPicPr>
            <p:blipFill>
              <a:blip r:embed="rId8"/>
              <a:stretch>
                <a:fillRect/>
              </a:stretch>
            </p:blipFill>
            <p:spPr>
              <a:xfrm>
                <a:off x="1297527" y="1645354"/>
                <a:ext cx="362807" cy="239559"/>
              </a:xfrm>
              <a:prstGeom prst="rect">
                <a:avLst/>
              </a:prstGeom>
            </p:spPr>
          </p:pic>
        </p:grpSp>
      </p:grpSp>
      <p:sp>
        <p:nvSpPr>
          <p:cNvPr id="54" name="TextBox 53">
            <a:extLst>
              <a:ext uri="{FF2B5EF4-FFF2-40B4-BE49-F238E27FC236}">
                <a16:creationId xmlns:a16="http://schemas.microsoft.com/office/drawing/2014/main" id="{669EAB74-DC0D-48B6-84CC-5A019139E530}"/>
              </a:ext>
            </a:extLst>
          </p:cNvPr>
          <p:cNvSpPr txBox="1"/>
          <p:nvPr/>
        </p:nvSpPr>
        <p:spPr>
          <a:xfrm>
            <a:off x="4274913" y="1029797"/>
            <a:ext cx="1268296" cy="461665"/>
          </a:xfrm>
          <a:prstGeom prst="rect">
            <a:avLst/>
          </a:prstGeom>
          <a:noFill/>
        </p:spPr>
        <p:txBody>
          <a:bodyPr wrap="none" rtlCol="0">
            <a:spAutoFit/>
          </a:bodyPr>
          <a:lstStyle/>
          <a:p>
            <a:r>
              <a:rPr lang="en-US" dirty="0"/>
              <a:t>Cohort 1</a:t>
            </a:r>
          </a:p>
        </p:txBody>
      </p:sp>
      <p:sp>
        <p:nvSpPr>
          <p:cNvPr id="55" name="TextBox 54">
            <a:extLst>
              <a:ext uri="{FF2B5EF4-FFF2-40B4-BE49-F238E27FC236}">
                <a16:creationId xmlns:a16="http://schemas.microsoft.com/office/drawing/2014/main" id="{79C3F118-594F-4693-ABCA-517BB3D872D4}"/>
              </a:ext>
            </a:extLst>
          </p:cNvPr>
          <p:cNvSpPr txBox="1"/>
          <p:nvPr/>
        </p:nvSpPr>
        <p:spPr>
          <a:xfrm>
            <a:off x="6267657" y="2274112"/>
            <a:ext cx="1268296" cy="461665"/>
          </a:xfrm>
          <a:prstGeom prst="rect">
            <a:avLst/>
          </a:prstGeom>
          <a:noFill/>
        </p:spPr>
        <p:txBody>
          <a:bodyPr wrap="none" rtlCol="0">
            <a:spAutoFit/>
          </a:bodyPr>
          <a:lstStyle/>
          <a:p>
            <a:r>
              <a:rPr lang="en-US" dirty="0"/>
              <a:t>Cohort 2</a:t>
            </a:r>
          </a:p>
        </p:txBody>
      </p:sp>
      <p:sp>
        <p:nvSpPr>
          <p:cNvPr id="56" name="TextBox 55">
            <a:extLst>
              <a:ext uri="{FF2B5EF4-FFF2-40B4-BE49-F238E27FC236}">
                <a16:creationId xmlns:a16="http://schemas.microsoft.com/office/drawing/2014/main" id="{B055DF27-B63D-4478-BB26-278C0DCFDDC5}"/>
              </a:ext>
            </a:extLst>
          </p:cNvPr>
          <p:cNvSpPr txBox="1"/>
          <p:nvPr/>
        </p:nvSpPr>
        <p:spPr>
          <a:xfrm>
            <a:off x="7318655" y="3418957"/>
            <a:ext cx="1268296" cy="461665"/>
          </a:xfrm>
          <a:prstGeom prst="rect">
            <a:avLst/>
          </a:prstGeom>
          <a:noFill/>
        </p:spPr>
        <p:txBody>
          <a:bodyPr wrap="none" rtlCol="0">
            <a:spAutoFit/>
          </a:bodyPr>
          <a:lstStyle/>
          <a:p>
            <a:r>
              <a:rPr lang="en-US" dirty="0"/>
              <a:t>Cohort 3</a:t>
            </a:r>
          </a:p>
        </p:txBody>
      </p:sp>
      <p:sp>
        <p:nvSpPr>
          <p:cNvPr id="63" name="TextBox 62">
            <a:extLst>
              <a:ext uri="{FF2B5EF4-FFF2-40B4-BE49-F238E27FC236}">
                <a16:creationId xmlns:a16="http://schemas.microsoft.com/office/drawing/2014/main" id="{52FF5513-D311-47B1-B362-2E59624ECDBA}"/>
              </a:ext>
            </a:extLst>
          </p:cNvPr>
          <p:cNvSpPr txBox="1"/>
          <p:nvPr/>
        </p:nvSpPr>
        <p:spPr>
          <a:xfrm>
            <a:off x="269000" y="4497272"/>
            <a:ext cx="2768397" cy="246221"/>
          </a:xfrm>
          <a:prstGeom prst="rect">
            <a:avLst/>
          </a:prstGeom>
          <a:noFill/>
        </p:spPr>
        <p:txBody>
          <a:bodyPr wrap="square">
            <a:spAutoFit/>
          </a:bodyPr>
          <a:lstStyle/>
          <a:p>
            <a:r>
              <a:rPr lang="en-US" sz="1000" dirty="0"/>
              <a:t>2021                                   2022</a:t>
            </a:r>
          </a:p>
        </p:txBody>
      </p:sp>
      <p:grpSp>
        <p:nvGrpSpPr>
          <p:cNvPr id="67" name="Group 66">
            <a:extLst>
              <a:ext uri="{FF2B5EF4-FFF2-40B4-BE49-F238E27FC236}">
                <a16:creationId xmlns:a16="http://schemas.microsoft.com/office/drawing/2014/main" id="{EC88761E-3F72-4761-BF6C-9095608E028E}"/>
              </a:ext>
            </a:extLst>
          </p:cNvPr>
          <p:cNvGrpSpPr/>
          <p:nvPr/>
        </p:nvGrpSpPr>
        <p:grpSpPr>
          <a:xfrm>
            <a:off x="2372152" y="1892695"/>
            <a:ext cx="3805522" cy="1073165"/>
            <a:chOff x="429419" y="713846"/>
            <a:chExt cx="3805522" cy="1073165"/>
          </a:xfrm>
        </p:grpSpPr>
        <p:sp>
          <p:nvSpPr>
            <p:cNvPr id="68" name="Rectangle 67">
              <a:extLst>
                <a:ext uri="{FF2B5EF4-FFF2-40B4-BE49-F238E27FC236}">
                  <a16:creationId xmlns:a16="http://schemas.microsoft.com/office/drawing/2014/main" id="{53439441-DDE6-4441-B82C-603574662A34}"/>
                </a:ext>
              </a:extLst>
            </p:cNvPr>
            <p:cNvSpPr/>
            <p:nvPr/>
          </p:nvSpPr>
          <p:spPr>
            <a:xfrm>
              <a:off x="429419" y="713846"/>
              <a:ext cx="3805522" cy="107316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5FE4A17B-5928-4364-B68C-0A42FFD917EB}"/>
                </a:ext>
              </a:extLst>
            </p:cNvPr>
            <p:cNvGrpSpPr/>
            <p:nvPr/>
          </p:nvGrpSpPr>
          <p:grpSpPr>
            <a:xfrm>
              <a:off x="1613224" y="747950"/>
              <a:ext cx="1437911" cy="1014859"/>
              <a:chOff x="748833" y="1207516"/>
              <a:chExt cx="1437911" cy="1014859"/>
            </a:xfrm>
          </p:grpSpPr>
          <p:graphicFrame>
            <p:nvGraphicFramePr>
              <p:cNvPr id="70" name="Diagram 69">
                <a:extLst>
                  <a:ext uri="{FF2B5EF4-FFF2-40B4-BE49-F238E27FC236}">
                    <a16:creationId xmlns:a16="http://schemas.microsoft.com/office/drawing/2014/main" id="{48D44EF2-6F3D-4F16-8399-EEBCF1F5DD10}"/>
                  </a:ext>
                </a:extLst>
              </p:cNvPr>
              <p:cNvGraphicFramePr/>
              <p:nvPr>
                <p:extLst>
                  <p:ext uri="{D42A27DB-BD31-4B8C-83A1-F6EECF244321}">
                    <p14:modId xmlns:p14="http://schemas.microsoft.com/office/powerpoint/2010/main" val="1333513471"/>
                  </p:ext>
                </p:extLst>
              </p:nvPr>
            </p:nvGraphicFramePr>
            <p:xfrm>
              <a:off x="748833" y="1207516"/>
              <a:ext cx="1437911" cy="10148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1" name="Picture 70" descr="Icon&#10;&#10;Description automatically generated">
                <a:extLst>
                  <a:ext uri="{FF2B5EF4-FFF2-40B4-BE49-F238E27FC236}">
                    <a16:creationId xmlns:a16="http://schemas.microsoft.com/office/drawing/2014/main" id="{16AD1AF5-16A6-4294-80F4-A9F59B732723}"/>
                  </a:ext>
                </a:extLst>
              </p:cNvPr>
              <p:cNvPicPr>
                <a:picLocks noChangeAspect="1"/>
              </p:cNvPicPr>
              <p:nvPr/>
            </p:nvPicPr>
            <p:blipFill>
              <a:blip r:embed="rId8"/>
              <a:stretch>
                <a:fillRect/>
              </a:stretch>
            </p:blipFill>
            <p:spPr>
              <a:xfrm>
                <a:off x="1297527" y="1645354"/>
                <a:ext cx="362807" cy="239559"/>
              </a:xfrm>
              <a:prstGeom prst="rect">
                <a:avLst/>
              </a:prstGeom>
            </p:spPr>
          </p:pic>
        </p:grpSp>
      </p:grpSp>
      <p:grpSp>
        <p:nvGrpSpPr>
          <p:cNvPr id="72" name="Group 71">
            <a:extLst>
              <a:ext uri="{FF2B5EF4-FFF2-40B4-BE49-F238E27FC236}">
                <a16:creationId xmlns:a16="http://schemas.microsoft.com/office/drawing/2014/main" id="{0D08707B-FD0C-4E54-8B1A-837B34163360}"/>
              </a:ext>
            </a:extLst>
          </p:cNvPr>
          <p:cNvGrpSpPr/>
          <p:nvPr/>
        </p:nvGrpSpPr>
        <p:grpSpPr>
          <a:xfrm>
            <a:off x="3513133" y="3117392"/>
            <a:ext cx="3805522" cy="1073165"/>
            <a:chOff x="429419" y="713846"/>
            <a:chExt cx="3805522" cy="1073165"/>
          </a:xfrm>
        </p:grpSpPr>
        <p:sp>
          <p:nvSpPr>
            <p:cNvPr id="73" name="Rectangle 72">
              <a:extLst>
                <a:ext uri="{FF2B5EF4-FFF2-40B4-BE49-F238E27FC236}">
                  <a16:creationId xmlns:a16="http://schemas.microsoft.com/office/drawing/2014/main" id="{CE045988-B9C4-4E86-8409-579CA388115B}"/>
                </a:ext>
              </a:extLst>
            </p:cNvPr>
            <p:cNvSpPr/>
            <p:nvPr/>
          </p:nvSpPr>
          <p:spPr>
            <a:xfrm>
              <a:off x="429419" y="713846"/>
              <a:ext cx="3805522" cy="107316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81FA18C-5693-4420-ACBA-6C686AAFAC25}"/>
                </a:ext>
              </a:extLst>
            </p:cNvPr>
            <p:cNvGrpSpPr/>
            <p:nvPr/>
          </p:nvGrpSpPr>
          <p:grpSpPr>
            <a:xfrm>
              <a:off x="1613224" y="747950"/>
              <a:ext cx="1437911" cy="1014859"/>
              <a:chOff x="748833" y="1207516"/>
              <a:chExt cx="1437911" cy="1014859"/>
            </a:xfrm>
          </p:grpSpPr>
          <p:graphicFrame>
            <p:nvGraphicFramePr>
              <p:cNvPr id="75" name="Diagram 74">
                <a:extLst>
                  <a:ext uri="{FF2B5EF4-FFF2-40B4-BE49-F238E27FC236}">
                    <a16:creationId xmlns:a16="http://schemas.microsoft.com/office/drawing/2014/main" id="{AF67B3C1-617E-4992-840A-38AA391A4DF0}"/>
                  </a:ext>
                </a:extLst>
              </p:cNvPr>
              <p:cNvGraphicFramePr/>
              <p:nvPr>
                <p:extLst>
                  <p:ext uri="{D42A27DB-BD31-4B8C-83A1-F6EECF244321}">
                    <p14:modId xmlns:p14="http://schemas.microsoft.com/office/powerpoint/2010/main" val="373701832"/>
                  </p:ext>
                </p:extLst>
              </p:nvPr>
            </p:nvGraphicFramePr>
            <p:xfrm>
              <a:off x="748833" y="1207516"/>
              <a:ext cx="1437911" cy="101485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76" name="Picture 75" descr="Icon&#10;&#10;Description automatically generated">
                <a:extLst>
                  <a:ext uri="{FF2B5EF4-FFF2-40B4-BE49-F238E27FC236}">
                    <a16:creationId xmlns:a16="http://schemas.microsoft.com/office/drawing/2014/main" id="{6804DED5-4F1B-4DF8-83D5-E7C9D7EC7310}"/>
                  </a:ext>
                </a:extLst>
              </p:cNvPr>
              <p:cNvPicPr>
                <a:picLocks noChangeAspect="1"/>
              </p:cNvPicPr>
              <p:nvPr/>
            </p:nvPicPr>
            <p:blipFill>
              <a:blip r:embed="rId8"/>
              <a:stretch>
                <a:fillRect/>
              </a:stretch>
            </p:blipFill>
            <p:spPr>
              <a:xfrm>
                <a:off x="1297527" y="1645354"/>
                <a:ext cx="362807" cy="239559"/>
              </a:xfrm>
              <a:prstGeom prst="rect">
                <a:avLst/>
              </a:prstGeom>
            </p:spPr>
          </p:pic>
        </p:grpSp>
      </p:grpSp>
    </p:spTree>
    <p:extLst>
      <p:ext uri="{BB962C8B-B14F-4D97-AF65-F5344CB8AC3E}">
        <p14:creationId xmlns:p14="http://schemas.microsoft.com/office/powerpoint/2010/main" val="1324102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indoor, person&#10;&#10;Description automatically generated">
            <a:extLst>
              <a:ext uri="{FF2B5EF4-FFF2-40B4-BE49-F238E27FC236}">
                <a16:creationId xmlns:a16="http://schemas.microsoft.com/office/drawing/2014/main" id="{5F96713D-9887-44AE-BD09-858251CEA3EE}"/>
              </a:ext>
            </a:extLst>
          </p:cNvPr>
          <p:cNvPicPr>
            <a:picLocks noChangeAspect="1"/>
          </p:cNvPicPr>
          <p:nvPr/>
        </p:nvPicPr>
        <p:blipFill>
          <a:blip r:embed="rId3"/>
          <a:stretch>
            <a:fillRect/>
          </a:stretch>
        </p:blipFill>
        <p:spPr>
          <a:xfrm>
            <a:off x="5413515" y="1929452"/>
            <a:ext cx="3352797" cy="2514597"/>
          </a:xfrm>
          <a:prstGeom prst="rect">
            <a:avLst/>
          </a:prstGeom>
        </p:spPr>
      </p:pic>
      <p:sp>
        <p:nvSpPr>
          <p:cNvPr id="7" name="Title 6"/>
          <p:cNvSpPr>
            <a:spLocks noGrp="1"/>
          </p:cNvSpPr>
          <p:nvPr>
            <p:ph type="title"/>
          </p:nvPr>
        </p:nvSpPr>
        <p:spPr>
          <a:xfrm>
            <a:off x="462473" y="250807"/>
            <a:ext cx="8303839" cy="320908"/>
          </a:xfrm>
        </p:spPr>
        <p:txBody>
          <a:bodyPr/>
          <a:lstStyle/>
          <a:p>
            <a:r>
              <a:rPr lang="en-US" sz="1950" dirty="0"/>
              <a:t>FYP Buddy Program – Success</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11" name="Picture 10" descr="A picture containing text, person, person&#10;&#10;Description automatically generated">
            <a:extLst>
              <a:ext uri="{FF2B5EF4-FFF2-40B4-BE49-F238E27FC236}">
                <a16:creationId xmlns:a16="http://schemas.microsoft.com/office/drawing/2014/main" id="{84808923-14C1-42DF-9F20-E78A1B0460C0}"/>
              </a:ext>
            </a:extLst>
          </p:cNvPr>
          <p:cNvPicPr>
            <a:picLocks noChangeAspect="1"/>
          </p:cNvPicPr>
          <p:nvPr/>
        </p:nvPicPr>
        <p:blipFill rotWithShape="1">
          <a:blip r:embed="rId4"/>
          <a:srcRect l="737" t="8411" r="1973" b="11133"/>
          <a:stretch/>
        </p:blipFill>
        <p:spPr>
          <a:xfrm>
            <a:off x="222250" y="788294"/>
            <a:ext cx="3508237" cy="1119367"/>
          </a:xfrm>
          <a:prstGeom prst="rect">
            <a:avLst/>
          </a:prstGeom>
        </p:spPr>
      </p:pic>
      <p:pic>
        <p:nvPicPr>
          <p:cNvPr id="13" name="Picture 12" descr="A person and person smiling&#10;&#10;Description automatically generated with low confidence">
            <a:extLst>
              <a:ext uri="{FF2B5EF4-FFF2-40B4-BE49-F238E27FC236}">
                <a16:creationId xmlns:a16="http://schemas.microsoft.com/office/drawing/2014/main" id="{11A59475-4EE1-4D19-9ADB-4DF7E5777C3A}"/>
              </a:ext>
            </a:extLst>
          </p:cNvPr>
          <p:cNvPicPr>
            <a:picLocks noChangeAspect="1"/>
          </p:cNvPicPr>
          <p:nvPr/>
        </p:nvPicPr>
        <p:blipFill>
          <a:blip r:embed="rId5"/>
          <a:stretch>
            <a:fillRect/>
          </a:stretch>
        </p:blipFill>
        <p:spPr>
          <a:xfrm>
            <a:off x="222250" y="3322859"/>
            <a:ext cx="3508237" cy="1119366"/>
          </a:xfrm>
          <a:prstGeom prst="rect">
            <a:avLst/>
          </a:prstGeom>
        </p:spPr>
      </p:pic>
      <p:pic>
        <p:nvPicPr>
          <p:cNvPr id="15" name="Picture 14" descr="A picture containing person, indoor, posing&#10;&#10;Description automatically generated">
            <a:extLst>
              <a:ext uri="{FF2B5EF4-FFF2-40B4-BE49-F238E27FC236}">
                <a16:creationId xmlns:a16="http://schemas.microsoft.com/office/drawing/2014/main" id="{4F6F2E44-FAAE-4C97-B84D-75FAC453ACE5}"/>
              </a:ext>
            </a:extLst>
          </p:cNvPr>
          <p:cNvPicPr>
            <a:picLocks noChangeAspect="1"/>
          </p:cNvPicPr>
          <p:nvPr/>
        </p:nvPicPr>
        <p:blipFill rotWithShape="1">
          <a:blip r:embed="rId6"/>
          <a:srcRect l="24638" t="3607" r="24557" b="4876"/>
          <a:stretch/>
        </p:blipFill>
        <p:spPr>
          <a:xfrm>
            <a:off x="3885104" y="788294"/>
            <a:ext cx="2058496" cy="2317516"/>
          </a:xfrm>
          <a:prstGeom prst="rect">
            <a:avLst/>
          </a:prstGeom>
        </p:spPr>
      </p:pic>
      <p:sp>
        <p:nvSpPr>
          <p:cNvPr id="19" name="Date Placeholder 18">
            <a:extLst>
              <a:ext uri="{FF2B5EF4-FFF2-40B4-BE49-F238E27FC236}">
                <a16:creationId xmlns:a16="http://schemas.microsoft.com/office/drawing/2014/main" id="{1283EA10-02EA-4D28-B6CD-3680082CC46D}"/>
              </a:ext>
            </a:extLst>
          </p:cNvPr>
          <p:cNvSpPr>
            <a:spLocks noGrp="1"/>
          </p:cNvSpPr>
          <p:nvPr>
            <p:ph type="dt" sz="half" idx="2"/>
          </p:nvPr>
        </p:nvSpPr>
        <p:spPr/>
        <p:txBody>
          <a:bodyPr/>
          <a:lstStyle/>
          <a:p>
            <a:pPr>
              <a:defRPr/>
            </a:pPr>
            <a:fld id="{181C6C6E-6097-4B28-9069-ED53BBAD5297}" type="datetime1">
              <a:rPr lang="en-US" smtClean="0"/>
              <a:t>2/22/2022</a:t>
            </a:fld>
            <a:endParaRPr lang="en-US" dirty="0"/>
          </a:p>
        </p:txBody>
      </p:sp>
      <p:pic>
        <p:nvPicPr>
          <p:cNvPr id="21" name="Picture 20" descr="A picture containing text, screen, electronics, display&#10;&#10;Description automatically generated">
            <a:extLst>
              <a:ext uri="{FF2B5EF4-FFF2-40B4-BE49-F238E27FC236}">
                <a16:creationId xmlns:a16="http://schemas.microsoft.com/office/drawing/2014/main" id="{4F054D81-5FE5-47E4-A528-FDF09ACA89A0}"/>
              </a:ext>
            </a:extLst>
          </p:cNvPr>
          <p:cNvPicPr>
            <a:picLocks noChangeAspect="1"/>
          </p:cNvPicPr>
          <p:nvPr/>
        </p:nvPicPr>
        <p:blipFill rotWithShape="1">
          <a:blip r:embed="rId7"/>
          <a:srcRect l="523" t="13108" r="1193" b="19186"/>
          <a:stretch/>
        </p:blipFill>
        <p:spPr>
          <a:xfrm>
            <a:off x="222250" y="2085454"/>
            <a:ext cx="3508237" cy="1050212"/>
          </a:xfrm>
          <a:prstGeom prst="rect">
            <a:avLst/>
          </a:prstGeom>
        </p:spPr>
      </p:pic>
    </p:spTree>
    <p:extLst>
      <p:ext uri="{BB962C8B-B14F-4D97-AF65-F5344CB8AC3E}">
        <p14:creationId xmlns:p14="http://schemas.microsoft.com/office/powerpoint/2010/main" val="2432991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1" y="790657"/>
            <a:ext cx="8716340" cy="3794522"/>
          </a:xfrm>
        </p:spPr>
        <p:txBody>
          <a:bodyPr/>
          <a:lstStyle/>
          <a:p>
            <a:pPr marL="0" lvl="4" algn="ctr">
              <a:spcBef>
                <a:spcPts val="0"/>
              </a:spcBef>
            </a:pPr>
            <a:endParaRPr lang="en-US" dirty="0">
              <a:solidFill>
                <a:schemeClr val="accent6">
                  <a:lumMod val="50000"/>
                </a:schemeClr>
              </a:solidFill>
            </a:endParaRPr>
          </a:p>
          <a:p>
            <a:pPr marL="0" lvl="4" algn="ctr">
              <a:spcBef>
                <a:spcPts val="0"/>
              </a:spcBef>
            </a:pPr>
            <a:r>
              <a:rPr lang="en-US" sz="3200" dirty="0">
                <a:solidFill>
                  <a:schemeClr val="accent6">
                    <a:lumMod val="50000"/>
                  </a:schemeClr>
                </a:solidFill>
                <a:hlinkClick r:id="rId3"/>
              </a:rPr>
              <a:t>https://diversity.fnal.gov/fyp/fyp-buddy-program/</a:t>
            </a:r>
            <a:endParaRPr lang="en-US" sz="3200" dirty="0">
              <a:solidFill>
                <a:schemeClr val="accent6">
                  <a:lumMod val="50000"/>
                </a:schemeClr>
              </a:solidFill>
            </a:endParaRPr>
          </a:p>
          <a:p>
            <a:pPr marL="0" lvl="4" algn="ctr">
              <a:spcBef>
                <a:spcPts val="0"/>
              </a:spcBef>
            </a:pPr>
            <a:endParaRPr lang="en-US" sz="3200" dirty="0">
              <a:solidFill>
                <a:schemeClr val="accent6">
                  <a:lumMod val="50000"/>
                </a:schemeClr>
              </a:solidFill>
            </a:endParaRPr>
          </a:p>
          <a:p>
            <a:pPr marL="0" indent="0" algn="ctr">
              <a:buNone/>
            </a:pPr>
            <a:r>
              <a:rPr lang="en-US" sz="2000" dirty="0">
                <a:solidFill>
                  <a:schemeClr val="accent6">
                    <a:lumMod val="50000"/>
                  </a:schemeClr>
                </a:solidFill>
              </a:rPr>
              <a:t>Questions?</a:t>
            </a:r>
          </a:p>
          <a:p>
            <a:pPr marL="0" indent="0" algn="ctr">
              <a:buNone/>
            </a:pPr>
            <a:endParaRPr lang="en-US" sz="2000" dirty="0">
              <a:solidFill>
                <a:schemeClr val="accent6">
                  <a:lumMod val="50000"/>
                </a:schemeClr>
              </a:solidFill>
            </a:endParaRPr>
          </a:p>
          <a:p>
            <a:pPr marL="0" lvl="4" algn="ctr">
              <a:spcBef>
                <a:spcPts val="0"/>
              </a:spcBef>
            </a:pPr>
            <a:r>
              <a:rPr lang="en-US" sz="2000" dirty="0">
                <a:solidFill>
                  <a:schemeClr val="accent6">
                    <a:lumMod val="50000"/>
                  </a:schemeClr>
                </a:solidFill>
                <a:hlinkClick r:id="rId4"/>
              </a:rPr>
              <a:t>fyp_board@fnal.gov</a:t>
            </a:r>
            <a:endParaRPr lang="en-US" sz="2000" dirty="0">
              <a:solidFill>
                <a:schemeClr val="accent6">
                  <a:lumMod val="50000"/>
                </a:schemeClr>
              </a:solidFill>
            </a:endParaRPr>
          </a:p>
          <a:p>
            <a:pPr marL="0" lvl="4" algn="ctr">
              <a:spcBef>
                <a:spcPts val="0"/>
              </a:spcBef>
            </a:pPr>
            <a:endParaRPr lang="en-US" sz="3200" dirty="0">
              <a:solidFill>
                <a:schemeClr val="accent6">
                  <a:lumMod val="50000"/>
                </a:schemeClr>
              </a:solidFill>
            </a:endParaRPr>
          </a:p>
          <a:p>
            <a:pPr marL="1828800" lvl="4" indent="0" algn="ctr">
              <a:buNone/>
            </a:pPr>
            <a:endParaRPr lang="en-US" dirty="0">
              <a:solidFill>
                <a:schemeClr val="accent6">
                  <a:lumMod val="50000"/>
                </a:schemeClr>
              </a:solidFill>
            </a:endParaRPr>
          </a:p>
        </p:txBody>
      </p:sp>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2" name="Date Placeholder 1">
            <a:extLst>
              <a:ext uri="{FF2B5EF4-FFF2-40B4-BE49-F238E27FC236}">
                <a16:creationId xmlns:a16="http://schemas.microsoft.com/office/drawing/2014/main" id="{209D6552-0EEE-48BF-AC41-EC29187AB5D2}"/>
              </a:ext>
            </a:extLst>
          </p:cNvPr>
          <p:cNvSpPr>
            <a:spLocks noGrp="1"/>
          </p:cNvSpPr>
          <p:nvPr>
            <p:ph type="dt" sz="half" idx="2"/>
          </p:nvPr>
        </p:nvSpPr>
        <p:spPr/>
        <p:txBody>
          <a:bodyPr/>
          <a:lstStyle/>
          <a:p>
            <a:pPr>
              <a:defRPr/>
            </a:pPr>
            <a:fld id="{079AAAF9-3BCB-4109-8518-060D835FF5ED}" type="datetime1">
              <a:rPr lang="en-US" smtClean="0"/>
              <a:t>2/22/2022</a:t>
            </a:fld>
            <a:endParaRPr lang="en-US" dirty="0"/>
          </a:p>
        </p:txBody>
      </p:sp>
    </p:spTree>
    <p:extLst>
      <p:ext uri="{BB962C8B-B14F-4D97-AF65-F5344CB8AC3E}">
        <p14:creationId xmlns:p14="http://schemas.microsoft.com/office/powerpoint/2010/main" val="392113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Fermilab Young Professionals mission is to offer a platform for young professionals to connect with fellow Fermilab community members to learn about Fermilab, advance their careers and reach their highest potential. </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a:defRPr/>
            </a:pPr>
            <a:fld id="{96EACD1F-5E21-4B41-9412-EF28E4A77BF3}" type="datetime1">
              <a:rPr lang="en-US" smtClean="0"/>
              <a:t>2/22/2022</a:t>
            </a:fld>
            <a:endParaRPr lang="en-US" dirty="0"/>
          </a:p>
        </p:txBody>
      </p:sp>
      <p:pic>
        <p:nvPicPr>
          <p:cNvPr id="8" name="Picture 7" descr="A picture containing text, person, different, same&#10;&#10;Description automatically generated">
            <a:extLst>
              <a:ext uri="{FF2B5EF4-FFF2-40B4-BE49-F238E27FC236}">
                <a16:creationId xmlns:a16="http://schemas.microsoft.com/office/drawing/2014/main" id="{AD9854AD-6B0D-4FE9-BCA6-1634777C8B7D}"/>
              </a:ext>
            </a:extLst>
          </p:cNvPr>
          <p:cNvPicPr>
            <a:picLocks noChangeAspect="1"/>
          </p:cNvPicPr>
          <p:nvPr/>
        </p:nvPicPr>
        <p:blipFill>
          <a:blip r:embed="rId3"/>
          <a:stretch>
            <a:fillRect/>
          </a:stretch>
        </p:blipFill>
        <p:spPr>
          <a:xfrm>
            <a:off x="2403602" y="1546470"/>
            <a:ext cx="4336795" cy="3106707"/>
          </a:xfrm>
          <a:prstGeom prst="rect">
            <a:avLst/>
          </a:prstGeom>
        </p:spPr>
      </p:pic>
    </p:spTree>
    <p:extLst>
      <p:ext uri="{BB962C8B-B14F-4D97-AF65-F5344CB8AC3E}">
        <p14:creationId xmlns:p14="http://schemas.microsoft.com/office/powerpoint/2010/main" val="803391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a:p>
            <a:pPr marL="0" indent="0" algn="just">
              <a:buNone/>
            </a:pPr>
            <a:r>
              <a:rPr lang="en-US" sz="1600" dirty="0">
                <a:solidFill>
                  <a:schemeClr val="accent6">
                    <a:lumMod val="50000"/>
                  </a:schemeClr>
                </a:solidFill>
                <a:latin typeface="Helvetica" panose="020B0604020202020204" pitchFamily="34" charset="0"/>
                <a:ea typeface="Times New Roman" panose="02020603050405020304" pitchFamily="18" charset="0"/>
                <a:cs typeface="Helvetica" panose="020B0604020202020204" pitchFamily="34" charset="0"/>
              </a:rPr>
              <a:t>Through 3 active phases, t</a:t>
            </a:r>
            <a:r>
              <a:rPr lang="en-US" sz="1600" dirty="0">
                <a:solidFill>
                  <a:schemeClr val="accent6">
                    <a:lumMod val="50000"/>
                  </a:schemeClr>
                </a:solidFill>
                <a:effectLst/>
                <a:latin typeface="Helvetica" panose="020B0604020202020204" pitchFamily="34" charset="0"/>
                <a:ea typeface="Times New Roman" panose="02020603050405020304" pitchFamily="18" charset="0"/>
                <a:cs typeface="Helvetica" panose="020B0604020202020204" pitchFamily="34" charset="0"/>
              </a:rPr>
              <a:t>he program introduces new employees to the Fermilab environment and common lab expectations. We promote Fermilab’s internal functions, processes, and continue to endorse personal and professional growth. </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a:defRPr/>
            </a:pPr>
            <a:fld id="{96EACD1F-5E21-4B41-9412-EF28E4A77BF3}" type="datetime1">
              <a:rPr lang="en-US" smtClean="0"/>
              <a:t>2/22/2022</a:t>
            </a:fld>
            <a:endParaRPr lang="en-US" dirty="0"/>
          </a:p>
        </p:txBody>
      </p:sp>
    </p:spTree>
    <p:extLst>
      <p:ext uri="{BB962C8B-B14F-4D97-AF65-F5344CB8AC3E}">
        <p14:creationId xmlns:p14="http://schemas.microsoft.com/office/powerpoint/2010/main" val="3005299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1026" name="Picture 2">
            <a:extLst>
              <a:ext uri="{FF2B5EF4-FFF2-40B4-BE49-F238E27FC236}">
                <a16:creationId xmlns:a16="http://schemas.microsoft.com/office/drawing/2014/main" id="{B44C2AC7-5152-42DA-B1F5-E7C3A3793C7B}"/>
              </a:ext>
            </a:extLst>
          </p:cNvPr>
          <p:cNvPicPr>
            <a:picLocks noChangeAspect="1" noChangeArrowheads="1"/>
          </p:cNvPicPr>
          <p:nvPr/>
        </p:nvPicPr>
        <p:blipFill rotWithShape="1">
          <a:blip r:embed="rId3"/>
          <a:srcRect l="31562" t="25766" r="32259" b="5017"/>
          <a:stretch/>
        </p:blipFill>
        <p:spPr bwMode="auto">
          <a:xfrm>
            <a:off x="3007151" y="1596887"/>
            <a:ext cx="3161736" cy="3103946"/>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a:defRPr/>
            </a:pPr>
            <a:fld id="{96EACD1F-5E21-4B41-9412-EF28E4A77BF3}" type="datetime1">
              <a:rPr lang="en-US" smtClean="0"/>
              <a:t>2/22/2022</a:t>
            </a:fld>
            <a:endParaRPr lang="en-US" dirty="0"/>
          </a:p>
        </p:txBody>
      </p:sp>
    </p:spTree>
    <p:extLst>
      <p:ext uri="{BB962C8B-B14F-4D97-AF65-F5344CB8AC3E}">
        <p14:creationId xmlns:p14="http://schemas.microsoft.com/office/powerpoint/2010/main" val="3895729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2250" y="790657"/>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p:txBody>
      </p:sp>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026" name="Picture 2">
            <a:extLst>
              <a:ext uri="{FF2B5EF4-FFF2-40B4-BE49-F238E27FC236}">
                <a16:creationId xmlns:a16="http://schemas.microsoft.com/office/drawing/2014/main" id="{B44C2AC7-5152-42DA-B1F5-E7C3A3793C7B}"/>
              </a:ext>
            </a:extLst>
          </p:cNvPr>
          <p:cNvPicPr>
            <a:picLocks noChangeAspect="1" noChangeArrowheads="1"/>
          </p:cNvPicPr>
          <p:nvPr/>
        </p:nvPicPr>
        <p:blipFill>
          <a:blip r:embed="rId3"/>
          <a:srcRect t="31" b="31"/>
          <a:stretch/>
        </p:blipFill>
        <p:spPr bwMode="auto">
          <a:xfrm>
            <a:off x="2159643" y="1550504"/>
            <a:ext cx="4824714" cy="3034675"/>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8BC29C79-5E07-4ED5-9E69-72BC10EE794A}"/>
              </a:ext>
            </a:extLst>
          </p:cNvPr>
          <p:cNvSpPr>
            <a:spLocks noGrp="1"/>
          </p:cNvSpPr>
          <p:nvPr>
            <p:ph type="dt" sz="half" idx="2"/>
          </p:nvPr>
        </p:nvSpPr>
        <p:spPr>
          <a:xfrm>
            <a:off x="8246382" y="4875150"/>
            <a:ext cx="675368" cy="180975"/>
          </a:xfrm>
        </p:spPr>
        <p:txBody>
          <a:bodyPr/>
          <a:lstStyle/>
          <a:p>
            <a:pPr>
              <a:defRPr/>
            </a:pPr>
            <a:fld id="{96EACD1F-5E21-4B41-9412-EF28E4A77BF3}" type="datetime1">
              <a:rPr lang="en-US" smtClean="0"/>
              <a:t>2/22/2022</a:t>
            </a:fld>
            <a:endParaRPr lang="en-US" dirty="0"/>
          </a:p>
        </p:txBody>
      </p:sp>
    </p:spTree>
    <p:extLst>
      <p:ext uri="{BB962C8B-B14F-4D97-AF65-F5344CB8AC3E}">
        <p14:creationId xmlns:p14="http://schemas.microsoft.com/office/powerpoint/2010/main" val="1190348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 – Mission and Objective</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8" name="Picture 7" descr="A picture containing diagram&#10;&#10;Description automatically generated">
            <a:extLst>
              <a:ext uri="{FF2B5EF4-FFF2-40B4-BE49-F238E27FC236}">
                <a16:creationId xmlns:a16="http://schemas.microsoft.com/office/drawing/2014/main" id="{C3849914-A93B-493A-A735-54518A3719CE}"/>
              </a:ext>
            </a:extLst>
          </p:cNvPr>
          <p:cNvPicPr>
            <a:picLocks noChangeAspect="1"/>
          </p:cNvPicPr>
          <p:nvPr/>
        </p:nvPicPr>
        <p:blipFill>
          <a:blip r:embed="rId3"/>
          <a:stretch>
            <a:fillRect/>
          </a:stretch>
        </p:blipFill>
        <p:spPr>
          <a:xfrm>
            <a:off x="1952334" y="1537253"/>
            <a:ext cx="5239332" cy="3087756"/>
          </a:xfrm>
          <a:prstGeom prst="rect">
            <a:avLst/>
          </a:prstGeom>
        </p:spPr>
      </p:pic>
      <p:sp>
        <p:nvSpPr>
          <p:cNvPr id="9" name="Date Placeholder 8">
            <a:extLst>
              <a:ext uri="{FF2B5EF4-FFF2-40B4-BE49-F238E27FC236}">
                <a16:creationId xmlns:a16="http://schemas.microsoft.com/office/drawing/2014/main" id="{C2DC2558-1C84-4B69-9BBE-69BDF022694B}"/>
              </a:ext>
            </a:extLst>
          </p:cNvPr>
          <p:cNvSpPr>
            <a:spLocks noGrp="1"/>
          </p:cNvSpPr>
          <p:nvPr>
            <p:ph type="dt" sz="half" idx="2"/>
          </p:nvPr>
        </p:nvSpPr>
        <p:spPr/>
        <p:txBody>
          <a:bodyPr/>
          <a:lstStyle/>
          <a:p>
            <a:pPr>
              <a:defRPr/>
            </a:pPr>
            <a:fld id="{5A3F2B89-9374-4047-9C2D-56882BDF851C}" type="datetime1">
              <a:rPr lang="en-US" smtClean="0"/>
              <a:t>2/22/2022</a:t>
            </a:fld>
            <a:endParaRPr lang="en-US" dirty="0"/>
          </a:p>
        </p:txBody>
      </p:sp>
      <p:sp>
        <p:nvSpPr>
          <p:cNvPr id="12" name="Content Placeholder 5">
            <a:extLst>
              <a:ext uri="{FF2B5EF4-FFF2-40B4-BE49-F238E27FC236}">
                <a16:creationId xmlns:a16="http://schemas.microsoft.com/office/drawing/2014/main" id="{761B17AF-0BEC-430A-B901-DB4B6E1C8F4E}"/>
              </a:ext>
            </a:extLst>
          </p:cNvPr>
          <p:cNvSpPr>
            <a:spLocks noGrp="1"/>
          </p:cNvSpPr>
          <p:nvPr>
            <p:ph idx="1"/>
          </p:nvPr>
        </p:nvSpPr>
        <p:spPr>
          <a:xfrm>
            <a:off x="218660" y="777466"/>
            <a:ext cx="8703090" cy="3794522"/>
          </a:xfrm>
        </p:spPr>
        <p:txBody>
          <a:bodyPr/>
          <a:lstStyle/>
          <a:p>
            <a:pPr marL="0" indent="0" algn="just">
              <a:buNone/>
            </a:pPr>
            <a:r>
              <a:rPr lang="en-US" sz="1600" dirty="0">
                <a:solidFill>
                  <a:schemeClr val="accent6">
                    <a:lumMod val="50000"/>
                  </a:schemeClr>
                </a:solidFill>
              </a:rPr>
              <a:t>The mission of the Buddy Program is to be a catalyst to help employees transition to their roles and provide support for them to succeed on an individual basis. The goal is to ensure all new employees feel the sense that they are part of our culture and help them navigate Fermilab.</a:t>
            </a:r>
          </a:p>
        </p:txBody>
      </p:sp>
      <p:grpSp>
        <p:nvGrpSpPr>
          <p:cNvPr id="18" name="Group 17">
            <a:extLst>
              <a:ext uri="{FF2B5EF4-FFF2-40B4-BE49-F238E27FC236}">
                <a16:creationId xmlns:a16="http://schemas.microsoft.com/office/drawing/2014/main" id="{2289DFEF-3552-414F-B5B9-DF125AABFB2E}"/>
              </a:ext>
            </a:extLst>
          </p:cNvPr>
          <p:cNvGrpSpPr/>
          <p:nvPr/>
        </p:nvGrpSpPr>
        <p:grpSpPr>
          <a:xfrm>
            <a:off x="331601" y="1729815"/>
            <a:ext cx="1349696" cy="2818834"/>
            <a:chOff x="331601" y="1729815"/>
            <a:chExt cx="1349696" cy="2818834"/>
          </a:xfrm>
        </p:grpSpPr>
        <p:pic>
          <p:nvPicPr>
            <p:cNvPr id="3" name="Graphic 2" descr="Man holding sign">
              <a:extLst>
                <a:ext uri="{FF2B5EF4-FFF2-40B4-BE49-F238E27FC236}">
                  <a16:creationId xmlns:a16="http://schemas.microsoft.com/office/drawing/2014/main" id="{A94B1673-5CB1-4558-B889-21F31D5617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1601" y="1729815"/>
              <a:ext cx="1349696" cy="2818834"/>
            </a:xfrm>
            <a:prstGeom prst="rect">
              <a:avLst/>
            </a:prstGeom>
          </p:spPr>
        </p:pic>
        <p:sp>
          <p:nvSpPr>
            <p:cNvPr id="17" name="TextBox 16">
              <a:extLst>
                <a:ext uri="{FF2B5EF4-FFF2-40B4-BE49-F238E27FC236}">
                  <a16:creationId xmlns:a16="http://schemas.microsoft.com/office/drawing/2014/main" id="{7905CDC1-2CE6-43C7-8E3A-90921E19058C}"/>
                </a:ext>
              </a:extLst>
            </p:cNvPr>
            <p:cNvSpPr txBox="1"/>
            <p:nvPr/>
          </p:nvSpPr>
          <p:spPr>
            <a:xfrm>
              <a:off x="388022" y="2524391"/>
              <a:ext cx="1287850" cy="584775"/>
            </a:xfrm>
            <a:prstGeom prst="rect">
              <a:avLst/>
            </a:prstGeom>
            <a:noFill/>
          </p:spPr>
          <p:txBody>
            <a:bodyPr wrap="square" rtlCol="0">
              <a:spAutoFit/>
            </a:bodyPr>
            <a:lstStyle/>
            <a:p>
              <a:r>
                <a:rPr lang="en-US" sz="1600" dirty="0">
                  <a:solidFill>
                    <a:schemeClr val="accent6">
                      <a:lumMod val="50000"/>
                    </a:schemeClr>
                  </a:solidFill>
                </a:rPr>
                <a:t>Where’s the good coffee?</a:t>
              </a:r>
            </a:p>
          </p:txBody>
        </p:sp>
      </p:grpSp>
      <p:pic>
        <p:nvPicPr>
          <p:cNvPr id="23" name="Picture 22" descr="A picture containing text&#10;&#10;Description automatically generated">
            <a:extLst>
              <a:ext uri="{FF2B5EF4-FFF2-40B4-BE49-F238E27FC236}">
                <a16:creationId xmlns:a16="http://schemas.microsoft.com/office/drawing/2014/main" id="{9F04FCEF-994D-49A0-BE23-9A8D39F3781C}"/>
              </a:ext>
            </a:extLst>
          </p:cNvPr>
          <p:cNvPicPr>
            <a:picLocks noChangeAspect="1"/>
          </p:cNvPicPr>
          <p:nvPr/>
        </p:nvPicPr>
        <p:blipFill>
          <a:blip r:embed="rId6"/>
          <a:stretch>
            <a:fillRect/>
          </a:stretch>
        </p:blipFill>
        <p:spPr>
          <a:xfrm>
            <a:off x="7504916" y="1729815"/>
            <a:ext cx="1307483" cy="2842173"/>
          </a:xfrm>
          <a:prstGeom prst="rect">
            <a:avLst/>
          </a:prstGeom>
        </p:spPr>
      </p:pic>
    </p:spTree>
    <p:extLst>
      <p:ext uri="{BB962C8B-B14F-4D97-AF65-F5344CB8AC3E}">
        <p14:creationId xmlns:p14="http://schemas.microsoft.com/office/powerpoint/2010/main" val="120378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a:defRPr/>
            </a:pPr>
            <a:fld id="{71F6302E-FB1A-448C-B66D-ECAACCF16608}" type="datetime1">
              <a:rPr lang="en-US" smtClean="0"/>
              <a:t>2/22/2022</a:t>
            </a:fld>
            <a:endParaRPr lang="en-US" dirty="0"/>
          </a:p>
        </p:txBody>
      </p:sp>
      <p:graphicFrame>
        <p:nvGraphicFramePr>
          <p:cNvPr id="12" name="Diagram 11">
            <a:extLst>
              <a:ext uri="{FF2B5EF4-FFF2-40B4-BE49-F238E27FC236}">
                <a16:creationId xmlns:a16="http://schemas.microsoft.com/office/drawing/2014/main" id="{28C50A37-4B1C-4B72-AB73-BE568EF09104}"/>
              </a:ext>
            </a:extLst>
          </p:cNvPr>
          <p:cNvGraphicFramePr/>
          <p:nvPr>
            <p:extLst>
              <p:ext uri="{D42A27DB-BD31-4B8C-83A1-F6EECF244321}">
                <p14:modId xmlns:p14="http://schemas.microsoft.com/office/powerpoint/2010/main" val="1008536912"/>
              </p:ext>
            </p:extLst>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015663"/>
          </a:xfrm>
          <a:prstGeom prst="rect">
            <a:avLst/>
          </a:prstGeom>
          <a:noFill/>
        </p:spPr>
        <p:txBody>
          <a:bodyPr wrap="square">
            <a:spAutoFit/>
          </a:bodyPr>
          <a:lstStyle/>
          <a:p>
            <a:r>
              <a:rPr lang="en-US" sz="1000" dirty="0">
                <a:latin typeface="+mn-lt"/>
              </a:rPr>
              <a:t>In Fermilab’s welcome packet from WDRS, there is information from EDI on numerous LRGs. Within there the Fermilab Young Professionals has information on this program.</a:t>
            </a:r>
          </a:p>
          <a:p>
            <a:endParaRPr lang="en-US" sz="1000" dirty="0">
              <a:latin typeface="+mn-lt"/>
            </a:endParaRPr>
          </a:p>
          <a:p>
            <a:endParaRPr lang="en-US" sz="1000" dirty="0">
              <a:latin typeface="+mn-lt"/>
            </a:endParaRPr>
          </a:p>
        </p:txBody>
      </p:sp>
      <p:sp>
        <p:nvSpPr>
          <p:cNvPr id="10" name="TextBox 9">
            <a:extLst>
              <a:ext uri="{FF2B5EF4-FFF2-40B4-BE49-F238E27FC236}">
                <a16:creationId xmlns:a16="http://schemas.microsoft.com/office/drawing/2014/main" id="{BAE8EDCB-7EEF-406B-9528-6C7D64B99656}"/>
              </a:ext>
            </a:extLst>
          </p:cNvPr>
          <p:cNvSpPr txBox="1"/>
          <p:nvPr/>
        </p:nvSpPr>
        <p:spPr>
          <a:xfrm>
            <a:off x="5264424" y="770836"/>
            <a:ext cx="3525080" cy="400110"/>
          </a:xfrm>
          <a:prstGeom prst="rect">
            <a:avLst/>
          </a:prstGeom>
          <a:noFill/>
        </p:spPr>
        <p:txBody>
          <a:bodyPr wrap="square">
            <a:spAutoFit/>
          </a:bodyPr>
          <a:lstStyle/>
          <a:p>
            <a:r>
              <a:rPr lang="en-US" sz="2000" b="0" i="0" u="none" strike="noStrike" baseline="0" dirty="0">
                <a:solidFill>
                  <a:srgbClr val="000000"/>
                </a:solidFill>
                <a:latin typeface="+mn-lt"/>
              </a:rPr>
              <a:t>New Employees</a:t>
            </a:r>
            <a:endParaRPr lang="en-US" sz="2000" dirty="0">
              <a:latin typeface="+mn-lt"/>
            </a:endParaRPr>
          </a:p>
        </p:txBody>
      </p:sp>
      <p:pic>
        <p:nvPicPr>
          <p:cNvPr id="3" name="Picture 2" descr="Icon&#10;&#10;Description automatically generated">
            <a:extLst>
              <a:ext uri="{FF2B5EF4-FFF2-40B4-BE49-F238E27FC236}">
                <a16:creationId xmlns:a16="http://schemas.microsoft.com/office/drawing/2014/main" id="{FEB70C2B-2FE9-4E29-B9B6-DCB933DDD115}"/>
              </a:ext>
            </a:extLst>
          </p:cNvPr>
          <p:cNvPicPr>
            <a:picLocks noChangeAspect="1"/>
          </p:cNvPicPr>
          <p:nvPr/>
        </p:nvPicPr>
        <p:blipFill>
          <a:blip r:embed="rId8"/>
          <a:stretch>
            <a:fillRect/>
          </a:stretch>
        </p:blipFill>
        <p:spPr>
          <a:xfrm>
            <a:off x="1972192" y="2131853"/>
            <a:ext cx="1773928" cy="1211095"/>
          </a:xfrm>
          <a:prstGeom prst="rect">
            <a:avLst/>
          </a:prstGeom>
        </p:spPr>
      </p:pic>
      <p:pic>
        <p:nvPicPr>
          <p:cNvPr id="8" name="Picture 7" descr="Table&#10;&#10;Description automatically generated">
            <a:extLst>
              <a:ext uri="{FF2B5EF4-FFF2-40B4-BE49-F238E27FC236}">
                <a16:creationId xmlns:a16="http://schemas.microsoft.com/office/drawing/2014/main" id="{86D8F363-67EC-44A3-9F9E-CFBDB9B9BFB8}"/>
              </a:ext>
            </a:extLst>
          </p:cNvPr>
          <p:cNvPicPr>
            <a:picLocks noChangeAspect="1"/>
          </p:cNvPicPr>
          <p:nvPr/>
        </p:nvPicPr>
        <p:blipFill>
          <a:blip r:embed="rId9"/>
          <a:stretch>
            <a:fillRect/>
          </a:stretch>
        </p:blipFill>
        <p:spPr>
          <a:xfrm>
            <a:off x="5473146" y="2007341"/>
            <a:ext cx="3081131" cy="2618423"/>
          </a:xfrm>
          <a:prstGeom prst="rect">
            <a:avLst/>
          </a:prstGeom>
        </p:spPr>
      </p:pic>
      <p:sp>
        <p:nvSpPr>
          <p:cNvPr id="16" name="TextBox 15">
            <a:extLst>
              <a:ext uri="{FF2B5EF4-FFF2-40B4-BE49-F238E27FC236}">
                <a16:creationId xmlns:a16="http://schemas.microsoft.com/office/drawing/2014/main" id="{CEEF3B1A-DACD-4EF4-AEB2-71B8EF64864B}"/>
              </a:ext>
            </a:extLst>
          </p:cNvPr>
          <p:cNvSpPr txBox="1"/>
          <p:nvPr/>
        </p:nvSpPr>
        <p:spPr>
          <a:xfrm>
            <a:off x="5825260" y="1857134"/>
            <a:ext cx="2822713" cy="215444"/>
          </a:xfrm>
          <a:prstGeom prst="rect">
            <a:avLst/>
          </a:prstGeom>
          <a:noFill/>
        </p:spPr>
        <p:txBody>
          <a:bodyPr wrap="square">
            <a:spAutoFit/>
          </a:bodyPr>
          <a:lstStyle/>
          <a:p>
            <a:r>
              <a:rPr lang="en-US" sz="800" dirty="0"/>
              <a:t>https://diversity.fnal.gov/fyp/fyp-buddy-program/</a:t>
            </a:r>
          </a:p>
        </p:txBody>
      </p:sp>
      <p:cxnSp>
        <p:nvCxnSpPr>
          <p:cNvPr id="15" name="Straight Arrow Connector 14">
            <a:extLst>
              <a:ext uri="{FF2B5EF4-FFF2-40B4-BE49-F238E27FC236}">
                <a16:creationId xmlns:a16="http://schemas.microsoft.com/office/drawing/2014/main" id="{4E95C810-2305-4F7A-B29B-69218848C041}"/>
              </a:ext>
            </a:extLst>
          </p:cNvPr>
          <p:cNvCxnSpPr/>
          <p:nvPr/>
        </p:nvCxnSpPr>
        <p:spPr>
          <a:xfrm>
            <a:off x="5121965" y="4068417"/>
            <a:ext cx="35118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22958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a:defRPr/>
            </a:pPr>
            <a:fld id="{71F6302E-FB1A-448C-B66D-ECAACCF16608}" type="datetime1">
              <a:rPr lang="en-US" smtClean="0"/>
              <a:t>2/22/2022</a:t>
            </a:fld>
            <a:endParaRPr lang="en-US" dirty="0"/>
          </a:p>
        </p:txBody>
      </p:sp>
      <p:graphicFrame>
        <p:nvGraphicFramePr>
          <p:cNvPr id="12" name="Diagram 11">
            <a:extLst>
              <a:ext uri="{FF2B5EF4-FFF2-40B4-BE49-F238E27FC236}">
                <a16:creationId xmlns:a16="http://schemas.microsoft.com/office/drawing/2014/main" id="{28C50A37-4B1C-4B72-AB73-BE568EF09104}"/>
              </a:ext>
            </a:extLst>
          </p:cNvPr>
          <p:cNvGraphicFramePr/>
          <p:nvPr>
            <p:extLst>
              <p:ext uri="{D42A27DB-BD31-4B8C-83A1-F6EECF244321}">
                <p14:modId xmlns:p14="http://schemas.microsoft.com/office/powerpoint/2010/main" val="492125929"/>
              </p:ext>
            </p:extLst>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707886"/>
          </a:xfrm>
          <a:prstGeom prst="rect">
            <a:avLst/>
          </a:prstGeom>
          <a:noFill/>
        </p:spPr>
        <p:txBody>
          <a:bodyPr wrap="square">
            <a:spAutoFit/>
          </a:bodyPr>
          <a:lstStyle/>
          <a:p>
            <a:r>
              <a:rPr lang="en-US" sz="1000" b="0" i="0" u="none" strike="noStrike" baseline="0" dirty="0">
                <a:latin typeface="+mn-lt"/>
              </a:rPr>
              <a:t>Members of our executive board will send a response email and pair new employees with buddies. We attempt to </a:t>
            </a:r>
            <a:r>
              <a:rPr lang="en-US" sz="1000" b="0" i="0" u="sng" strike="noStrike" baseline="0" dirty="0">
                <a:latin typeface="+mn-lt"/>
              </a:rPr>
              <a:t>not pair within the same line management </a:t>
            </a:r>
            <a:r>
              <a:rPr lang="en-US" sz="1000" b="0" i="0" u="none" strike="noStrike" baseline="0" dirty="0">
                <a:latin typeface="+mn-lt"/>
              </a:rPr>
              <a:t>within the respective D/S/P.  </a:t>
            </a:r>
            <a:endParaRPr lang="en-US" sz="1000" dirty="0">
              <a:latin typeface="+mn-lt"/>
            </a:endParaRPr>
          </a:p>
        </p:txBody>
      </p:sp>
      <p:pic>
        <p:nvPicPr>
          <p:cNvPr id="10" name="Picture 9" descr="Icon&#10;&#10;Description automatically generated">
            <a:extLst>
              <a:ext uri="{FF2B5EF4-FFF2-40B4-BE49-F238E27FC236}">
                <a16:creationId xmlns:a16="http://schemas.microsoft.com/office/drawing/2014/main" id="{7F309283-C909-429F-B49B-960091A3C873}"/>
              </a:ext>
            </a:extLst>
          </p:cNvPr>
          <p:cNvPicPr>
            <a:picLocks noChangeAspect="1"/>
          </p:cNvPicPr>
          <p:nvPr/>
        </p:nvPicPr>
        <p:blipFill>
          <a:blip r:embed="rId8"/>
          <a:stretch>
            <a:fillRect/>
          </a:stretch>
        </p:blipFill>
        <p:spPr>
          <a:xfrm>
            <a:off x="1972192" y="2131853"/>
            <a:ext cx="1773928" cy="1211095"/>
          </a:xfrm>
          <a:prstGeom prst="rect">
            <a:avLst/>
          </a:prstGeom>
        </p:spPr>
      </p:pic>
      <p:sp>
        <p:nvSpPr>
          <p:cNvPr id="11" name="TextBox 10">
            <a:extLst>
              <a:ext uri="{FF2B5EF4-FFF2-40B4-BE49-F238E27FC236}">
                <a16:creationId xmlns:a16="http://schemas.microsoft.com/office/drawing/2014/main" id="{9452B375-CEB5-43C1-8AE8-8EC5AD9BE78F}"/>
              </a:ext>
            </a:extLst>
          </p:cNvPr>
          <p:cNvSpPr txBox="1"/>
          <p:nvPr/>
        </p:nvSpPr>
        <p:spPr>
          <a:xfrm>
            <a:off x="5264424" y="770836"/>
            <a:ext cx="3525080" cy="400110"/>
          </a:xfrm>
          <a:prstGeom prst="rect">
            <a:avLst/>
          </a:prstGeom>
          <a:noFill/>
        </p:spPr>
        <p:txBody>
          <a:bodyPr wrap="square">
            <a:spAutoFit/>
          </a:bodyPr>
          <a:lstStyle/>
          <a:p>
            <a:r>
              <a:rPr lang="en-US" sz="2000" b="0" i="0" u="none" strike="noStrike" baseline="0" dirty="0">
                <a:solidFill>
                  <a:srgbClr val="000000"/>
                </a:solidFill>
                <a:latin typeface="+mn-lt"/>
              </a:rPr>
              <a:t>Pairing</a:t>
            </a:r>
            <a:endParaRPr lang="en-US" sz="2000" dirty="0">
              <a:latin typeface="+mn-lt"/>
            </a:endParaRPr>
          </a:p>
        </p:txBody>
      </p:sp>
      <p:pic>
        <p:nvPicPr>
          <p:cNvPr id="13" name="Picture 12">
            <a:extLst>
              <a:ext uri="{FF2B5EF4-FFF2-40B4-BE49-F238E27FC236}">
                <a16:creationId xmlns:a16="http://schemas.microsoft.com/office/drawing/2014/main" id="{33A50963-CD00-4C14-8C9D-4BE9937BC613}"/>
              </a:ext>
            </a:extLst>
          </p:cNvPr>
          <p:cNvPicPr>
            <a:picLocks noChangeAspect="1"/>
          </p:cNvPicPr>
          <p:nvPr/>
        </p:nvPicPr>
        <p:blipFill>
          <a:blip r:embed="rId9"/>
          <a:stretch>
            <a:fillRect/>
          </a:stretch>
        </p:blipFill>
        <p:spPr>
          <a:xfrm>
            <a:off x="6052144" y="1963995"/>
            <a:ext cx="1949640" cy="2217068"/>
          </a:xfrm>
          <a:prstGeom prst="rect">
            <a:avLst/>
          </a:prstGeom>
        </p:spPr>
      </p:pic>
    </p:spTree>
    <p:extLst>
      <p:ext uri="{BB962C8B-B14F-4D97-AF65-F5344CB8AC3E}">
        <p14:creationId xmlns:p14="http://schemas.microsoft.com/office/powerpoint/2010/main" val="2754650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2473" y="250807"/>
            <a:ext cx="8303839" cy="320908"/>
          </a:xfrm>
        </p:spPr>
        <p:txBody>
          <a:bodyPr/>
          <a:lstStyle/>
          <a:p>
            <a:r>
              <a:rPr lang="en-US" sz="1950" dirty="0"/>
              <a:t>FYP Buddy Program</a:t>
            </a:r>
          </a:p>
        </p:txBody>
      </p:sp>
      <p:sp>
        <p:nvSpPr>
          <p:cNvPr id="4" name="Footer Placeholder 3"/>
          <p:cNvSpPr>
            <a:spLocks noGrp="1"/>
          </p:cNvSpPr>
          <p:nvPr>
            <p:ph type="ftr" sz="quarter" idx="3"/>
          </p:nvPr>
        </p:nvSpPr>
        <p:spPr/>
        <p:txBody>
          <a:bodyPr/>
          <a:lstStyle/>
          <a:p>
            <a:pPr>
              <a:defRPr/>
            </a:pPr>
            <a:r>
              <a:rPr lang="en-US"/>
              <a:t>FYP Buddy Program New Employee</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9" name="Date Placeholder 8">
            <a:extLst>
              <a:ext uri="{FF2B5EF4-FFF2-40B4-BE49-F238E27FC236}">
                <a16:creationId xmlns:a16="http://schemas.microsoft.com/office/drawing/2014/main" id="{B23773FC-43D9-428B-B023-E495AFC180A1}"/>
              </a:ext>
            </a:extLst>
          </p:cNvPr>
          <p:cNvSpPr>
            <a:spLocks noGrp="1"/>
          </p:cNvSpPr>
          <p:nvPr>
            <p:ph type="dt" sz="half" idx="2"/>
          </p:nvPr>
        </p:nvSpPr>
        <p:spPr/>
        <p:txBody>
          <a:bodyPr/>
          <a:lstStyle/>
          <a:p>
            <a:pPr>
              <a:defRPr/>
            </a:pPr>
            <a:fld id="{71F6302E-FB1A-448C-B66D-ECAACCF16608}" type="datetime1">
              <a:rPr lang="en-US" smtClean="0"/>
              <a:t>2/22/2022</a:t>
            </a:fld>
            <a:endParaRPr lang="en-US" dirty="0"/>
          </a:p>
        </p:txBody>
      </p:sp>
      <p:graphicFrame>
        <p:nvGraphicFramePr>
          <p:cNvPr id="12" name="Diagram 11">
            <a:extLst>
              <a:ext uri="{FF2B5EF4-FFF2-40B4-BE49-F238E27FC236}">
                <a16:creationId xmlns:a16="http://schemas.microsoft.com/office/drawing/2014/main" id="{28C50A37-4B1C-4B72-AB73-BE568EF09104}"/>
              </a:ext>
            </a:extLst>
          </p:cNvPr>
          <p:cNvGraphicFramePr/>
          <p:nvPr>
            <p:extLst>
              <p:ext uri="{D42A27DB-BD31-4B8C-83A1-F6EECF244321}">
                <p14:modId xmlns:p14="http://schemas.microsoft.com/office/powerpoint/2010/main" val="3549299981"/>
              </p:ext>
            </p:extLst>
          </p:nvPr>
        </p:nvGraphicFramePr>
        <p:xfrm>
          <a:off x="0" y="738531"/>
          <a:ext cx="5718313" cy="3812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0027624F-A1B7-40A7-B704-3D439BFC80DF}"/>
              </a:ext>
            </a:extLst>
          </p:cNvPr>
          <p:cNvSpPr txBox="1"/>
          <p:nvPr/>
        </p:nvSpPr>
        <p:spPr>
          <a:xfrm>
            <a:off x="5264424" y="1198042"/>
            <a:ext cx="3525080" cy="1169551"/>
          </a:xfrm>
          <a:prstGeom prst="rect">
            <a:avLst/>
          </a:prstGeom>
          <a:noFill/>
        </p:spPr>
        <p:txBody>
          <a:bodyPr wrap="square">
            <a:spAutoFit/>
          </a:bodyPr>
          <a:lstStyle/>
          <a:p>
            <a:r>
              <a:rPr lang="en-US" sz="1000" b="0" i="0" u="none" strike="noStrike" baseline="0" dirty="0">
                <a:latin typeface="+mn-lt"/>
              </a:rPr>
              <a:t>Introduce the new employee to the Fermilab environment and general lab expectations:</a:t>
            </a:r>
          </a:p>
          <a:p>
            <a:pPr marL="171450" indent="-171450">
              <a:buFont typeface="Arial" panose="020B0604020202020204" pitchFamily="34" charset="0"/>
              <a:buChar char="•"/>
            </a:pPr>
            <a:r>
              <a:rPr lang="en-US" sz="1000" b="0" i="0" u="none" strike="noStrike" baseline="0" dirty="0">
                <a:latin typeface="+mn-lt"/>
              </a:rPr>
              <a:t>Get to know one another and provide a space for more informal status update </a:t>
            </a:r>
          </a:p>
          <a:p>
            <a:pPr marL="171450" indent="-171450">
              <a:buFont typeface="Arial" panose="020B0604020202020204" pitchFamily="34" charset="0"/>
              <a:buChar char="•"/>
            </a:pPr>
            <a:r>
              <a:rPr lang="en-US" sz="1000" b="0" i="0" u="none" strike="noStrike" baseline="0" dirty="0">
                <a:latin typeface="+mn-lt"/>
              </a:rPr>
              <a:t>How is the new employee adjusting? </a:t>
            </a:r>
          </a:p>
          <a:p>
            <a:pPr marL="171450" indent="-171450">
              <a:buFont typeface="Arial" panose="020B0604020202020204" pitchFamily="34" charset="0"/>
              <a:buChar char="•"/>
            </a:pPr>
            <a:r>
              <a:rPr lang="en-US" sz="1000" b="0" i="0" u="none" strike="noStrike" baseline="0" dirty="0">
                <a:latin typeface="+mn-lt"/>
              </a:rPr>
              <a:t>What obstacles are they facing? </a:t>
            </a:r>
          </a:p>
          <a:p>
            <a:pPr marL="171450" indent="-171450">
              <a:buFont typeface="Arial" panose="020B0604020202020204" pitchFamily="34" charset="0"/>
              <a:buChar char="•"/>
            </a:pPr>
            <a:r>
              <a:rPr lang="en-US" sz="1000" b="0" i="0" u="none" strike="noStrike" baseline="0" dirty="0">
                <a:latin typeface="+mn-lt"/>
              </a:rPr>
              <a:t>What questions do they have about Fermilab? </a:t>
            </a:r>
            <a:endParaRPr lang="en-US" sz="1000" dirty="0">
              <a:latin typeface="+mn-lt"/>
            </a:endParaRPr>
          </a:p>
        </p:txBody>
      </p:sp>
      <p:sp>
        <p:nvSpPr>
          <p:cNvPr id="18" name="TextBox 17">
            <a:extLst>
              <a:ext uri="{FF2B5EF4-FFF2-40B4-BE49-F238E27FC236}">
                <a16:creationId xmlns:a16="http://schemas.microsoft.com/office/drawing/2014/main" id="{2E6E7767-88DF-418D-8F42-FE68FCEC3A69}"/>
              </a:ext>
            </a:extLst>
          </p:cNvPr>
          <p:cNvSpPr txBox="1"/>
          <p:nvPr/>
        </p:nvSpPr>
        <p:spPr>
          <a:xfrm>
            <a:off x="5252828" y="2534409"/>
            <a:ext cx="3478696" cy="1169551"/>
          </a:xfrm>
          <a:prstGeom prst="rect">
            <a:avLst/>
          </a:prstGeom>
          <a:noFill/>
        </p:spPr>
        <p:txBody>
          <a:bodyPr wrap="square">
            <a:spAutoFit/>
          </a:bodyPr>
          <a:lstStyle/>
          <a:p>
            <a:r>
              <a:rPr lang="en-US" sz="1000" b="0" i="0" u="none" strike="noStrike" baseline="0" dirty="0">
                <a:latin typeface="+mn-lt"/>
              </a:rPr>
              <a:t>Questions we expected:</a:t>
            </a:r>
          </a:p>
          <a:p>
            <a:pPr marL="171450" indent="-171450">
              <a:buFont typeface="Arial" panose="020B0604020202020204" pitchFamily="34" charset="0"/>
              <a:buChar char="•"/>
            </a:pPr>
            <a:r>
              <a:rPr lang="en-US" sz="1000" b="0" i="0" u="none" strike="noStrike" baseline="0" dirty="0">
                <a:latin typeface="+mn-lt"/>
              </a:rPr>
              <a:t>What to wear/etiquette? </a:t>
            </a:r>
          </a:p>
          <a:p>
            <a:pPr marL="171450" indent="-171450">
              <a:buFont typeface="Arial" panose="020B0604020202020204" pitchFamily="34" charset="0"/>
              <a:buChar char="•"/>
            </a:pPr>
            <a:r>
              <a:rPr lang="en-US" sz="1000" b="0" i="0" u="none" strike="noStrike" baseline="0" dirty="0">
                <a:latin typeface="+mn-lt"/>
              </a:rPr>
              <a:t>Work culture at Fermilab?</a:t>
            </a:r>
          </a:p>
          <a:p>
            <a:pPr marL="171450" indent="-171450">
              <a:buFont typeface="Arial" panose="020B0604020202020204" pitchFamily="34" charset="0"/>
              <a:buChar char="•"/>
            </a:pPr>
            <a:r>
              <a:rPr lang="en-US" sz="1000" b="0" i="0" u="none" strike="noStrike" baseline="0" dirty="0">
                <a:latin typeface="+mn-lt"/>
              </a:rPr>
              <a:t>Vacation/sick leave/floating holiday? </a:t>
            </a:r>
          </a:p>
          <a:p>
            <a:pPr marL="171450" indent="-171450">
              <a:buFont typeface="Arial" panose="020B0604020202020204" pitchFamily="34" charset="0"/>
              <a:buChar char="•"/>
            </a:pPr>
            <a:r>
              <a:rPr lang="en-US" sz="1000" b="0" i="0" u="none" strike="noStrike" baseline="0" dirty="0">
                <a:latin typeface="+mn-lt"/>
              </a:rPr>
              <a:t>Work hours/lunch? </a:t>
            </a:r>
          </a:p>
          <a:p>
            <a:pPr marL="171450" indent="-171450">
              <a:buFont typeface="Arial" panose="020B0604020202020204" pitchFamily="34" charset="0"/>
              <a:buChar char="•"/>
            </a:pPr>
            <a:r>
              <a:rPr lang="pt-BR" sz="1000" b="0" i="0" u="none" strike="noStrike" baseline="0" dirty="0">
                <a:latin typeface="+mn-lt"/>
              </a:rPr>
              <a:t>How do I navigate a computer system (ServiceNow, Kronos, etc.)? </a:t>
            </a:r>
          </a:p>
        </p:txBody>
      </p:sp>
      <p:sp>
        <p:nvSpPr>
          <p:cNvPr id="19" name="TextBox 18">
            <a:extLst>
              <a:ext uri="{FF2B5EF4-FFF2-40B4-BE49-F238E27FC236}">
                <a16:creationId xmlns:a16="http://schemas.microsoft.com/office/drawing/2014/main" id="{4730C19D-022F-46A6-A5D0-25715D8A0CA5}"/>
              </a:ext>
            </a:extLst>
          </p:cNvPr>
          <p:cNvSpPr txBox="1"/>
          <p:nvPr/>
        </p:nvSpPr>
        <p:spPr>
          <a:xfrm>
            <a:off x="5264424" y="770836"/>
            <a:ext cx="3525080" cy="400110"/>
          </a:xfrm>
          <a:prstGeom prst="rect">
            <a:avLst/>
          </a:prstGeom>
          <a:noFill/>
        </p:spPr>
        <p:txBody>
          <a:bodyPr wrap="square">
            <a:spAutoFit/>
          </a:bodyPr>
          <a:lstStyle/>
          <a:p>
            <a:r>
              <a:rPr lang="en-US" sz="2000" b="0" i="0" u="none" strike="noStrike" baseline="0" dirty="0">
                <a:solidFill>
                  <a:srgbClr val="000000"/>
                </a:solidFill>
                <a:latin typeface="+mn-lt"/>
              </a:rPr>
              <a:t>Phase 1</a:t>
            </a:r>
            <a:endParaRPr lang="en-US" sz="2000" dirty="0">
              <a:latin typeface="+mn-lt"/>
            </a:endParaRPr>
          </a:p>
        </p:txBody>
      </p:sp>
      <p:pic>
        <p:nvPicPr>
          <p:cNvPr id="21" name="Picture 20" descr="Icon&#10;&#10;Description automatically generated">
            <a:extLst>
              <a:ext uri="{FF2B5EF4-FFF2-40B4-BE49-F238E27FC236}">
                <a16:creationId xmlns:a16="http://schemas.microsoft.com/office/drawing/2014/main" id="{284EA187-5A98-4EAA-88F8-7BEC7C62E44A}"/>
              </a:ext>
            </a:extLst>
          </p:cNvPr>
          <p:cNvPicPr>
            <a:picLocks noChangeAspect="1"/>
          </p:cNvPicPr>
          <p:nvPr/>
        </p:nvPicPr>
        <p:blipFill>
          <a:blip r:embed="rId8"/>
          <a:stretch>
            <a:fillRect/>
          </a:stretch>
        </p:blipFill>
        <p:spPr>
          <a:xfrm>
            <a:off x="1972192" y="2131853"/>
            <a:ext cx="1773928" cy="1211095"/>
          </a:xfrm>
          <a:prstGeom prst="rect">
            <a:avLst/>
          </a:prstGeom>
        </p:spPr>
      </p:pic>
    </p:spTree>
    <p:extLst>
      <p:ext uri="{BB962C8B-B14F-4D97-AF65-F5344CB8AC3E}">
        <p14:creationId xmlns:p14="http://schemas.microsoft.com/office/powerpoint/2010/main" val="3330326051"/>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CB7ACBD4-1FF4-4C43-816D-7134F0E2B41D}" vid="{8773B698-5E34-8649-83D5-C6AC28019C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FNAL_Powerpoint_16x9-seasons_052121</Template>
  <TotalTime>3153</TotalTime>
  <Words>876</Words>
  <Application>Microsoft Office PowerPoint</Application>
  <PresentationFormat>On-screen Show (16:9)</PresentationFormat>
  <Paragraphs>165</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Helvetica</vt:lpstr>
      <vt:lpstr>Fermilab_PPT_090915</vt:lpstr>
      <vt:lpstr>PowerPoint Presentation</vt:lpstr>
      <vt:lpstr>FYP Buddy Program – Mission and Objective</vt:lpstr>
      <vt:lpstr>FYP Buddy Program – Mission and Objective</vt:lpstr>
      <vt:lpstr>FYP Buddy Program – Mission and Objective</vt:lpstr>
      <vt:lpstr>FYP Buddy Program – Mission and Objective</vt:lpstr>
      <vt:lpstr>FYP Buddy Program – Mission and Objective</vt:lpstr>
      <vt:lpstr>FYP Buddy Program</vt:lpstr>
      <vt:lpstr>FYP Buddy Program</vt:lpstr>
      <vt:lpstr>FYP Buddy Program</vt:lpstr>
      <vt:lpstr>FYP Buddy Program</vt:lpstr>
      <vt:lpstr>FYP Buddy Program</vt:lpstr>
      <vt:lpstr>FYP Buddy Program – Success</vt:lpstr>
      <vt:lpstr>FYP Buddy Program – Success</vt:lpstr>
      <vt:lpstr>FYP Buddy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I Geelhoed</dc:creator>
  <cp:lastModifiedBy>Michael I Geelhoed</cp:lastModifiedBy>
  <cp:revision>57</cp:revision>
  <cp:lastPrinted>2014-01-20T19:40:21Z</cp:lastPrinted>
  <dcterms:created xsi:type="dcterms:W3CDTF">2022-02-14T21:43:11Z</dcterms:created>
  <dcterms:modified xsi:type="dcterms:W3CDTF">2022-02-22T16:09:41Z</dcterms:modified>
</cp:coreProperties>
</file>