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  <p:sldMasterId id="2147484232" r:id="rId6"/>
    <p:sldMasterId id="2147484243" r:id="rId7"/>
    <p:sldMasterId id="2147484254" r:id="rId8"/>
    <p:sldMasterId id="2147484263" r:id="rId9"/>
    <p:sldMasterId id="2147484273" r:id="rId10"/>
  </p:sldMasterIdLst>
  <p:notesMasterIdLst>
    <p:notesMasterId r:id="rId42"/>
  </p:notesMasterIdLst>
  <p:handoutMasterIdLst>
    <p:handoutMasterId r:id="rId43"/>
  </p:handoutMasterIdLst>
  <p:sldIdLst>
    <p:sldId id="2470" r:id="rId11"/>
    <p:sldId id="2968" r:id="rId12"/>
    <p:sldId id="2969" r:id="rId13"/>
    <p:sldId id="2973" r:id="rId14"/>
    <p:sldId id="2974" r:id="rId15"/>
    <p:sldId id="2902" r:id="rId16"/>
    <p:sldId id="2843" r:id="rId17"/>
    <p:sldId id="2979" r:id="rId18"/>
    <p:sldId id="2976" r:id="rId19"/>
    <p:sldId id="2977" r:id="rId20"/>
    <p:sldId id="2978" r:id="rId21"/>
    <p:sldId id="2971" r:id="rId22"/>
    <p:sldId id="2729" r:id="rId23"/>
    <p:sldId id="2625" r:id="rId24"/>
    <p:sldId id="2983" r:id="rId25"/>
    <p:sldId id="2970" r:id="rId26"/>
    <p:sldId id="2967" r:id="rId27"/>
    <p:sldId id="2910" r:id="rId28"/>
    <p:sldId id="2911" r:id="rId29"/>
    <p:sldId id="2905" r:id="rId30"/>
    <p:sldId id="2982" r:id="rId31"/>
    <p:sldId id="2540" r:id="rId32"/>
    <p:sldId id="1845" r:id="rId33"/>
    <p:sldId id="2748" r:id="rId34"/>
    <p:sldId id="2912" r:id="rId35"/>
    <p:sldId id="2921" r:id="rId36"/>
    <p:sldId id="973" r:id="rId37"/>
    <p:sldId id="2687" r:id="rId38"/>
    <p:sldId id="2965" r:id="rId39"/>
    <p:sldId id="2807" r:id="rId40"/>
    <p:sldId id="2984" r:id="rId41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968"/>
            <p14:sldId id="2969"/>
            <p14:sldId id="2973"/>
            <p14:sldId id="2974"/>
            <p14:sldId id="2902"/>
            <p14:sldId id="2843"/>
            <p14:sldId id="2979"/>
            <p14:sldId id="2976"/>
            <p14:sldId id="2977"/>
            <p14:sldId id="2978"/>
            <p14:sldId id="2971"/>
            <p14:sldId id="2729"/>
            <p14:sldId id="2625"/>
            <p14:sldId id="2983"/>
            <p14:sldId id="2970"/>
            <p14:sldId id="2967"/>
            <p14:sldId id="2910"/>
            <p14:sldId id="2911"/>
            <p14:sldId id="2905"/>
            <p14:sldId id="2982"/>
            <p14:sldId id="2540"/>
            <p14:sldId id="1845"/>
            <p14:sldId id="2748"/>
            <p14:sldId id="2912"/>
            <p14:sldId id="2921"/>
            <p14:sldId id="973"/>
            <p14:sldId id="2687"/>
            <p14:sldId id="2965"/>
            <p14:sldId id="2807"/>
            <p14:sldId id="2984"/>
          </p14:sldIdLst>
        </p14:section>
        <p14:section name="Backup" id="{7E10E04E-D7F4-4751-994F-98942781385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0F2D62"/>
    <a:srgbClr val="4E4E4E"/>
    <a:srgbClr val="63666A"/>
    <a:srgbClr val="505050"/>
    <a:srgbClr val="50504E"/>
    <a:srgbClr val="004C97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F9872B-DC29-4D42-A5F0-6D38008879B2}" v="76" dt="2022-02-22T18:59:43.8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125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124" y="3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02:49:59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 Complex with existing </a:t>
            </a:r>
            <a:r>
              <a:rPr lang="en-US" dirty="0" err="1"/>
              <a:t>Linac</a:t>
            </a:r>
            <a:endParaRPr lang="en-US" dirty="0"/>
          </a:p>
          <a:p>
            <a:endParaRPr lang="en-US" dirty="0"/>
          </a:p>
          <a:p>
            <a:r>
              <a:rPr lang="en-US" dirty="0"/>
              <a:t>shows beamlines going to:</a:t>
            </a:r>
          </a:p>
          <a:p>
            <a:r>
              <a:rPr lang="en-US" i="1" dirty="0"/>
              <a:t>(from right to left)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Fixed Target Experiments &amp; Test Beam Facility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Muon Experiments (g-2, Mu2e)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High Energy Neutrino Experiments (</a:t>
            </a:r>
            <a:r>
              <a:rPr lang="en-US" i="0" dirty="0" err="1"/>
              <a:t>NOvA</a:t>
            </a:r>
            <a:r>
              <a:rPr lang="en-US" i="0" dirty="0"/>
              <a:t>, </a:t>
            </a:r>
            <a:r>
              <a:rPr lang="en-US" i="0" dirty="0" err="1"/>
              <a:t>MINERvA</a:t>
            </a:r>
            <a:r>
              <a:rPr lang="en-US" i="0" dirty="0"/>
              <a:t> - LBNF/DUNE)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Low Energy Neutrino Experiments (</a:t>
            </a:r>
            <a:r>
              <a:rPr lang="en-US" i="0" dirty="0" err="1"/>
              <a:t>MicroBooNE</a:t>
            </a:r>
            <a:r>
              <a:rPr lang="en-US" i="0" dirty="0"/>
              <a:t> – ICARUS, SBND)</a:t>
            </a:r>
          </a:p>
          <a:p>
            <a:pPr marL="0" indent="0">
              <a:buFontTx/>
              <a:buNone/>
            </a:pPr>
            <a:endParaRPr lang="en-US" i="0" dirty="0"/>
          </a:p>
          <a:p>
            <a:pPr marL="0" indent="0">
              <a:buFontTx/>
              <a:buNone/>
            </a:pPr>
            <a:r>
              <a:rPr lang="en-US" i="0" dirty="0"/>
              <a:t>750kW Beam Power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5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Highlighted already, but wanted to note that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PIP-II is the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the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first U.S. accelerator project to be built with significant International Contributions.  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DAE partner issued purchase order for PIP-II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cryoplant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Single largest in-kind contribution </a:t>
            </a:r>
            <a:r>
              <a:rPr lang="en-US" sz="1800" strike="sngStrike" dirty="0">
                <a:solidFill>
                  <a:schemeClr val="tx2"/>
                </a:solidFill>
              </a:rPr>
              <a:t>valued at ~$30M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800" strike="noStrike" dirty="0">
                <a:solidFill>
                  <a:schemeClr val="tx2"/>
                </a:solidFill>
              </a:rPr>
              <a:t>Multiple contributions can be seen on single cryomodules, requiring careful planning and communication, but benefiting from the diverse expertise of world </a:t>
            </a:r>
            <a:r>
              <a:rPr lang="en-US" sz="1800" strike="noStrike" dirty="0" err="1">
                <a:solidFill>
                  <a:schemeClr val="tx2"/>
                </a:solidFill>
              </a:rPr>
              <a:t>reknown</a:t>
            </a:r>
            <a:r>
              <a:rPr lang="en-US" sz="1800" strike="noStrike" dirty="0">
                <a:solidFill>
                  <a:schemeClr val="tx2"/>
                </a:solidFill>
              </a:rPr>
              <a:t> leaders in Superconducting technologies.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success of the PIP-II injector test to date, has relied on components such as magnets from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India, for the medium-energy beam transport.</a:t>
            </a:r>
            <a:endParaRPr lang="en-US" sz="1800" strike="noStrike" dirty="0">
              <a:solidFill>
                <a:schemeClr val="tx2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86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en-US" sz="1200" dirty="0" err="1"/>
              <a:t>Cryoplant</a:t>
            </a:r>
            <a:endParaRPr lang="en-US" sz="1200" dirty="0"/>
          </a:p>
          <a:p>
            <a:pPr marL="0" indent="0" hangingPunct="0">
              <a:buNone/>
            </a:pPr>
            <a:endParaRPr lang="en-US" sz="1200" dirty="0"/>
          </a:p>
          <a:p>
            <a:pPr marL="0" indent="0" hangingPunct="0">
              <a:buNone/>
            </a:pPr>
            <a:r>
              <a:rPr lang="en-US" sz="1200" dirty="0"/>
              <a:t>LB650 design &amp; production</a:t>
            </a:r>
          </a:p>
          <a:p>
            <a:pPr marL="0" indent="0" hangingPunct="0">
              <a:buNone/>
            </a:pPr>
            <a:endParaRPr lang="en-US" sz="1200" dirty="0"/>
          </a:p>
          <a:p>
            <a:pPr marL="0" indent="0" hangingPunct="0">
              <a:buNone/>
            </a:pPr>
            <a:r>
              <a:rPr lang="en-US" sz="1200" dirty="0"/>
              <a:t> nine 7kW S	SAs</a:t>
            </a:r>
          </a:p>
          <a:p>
            <a:pPr marL="0" indent="0" hangingPunct="0">
              <a:buNone/>
            </a:pPr>
            <a:endParaRPr lang="en-US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MEBT magnets</a:t>
            </a:r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SSR1 cavity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HB cavities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3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67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6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71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4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8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89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9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PIP-II Accelerator and LBNF Beamline combined will be capable of over 2 MW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4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66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43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Helvetica"/>
              <a:ea typeface="Geneva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28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75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25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4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PIP-II project at Fermilab is building a SUPERCONDUCTING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to fuel the next generation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of INTENSITY frontier experiments. By capitalizing on advances in (SRF) technology, FIVE families of superconducting cavities will accelerate H− ions to 800 MeV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injection into the Booster.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Upgrades to the existing Booster, Main Injector, and Recycler rings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will enable them to operate at a 20 Hz repetition rate and will provide a 1.2 MW proton beam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Long Baseline Neutrino Facility.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Helvetica"/>
              <a:ea typeface="Geneva" charset="0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Future upgrades for Mu2e and for 2 MW beam power to LBNF are supported by the: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LOCATION, and the TECHNOLOGIES employed within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. The enclosure for the beamline, connecting the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to the existing Booster, will include a short extension to allow for a future beamline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serve Mu2e.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site also takes advantage of electrical, water, and cryogenic infrastructure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already available in the vicinity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2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7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closer look shows more details on the PIP-II scope with the specific RF systems highlighted.  A room temperature warm front end made up of the ion source and RFQ, accelerate beam initially to 2.1 MeV.</a:t>
            </a:r>
          </a:p>
          <a:p>
            <a:endParaRPr lang="en-US" dirty="0"/>
          </a:p>
          <a:p>
            <a:r>
              <a:rPr lang="en-US" dirty="0"/>
              <a:t>The PIP-II Superconducting </a:t>
            </a:r>
            <a:r>
              <a:rPr lang="en-US" dirty="0" err="1"/>
              <a:t>Linac</a:t>
            </a:r>
            <a:r>
              <a:rPr lang="en-US" dirty="0"/>
              <a:t> is highlighted here showing the five families of the SRF cavities.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superconducting RF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is composed of fully segmented cryomodule units installed in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cold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portion of the accelerator.</a:t>
            </a:r>
            <a:endParaRPr lang="en-US" dirty="0"/>
          </a:p>
          <a:p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strong expertise Fermilab has developed in 1.3 GHz SRF, leads naturally to the PIP-II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Helvetica"/>
              <a:ea typeface="Geneva" charset="0"/>
              <a:cs typeface="ＭＳ Ｐゴシック" charset="0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designed around 162.5, 325 and the 650 MHz cavities of the same harmonic family. Cryogenic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infrastructure and expertise from Tevatron operations also provide an advantage. The choice of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superconducting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compatible with continuous-wave operation allows an upgrade path for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second-generation Mu2e experiment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0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-to-Booster Transfer Line transports the beam from the exit of the SC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injection girder of the Booster.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This figure shows the transport line layout. The transport line has two arcs and a straight section connecting them.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Helvetica"/>
              <a:ea typeface="Geneva" charset="0"/>
              <a:cs typeface="ＭＳ Ｐゴシック" charset="0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 this straight section the Booster line splits into two additional lines.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One goes to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 beam dump and the other one goes to the Mu2e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experiment which in a future upgrade is expected to receive 800 MeV beam from the SC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Linac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Helvetica"/>
              <a:ea typeface="Geneva" charset="0"/>
              <a:cs typeface="ＭＳ Ｐゴシック" charset="0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Helvetica"/>
              <a:ea typeface="Geneva" charset="0"/>
              <a:cs typeface="ＭＳ Ｐゴシック" charset="0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As can be seen in the figure, the second arc crosses the Tevatron tunnel. In the vicinity of this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crossing, the line has a local vertical bump bringing the line close to the Tevatron tunnel ceiling.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This is done to allow a free passage for personnel and equipment along the Tevatron tunnel, which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contains the operating 120 GeV transfer line. This line brings beams extracted from the Main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Helvetica"/>
                <a:ea typeface="Geneva" charset="0"/>
                <a:cs typeface="ＭＳ Ｐゴシック" charset="0"/>
              </a:rPr>
              <a:t>Injector to the Fermilab Test Beam Facility and is scheduled to be still in use at the time of PIP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</a:rPr>
              <a:t>Upgraded Booster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20 Hz, 800 MeV injection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New injection area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</a:rPr>
              <a:t>Upgraded Recycler &amp; Main Injector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RF in both rings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Existing Booster girder with 2 gradient magnets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Power supply chassis mods for running at 20 </a:t>
            </a:r>
            <a:r>
              <a:rPr lang="en-US" sz="1800" dirty="0" err="1">
                <a:solidFill>
                  <a:schemeClr val="tx2"/>
                </a:solidFill>
              </a:rPr>
              <a:t>hz</a:t>
            </a:r>
            <a:r>
              <a:rPr lang="en-US" sz="1800" dirty="0">
                <a:solidFill>
                  <a:schemeClr val="tx2"/>
                </a:solidFill>
              </a:rPr>
              <a:t>, 2 septa magnets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New Booster Cavity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Prototype of Recycler 53 MHz cavity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74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Site preparation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2"/>
                </a:solidFill>
              </a:rPr>
              <a:t>Cryoplant</a:t>
            </a:r>
            <a:r>
              <a:rPr lang="en-US" sz="1200" dirty="0">
                <a:solidFill>
                  <a:schemeClr val="tx2"/>
                </a:solidFill>
              </a:rPr>
              <a:t> Building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2"/>
                </a:solidFill>
              </a:rPr>
              <a:t>Linac</a:t>
            </a:r>
            <a:r>
              <a:rPr lang="en-US" sz="1200" dirty="0">
                <a:solidFill>
                  <a:schemeClr val="tx2"/>
                </a:solidFill>
              </a:rPr>
              <a:t> Complex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Booster Connection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1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en-US" sz="1200" dirty="0" err="1"/>
              <a:t>Cryoplant</a:t>
            </a:r>
            <a:endParaRPr lang="en-US" sz="1200" dirty="0"/>
          </a:p>
          <a:p>
            <a:pPr marL="0" indent="0" hangingPunct="0">
              <a:buNone/>
            </a:pPr>
            <a:endParaRPr lang="en-US" sz="1200" dirty="0"/>
          </a:p>
          <a:p>
            <a:pPr marL="0" indent="0" hangingPunct="0">
              <a:buNone/>
            </a:pPr>
            <a:r>
              <a:rPr lang="en-US" sz="1200" dirty="0"/>
              <a:t>LB650 design &amp; production</a:t>
            </a:r>
          </a:p>
          <a:p>
            <a:pPr marL="0" indent="0" hangingPunct="0">
              <a:buNone/>
            </a:pPr>
            <a:endParaRPr lang="en-US" sz="1200" dirty="0"/>
          </a:p>
          <a:p>
            <a:pPr marL="0" indent="0" hangingPunct="0">
              <a:buNone/>
            </a:pPr>
            <a:r>
              <a:rPr lang="en-US" sz="1200" dirty="0"/>
              <a:t> nine 7kW S	SAs</a:t>
            </a:r>
          </a:p>
          <a:p>
            <a:pPr marL="0" indent="0" hangingPunct="0">
              <a:buNone/>
            </a:pPr>
            <a:endParaRPr lang="en-US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MEBT magnets</a:t>
            </a:r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SSR1 cavity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HB cavities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4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8085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2219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0469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108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9187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6953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468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28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2503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6849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5146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0824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7667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7913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1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2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2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9"/>
          </a:xfrm>
          <a:prstGeom prst="rect">
            <a:avLst/>
          </a:prstGeom>
        </p:spPr>
        <p:txBody>
          <a:bodyPr lIns="0" rIns="0"/>
          <a:lstStyle>
            <a:lvl1pPr marL="256026" indent="-265169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32" indent="25602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64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377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2971" indent="19201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2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</a:p>
        </p:txBody>
      </p:sp>
    </p:spTree>
    <p:extLst>
      <p:ext uri="{BB962C8B-B14F-4D97-AF65-F5344CB8AC3E}">
        <p14:creationId xmlns:p14="http://schemas.microsoft.com/office/powerpoint/2010/main" val="861429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09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13581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31943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76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600"/>
              </a:spcBef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200"/>
              </a:spcBef>
              <a:spcAft>
                <a:spcPts val="300"/>
              </a:spcAft>
              <a:defRPr sz="2200">
                <a:solidFill>
                  <a:schemeClr val="tx1"/>
                </a:solidFill>
              </a:defRPr>
            </a:lvl2pPr>
            <a:lvl3pPr marL="1071007" indent="-306910">
              <a:defRPr sz="2000">
                <a:solidFill>
                  <a:schemeClr val="tx1"/>
                </a:solidFill>
              </a:defRPr>
            </a:lvl3pPr>
            <a:lvl4pPr marL="1447764" indent="-304792">
              <a:defRPr sz="1867">
                <a:solidFill>
                  <a:schemeClr val="tx1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25746"/>
            <a:ext cx="900491" cy="241300"/>
          </a:xfrm>
        </p:spPr>
        <p:txBody>
          <a:bodyPr anchor="ctr" anchorCtr="0"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855" y="6524960"/>
            <a:ext cx="7337258" cy="237285"/>
          </a:xfrm>
        </p:spPr>
        <p:txBody>
          <a:bodyPr anchor="ctr" anchorCtr="0"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27754"/>
            <a:ext cx="552451" cy="237285"/>
          </a:xfrm>
        </p:spPr>
        <p:txBody>
          <a:bodyPr anchor="ctr" anchorCtr="0"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0060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645229" y="251752"/>
            <a:ext cx="9241970" cy="289966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25746"/>
            <a:ext cx="900491" cy="241300"/>
          </a:xfrm>
        </p:spPr>
        <p:txBody>
          <a:bodyPr anchor="ctr" anchorCtr="0"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855" y="6524960"/>
            <a:ext cx="7337258" cy="237285"/>
          </a:xfrm>
        </p:spPr>
        <p:txBody>
          <a:bodyPr anchor="ctr" anchorCtr="0"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27754"/>
            <a:ext cx="552451" cy="237285"/>
          </a:xfrm>
        </p:spPr>
        <p:txBody>
          <a:bodyPr anchor="ctr" anchorCtr="0"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6703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646350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345608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44614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557692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901889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49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19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078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4239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9250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2991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2816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398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64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5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7446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0710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557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5515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5738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54944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1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2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2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9"/>
          </a:xfrm>
          <a:prstGeom prst="rect">
            <a:avLst/>
          </a:prstGeom>
        </p:spPr>
        <p:txBody>
          <a:bodyPr lIns="0" rIns="0"/>
          <a:lstStyle>
            <a:lvl1pPr marL="256026" indent="-265169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32" indent="25602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64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377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2971" indent="19201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2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</a:p>
        </p:txBody>
      </p:sp>
    </p:spTree>
    <p:extLst>
      <p:ext uri="{BB962C8B-B14F-4D97-AF65-F5344CB8AC3E}">
        <p14:creationId xmlns:p14="http://schemas.microsoft.com/office/powerpoint/2010/main" val="103990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68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1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2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PIP-II Updates | All Engineers Retreat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2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9"/>
          </a:xfrm>
          <a:prstGeom prst="rect">
            <a:avLst/>
          </a:prstGeom>
        </p:spPr>
        <p:txBody>
          <a:bodyPr lIns="0" rIns="0"/>
          <a:lstStyle>
            <a:lvl1pPr marL="256026" indent="-265169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32" indent="25602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64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377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2971" indent="19201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2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</a:p>
        </p:txBody>
      </p:sp>
    </p:spTree>
    <p:extLst>
      <p:ext uri="{BB962C8B-B14F-4D97-AF65-F5344CB8AC3E}">
        <p14:creationId xmlns:p14="http://schemas.microsoft.com/office/powerpoint/2010/main" val="365771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230" r:id="rId8"/>
    <p:sldLayoutId id="2147484283" r:id="rId9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8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2" r:id="rId9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6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</p:sldLayoutIdLst>
  <p:transition>
    <p:fade/>
  </p:transition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2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2" r:id="rId8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Updates | All Engineers Retreat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2/22/2022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0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openxmlformats.org/officeDocument/2006/relationships/image" Target="../media/image46.jpeg"/><Relationship Id="rId4" Type="http://schemas.openxmlformats.org/officeDocument/2006/relationships/image" Target="../media/image6.sv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0.jpg"/><Relationship Id="rId7" Type="http://schemas.openxmlformats.org/officeDocument/2006/relationships/image" Target="../media/image1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2.emf"/><Relationship Id="rId7" Type="http://schemas.openxmlformats.org/officeDocument/2006/relationships/image" Target="../media/image400.pn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5" Type="http://schemas.openxmlformats.org/officeDocument/2006/relationships/image" Target="../media/image73.png"/><Relationship Id="rId10" Type="http://schemas.openxmlformats.org/officeDocument/2006/relationships/image" Target="../media/image68.emf"/><Relationship Id="rId4" Type="http://schemas.openxmlformats.org/officeDocument/2006/relationships/image" Target="../media/image63.emf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2.emf"/><Relationship Id="rId7" Type="http://schemas.openxmlformats.org/officeDocument/2006/relationships/image" Target="../media/image400.pn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5" Type="http://schemas.openxmlformats.org/officeDocument/2006/relationships/image" Target="../media/image73.png"/><Relationship Id="rId10" Type="http://schemas.openxmlformats.org/officeDocument/2006/relationships/image" Target="../media/image68.emf"/><Relationship Id="rId4" Type="http://schemas.openxmlformats.org/officeDocument/2006/relationships/image" Target="../media/image63.emf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7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2.svg"/><Relationship Id="rId5" Type="http://schemas.microsoft.com/office/2007/relationships/hdphoto" Target="../media/hdphoto2.wdp"/><Relationship Id="rId10" Type="http://schemas.openxmlformats.org/officeDocument/2006/relationships/image" Target="../media/image71.png"/><Relationship Id="rId4" Type="http://schemas.openxmlformats.org/officeDocument/2006/relationships/image" Target="../media/image74.png"/><Relationship Id="rId9" Type="http://schemas.openxmlformats.org/officeDocument/2006/relationships/image" Target="../media/image30.png"/><Relationship Id="rId1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cid:part2.C6F11BCA.CA482B87@fnal.gov" TargetMode="External"/><Relationship Id="rId3" Type="http://schemas.openxmlformats.org/officeDocument/2006/relationships/image" Target="../media/image87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9.png"/><Relationship Id="rId4" Type="http://schemas.openxmlformats.org/officeDocument/2006/relationships/image" Target="../media/image9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87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8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100.tiff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pp.truelook.com/?m=16002500832205565503647" TargetMode="External"/><Relationship Id="rId5" Type="http://schemas.openxmlformats.org/officeDocument/2006/relationships/hyperlink" Target="https://app.truelook.com/?u=fc1599677013#tl_live" TargetMode="External"/><Relationship Id="rId4" Type="http://schemas.openxmlformats.org/officeDocument/2006/relationships/image" Target="../media/image1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21" Type="http://schemas.microsoft.com/office/2007/relationships/hdphoto" Target="../media/hdphoto1.wdp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PIP-II Updates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Lidija Kokoska, Project Engineer</a:t>
            </a:r>
          </a:p>
          <a:p>
            <a:r>
              <a:rPr lang="en-US" dirty="0"/>
              <a:t>All Engineers Retreat 2022</a:t>
            </a:r>
          </a:p>
          <a:p>
            <a:r>
              <a:rPr lang="en-US" dirty="0"/>
              <a:t>February 22,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FBFE3-71D9-43CF-8FAD-F58D15E42D99}"/>
              </a:ext>
            </a:extLst>
          </p:cNvPr>
          <p:cNvSpPr txBox="1"/>
          <p:nvPr/>
        </p:nvSpPr>
        <p:spPr>
          <a:xfrm>
            <a:off x="223167" y="6604084"/>
            <a:ext cx="39741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srgbClr val="505050"/>
                </a:solidFill>
              </a:rPr>
              <a:t>*Content presented by Lia Merminga &amp; PIP-II technical teams for CD-3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E0DF3F-629B-43D8-85E0-1D137580F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Booster Injection</a:t>
            </a:r>
          </a:p>
          <a:p>
            <a:pPr>
              <a:lnSpc>
                <a:spcPct val="150000"/>
              </a:lnSpc>
            </a:pPr>
            <a:r>
              <a:rPr lang="en-US" dirty="0"/>
              <a:t>Resonant Magnet Upgrade</a:t>
            </a:r>
          </a:p>
          <a:p>
            <a:pPr>
              <a:lnSpc>
                <a:spcPct val="150000"/>
              </a:lnSpc>
            </a:pPr>
            <a:r>
              <a:rPr lang="en-US" dirty="0"/>
              <a:t>Booster Power Supply Upgrade</a:t>
            </a:r>
          </a:p>
          <a:p>
            <a:pPr>
              <a:lnSpc>
                <a:spcPct val="150000"/>
              </a:lnSpc>
            </a:pPr>
            <a:r>
              <a:rPr lang="en-US" dirty="0"/>
              <a:t>Booster Dampers</a:t>
            </a:r>
          </a:p>
          <a:p>
            <a:pPr>
              <a:lnSpc>
                <a:spcPct val="150000"/>
              </a:lnSpc>
            </a:pPr>
            <a:r>
              <a:rPr lang="en-US" dirty="0"/>
              <a:t>Booster Collimators</a:t>
            </a:r>
          </a:p>
          <a:p>
            <a:pPr>
              <a:lnSpc>
                <a:spcPct val="150000"/>
              </a:lnSpc>
            </a:pPr>
            <a:r>
              <a:rPr lang="en-US" dirty="0"/>
              <a:t>Booster RF Cavities</a:t>
            </a:r>
          </a:p>
          <a:p>
            <a:pPr>
              <a:lnSpc>
                <a:spcPct val="150000"/>
              </a:lnSpc>
            </a:pPr>
            <a:r>
              <a:rPr lang="en-US" dirty="0"/>
              <a:t>MI RF Upgrades</a:t>
            </a:r>
          </a:p>
          <a:p>
            <a:pPr>
              <a:lnSpc>
                <a:spcPct val="150000"/>
              </a:lnSpc>
            </a:pPr>
            <a:r>
              <a:rPr lang="en-US" dirty="0"/>
              <a:t>Recycler RF Upgrades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8E588-AC0E-4828-B390-0D12C8B5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Upgraded Booster, Recycler, and Main Injector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98388-FAC1-4396-B956-733AE8AD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A622B-73CF-4911-9E49-CE65ABA4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90" y="4096930"/>
            <a:ext cx="2374036" cy="1789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B92BC-2C8B-4A64-92FD-576CFA7A9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91" y="4096930"/>
            <a:ext cx="2276922" cy="1688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B0391-AF24-4165-8449-743FDE0CF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950" y="2796220"/>
            <a:ext cx="2733675" cy="1210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883CC0-A477-4855-9BAA-A6D4194C7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937" y="2644173"/>
            <a:ext cx="2482176" cy="1409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F1279-A7FC-4DF0-A03B-99933F4DD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625" y="895105"/>
            <a:ext cx="2482176" cy="14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A8D99E-6F3B-41B1-B34B-CDE23E30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D3B8-4040-4183-A810-7913CD22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53183-0C60-4490-AAB2-557BCEE27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070" y="1204429"/>
            <a:ext cx="5037931" cy="253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5CC78-6453-48B5-ADB4-98E74AF1E813}"/>
              </a:ext>
            </a:extLst>
          </p:cNvPr>
          <p:cNvSpPr txBox="1"/>
          <p:nvPr/>
        </p:nvSpPr>
        <p:spPr>
          <a:xfrm>
            <a:off x="3471704" y="3232156"/>
            <a:ext cx="1082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Site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B163F-D3D8-4539-B190-8EC9A3F9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0" y="3744421"/>
            <a:ext cx="4277390" cy="1734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73B399-D487-4ABA-A025-0F0A54D63A83}"/>
              </a:ext>
            </a:extLst>
          </p:cNvPr>
          <p:cNvSpPr txBox="1"/>
          <p:nvPr/>
        </p:nvSpPr>
        <p:spPr>
          <a:xfrm>
            <a:off x="1995329" y="5124787"/>
            <a:ext cx="215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Cryo</a:t>
            </a:r>
            <a:r>
              <a:rPr lang="en-US" sz="2000" dirty="0"/>
              <a:t> Plant Building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31133D-0E16-4BA2-A3C1-6C9FF6480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111" y="3999847"/>
            <a:ext cx="4229209" cy="1414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16193A-3A35-410A-8283-EA5423BE15AE}"/>
              </a:ext>
            </a:extLst>
          </p:cNvPr>
          <p:cNvSpPr txBox="1"/>
          <p:nvPr/>
        </p:nvSpPr>
        <p:spPr>
          <a:xfrm>
            <a:off x="6241348" y="5078387"/>
            <a:ext cx="215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Linac</a:t>
            </a:r>
            <a:r>
              <a:rPr lang="en-US" sz="2000" dirty="0"/>
              <a:t> Gallery</a:t>
            </a:r>
          </a:p>
        </p:txBody>
      </p:sp>
    </p:spTree>
    <p:extLst>
      <p:ext uri="{BB962C8B-B14F-4D97-AF65-F5344CB8AC3E}">
        <p14:creationId xmlns:p14="http://schemas.microsoft.com/office/powerpoint/2010/main" val="143279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E5F38903-0EA0-4DFE-9445-261118CF3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6086" y="1042988"/>
            <a:ext cx="9120777" cy="49879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CE732-38EA-45F8-8727-480FD101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97" y="399210"/>
            <a:ext cx="11582400" cy="427877"/>
          </a:xfrm>
        </p:spPr>
        <p:txBody>
          <a:bodyPr/>
          <a:lstStyle/>
          <a:p>
            <a:pPr algn="ctr"/>
            <a:r>
              <a:rPr lang="en-US" sz="3600" dirty="0"/>
              <a:t>World Class Engagement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F47D-8D35-46D1-B24C-E10FE268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4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5B8DA6-7C2B-47A5-AE7B-F28402F095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352" y="161837"/>
            <a:ext cx="11209296" cy="44964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</a:rPr>
              <a:t>PIP-II International Partners, Expertise and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06EBD-214A-4177-A3A9-089DF710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BEF79-0522-4BCC-B5AE-814DEA0A3EF9}"/>
              </a:ext>
            </a:extLst>
          </p:cNvPr>
          <p:cNvSpPr txBox="1"/>
          <p:nvPr/>
        </p:nvSpPr>
        <p:spPr>
          <a:xfrm>
            <a:off x="1438830" y="1496600"/>
            <a:ext cx="86677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Substantial engineering / manufacturing experience; Superconducting magnets for LHC; 2 GeV synch light source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994E24-3B5F-494E-AA5B-6F5B823A7664}"/>
              </a:ext>
            </a:extLst>
          </p:cNvPr>
          <p:cNvSpPr txBox="1"/>
          <p:nvPr/>
        </p:nvSpPr>
        <p:spPr>
          <a:xfrm>
            <a:off x="1438830" y="2463284"/>
            <a:ext cx="8783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Internationally recognized leader in superconducting RF technologies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SRF cavity and cryomodule fabrication for XFEL; SRF cavities for 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773EA3-57B2-4C32-B4B0-AA1B5FD4F006}"/>
              </a:ext>
            </a:extLst>
          </p:cNvPr>
          <p:cNvSpPr txBox="1"/>
          <p:nvPr/>
        </p:nvSpPr>
        <p:spPr>
          <a:xfrm>
            <a:off x="1438830" y="3465648"/>
            <a:ext cx="8307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Substantial engineering and manufacturing experience; Construction, operation of synch light &amp; neutron sources SRF cavity processing and testing for 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34" charset="0"/>
              <a:ea typeface="Genev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7F97C-B823-4513-A94C-7788E89943CC}"/>
              </a:ext>
            </a:extLst>
          </p:cNvPr>
          <p:cNvSpPr txBox="1"/>
          <p:nvPr/>
        </p:nvSpPr>
        <p:spPr>
          <a:xfrm>
            <a:off x="1438830" y="4469534"/>
            <a:ext cx="8060277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 Internationally recognized leader in large-scale CM assembly 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 CM assembly for European XFEL and ESS; SSR2 cavities and couplers for 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FF849-D464-450C-A1D4-0BED6870BA82}"/>
              </a:ext>
            </a:extLst>
          </p:cNvPr>
          <p:cNvSpPr txBox="1"/>
          <p:nvPr/>
        </p:nvSpPr>
        <p:spPr>
          <a:xfrm>
            <a:off x="1783502" y="2111683"/>
            <a:ext cx="5848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Italy, INFN (started 2016)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37508-F49E-4CC5-9C49-93BAA415F4B0}"/>
              </a:ext>
            </a:extLst>
          </p:cNvPr>
          <p:cNvSpPr txBox="1"/>
          <p:nvPr/>
        </p:nvSpPr>
        <p:spPr>
          <a:xfrm>
            <a:off x="1783502" y="3115570"/>
            <a:ext cx="566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UK, STFC UKRI (started 2017)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1F0D2-F404-4491-8687-32FF648CBE10}"/>
              </a:ext>
            </a:extLst>
          </p:cNvPr>
          <p:cNvSpPr txBox="1"/>
          <p:nvPr/>
        </p:nvSpPr>
        <p:spPr>
          <a:xfrm>
            <a:off x="1783502" y="4119457"/>
            <a:ext cx="556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France, CEA, CNRS/IN2P3 (started 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663FC-AA0C-4786-99B5-4B72956101DD}"/>
              </a:ext>
            </a:extLst>
          </p:cNvPr>
          <p:cNvSpPr txBox="1"/>
          <p:nvPr/>
        </p:nvSpPr>
        <p:spPr>
          <a:xfrm>
            <a:off x="1783502" y="850546"/>
            <a:ext cx="7435514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India, Department of Atomic Energy (DAE) (started 2009)</a:t>
            </a:r>
          </a:p>
          <a:p>
            <a:pPr marL="0" marR="0" lvl="0" indent="0" algn="l" defTabSz="457200" rtl="0" eaLnBrk="1" fontAlgn="base" latinLnBrk="0" hangingPunct="1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BARC, RRCAT, VECC; also IUAC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74341C-0FFF-4258-AB03-531EE841DA43}"/>
              </a:ext>
            </a:extLst>
          </p:cNvPr>
          <p:cNvSpPr>
            <a:spLocks noChangeAspect="1"/>
          </p:cNvSpPr>
          <p:nvPr/>
        </p:nvSpPr>
        <p:spPr>
          <a:xfrm>
            <a:off x="734677" y="2078799"/>
            <a:ext cx="768096" cy="51206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63718-2A03-4BCC-8B45-D03BD7AF64E0}"/>
              </a:ext>
            </a:extLst>
          </p:cNvPr>
          <p:cNvSpPr>
            <a:spLocks noChangeAspect="1"/>
          </p:cNvSpPr>
          <p:nvPr/>
        </p:nvSpPr>
        <p:spPr>
          <a:xfrm>
            <a:off x="734677" y="938192"/>
            <a:ext cx="768096" cy="5128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87F75E-4388-4DBC-8A77-739707115A05}"/>
              </a:ext>
            </a:extLst>
          </p:cNvPr>
          <p:cNvSpPr>
            <a:spLocks noChangeAspect="1"/>
          </p:cNvSpPr>
          <p:nvPr/>
        </p:nvSpPr>
        <p:spPr>
          <a:xfrm>
            <a:off x="606661" y="3077508"/>
            <a:ext cx="1024128" cy="5120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C6149A-0278-4AF8-A267-6BCFC83B1BCD}"/>
              </a:ext>
            </a:extLst>
          </p:cNvPr>
          <p:cNvSpPr>
            <a:spLocks noChangeAspect="1"/>
          </p:cNvSpPr>
          <p:nvPr/>
        </p:nvSpPr>
        <p:spPr>
          <a:xfrm>
            <a:off x="734677" y="4076217"/>
            <a:ext cx="768096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76BC1A-9C0E-438D-8A33-B069C5095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45" y="5084834"/>
            <a:ext cx="822960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73E76D-3817-422B-A9EB-AB155F28ECF6}"/>
              </a:ext>
            </a:extLst>
          </p:cNvPr>
          <p:cNvSpPr txBox="1"/>
          <p:nvPr/>
        </p:nvSpPr>
        <p:spPr>
          <a:xfrm>
            <a:off x="1783502" y="5123343"/>
            <a:ext cx="556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Poland, WUST, WUT, TUL (started 2018)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6AD88-D562-4EE0-8C9B-0E40E15FBE79}"/>
              </a:ext>
            </a:extLst>
          </p:cNvPr>
          <p:cNvSpPr txBox="1"/>
          <p:nvPr/>
        </p:nvSpPr>
        <p:spPr>
          <a:xfrm>
            <a:off x="1404652" y="5546591"/>
            <a:ext cx="83757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Substantial engineering / manufacturing experience; CDS, LLRF, QC for XFEL, 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34" charset="0"/>
              <a:ea typeface="Geneva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B34BC1-100E-44BF-AF03-57B7C6728F61}"/>
              </a:ext>
            </a:extLst>
          </p:cNvPr>
          <p:cNvGrpSpPr/>
          <p:nvPr/>
        </p:nvGrpSpPr>
        <p:grpSpPr>
          <a:xfrm>
            <a:off x="10346916" y="485867"/>
            <a:ext cx="1694688" cy="5646690"/>
            <a:chOff x="10307473" y="212630"/>
            <a:chExt cx="1694688" cy="5646690"/>
          </a:xfrm>
        </p:grpSpPr>
        <p:pic>
          <p:nvPicPr>
            <p:cNvPr id="15" name="Picture 4" descr="https://pbs.twimg.com/media/Dtly-1OXcAAgGNy.jpg:large">
              <a:extLst>
                <a:ext uri="{FF2B5EF4-FFF2-40B4-BE49-F238E27FC236}">
                  <a16:creationId xmlns:a16="http://schemas.microsoft.com/office/drawing/2014/main" id="{8AB696A0-9D78-493D-9101-51E6FECE9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1675081"/>
              <a:ext cx="1688324" cy="126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pbs.twimg.com/media/DuzPywMWoAA9SqQ.jpg:large">
              <a:extLst>
                <a:ext uri="{FF2B5EF4-FFF2-40B4-BE49-F238E27FC236}">
                  <a16:creationId xmlns:a16="http://schemas.microsoft.com/office/drawing/2014/main" id="{5DBD779C-04FC-4C85-A530-800A8ED47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3132760"/>
              <a:ext cx="1688324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4" name="Picture 2" descr="https://pbs.twimg.com/media/D_ECidZU4AEPuFe.jpg:large">
              <a:extLst>
                <a:ext uri="{FF2B5EF4-FFF2-40B4-BE49-F238E27FC236}">
                  <a16:creationId xmlns:a16="http://schemas.microsoft.com/office/drawing/2014/main" id="{51B49D91-65C8-4809-B7CC-0CE67E42E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7473" y="212630"/>
              <a:ext cx="1694688" cy="1271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">
              <a:extLst>
                <a:ext uri="{FF2B5EF4-FFF2-40B4-BE49-F238E27FC236}">
                  <a16:creationId xmlns:a16="http://schemas.microsoft.com/office/drawing/2014/main" id="{7EDB205E-6549-4D59-8913-2AE713F1E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776" y="4591757"/>
              <a:ext cx="1690083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11508-C2BE-44FB-8FCD-AFAF91A60C76}"/>
              </a:ext>
            </a:extLst>
          </p:cNvPr>
          <p:cNvSpPr/>
          <p:nvPr/>
        </p:nvSpPr>
        <p:spPr>
          <a:xfrm>
            <a:off x="491352" y="6140611"/>
            <a:ext cx="10492878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is the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U.S. first accelerator project to be built with major international contributions; benefits from world-leading expertise, capabilities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F6213-2920-468C-BA91-578A641E9432}"/>
              </a:ext>
            </a:extLst>
          </p:cNvPr>
          <p:cNvSpPr txBox="1"/>
          <p:nvPr/>
        </p:nvSpPr>
        <p:spPr>
          <a:xfrm>
            <a:off x="10399113" y="-16891"/>
            <a:ext cx="16297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45551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3200" dirty="0"/>
              <a:t>Project Planning Documents (PPDs)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C62EF7-4E82-DF4C-84F2-61DEC445EB94}"/>
              </a:ext>
            </a:extLst>
          </p:cNvPr>
          <p:cNvSpPr txBox="1">
            <a:spLocks/>
          </p:cNvSpPr>
          <p:nvPr/>
        </p:nvSpPr>
        <p:spPr>
          <a:xfrm>
            <a:off x="-90665" y="1006763"/>
            <a:ext cx="8162898" cy="512064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1" indent="-28574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2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8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PPDs with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Helvetica" pitchFamily="2" charset="0"/>
              </a:rPr>
              <a:t>STFC UKRI/UK, INFN/Italy, WUST/Poland are signed</a:t>
            </a:r>
          </a:p>
        </p:txBody>
      </p:sp>
      <p:pic>
        <p:nvPicPr>
          <p:cNvPr id="12" name="Picture 11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C03E8981-5B96-474F-8A86-2FE7BDBB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61" y="2646526"/>
            <a:ext cx="3877519" cy="2213261"/>
          </a:xfrm>
          <a:prstGeom prst="rect">
            <a:avLst/>
          </a:prstGeom>
        </p:spPr>
      </p:pic>
      <p:pic>
        <p:nvPicPr>
          <p:cNvPr id="13" name="Picture 12" descr="A person sitting at a desk with a microphone and papers in front of flags&#10;&#10;Description automatically generated with low confidence">
            <a:extLst>
              <a:ext uri="{FF2B5EF4-FFF2-40B4-BE49-F238E27FC236}">
                <a16:creationId xmlns:a16="http://schemas.microsoft.com/office/drawing/2014/main" id="{07FD8B1C-955A-574A-AA04-3A7F7CDA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561" y="2185948"/>
            <a:ext cx="1641971" cy="109519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8F1823C-90EF-C74D-ACD8-7A37ABCEC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67" y="2185948"/>
            <a:ext cx="760061" cy="343375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53C9DEEF-137B-4244-B689-E28FA8C897ED}"/>
              </a:ext>
            </a:extLst>
          </p:cNvPr>
          <p:cNvSpPr txBox="1">
            <a:spLocks/>
          </p:cNvSpPr>
          <p:nvPr/>
        </p:nvSpPr>
        <p:spPr>
          <a:xfrm>
            <a:off x="-90666" y="5454243"/>
            <a:ext cx="8511313" cy="512064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1" indent="-28574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2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8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PPDs with CEA, CNRS/IN2P3/France,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Helvetica" pitchFamily="2" charset="0"/>
              </a:rPr>
              <a:t>DAE/India are in progress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C427F-6496-FA42-A19C-325409082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739" y="2322289"/>
            <a:ext cx="3734625" cy="2537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A5B828-D7C6-F144-9BA8-1D9574DEC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0" y="2322289"/>
            <a:ext cx="3498242" cy="25659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E63B47-7A8E-8240-805F-B480CB15F5C0}"/>
              </a:ext>
            </a:extLst>
          </p:cNvPr>
          <p:cNvSpPr>
            <a:spLocks noChangeAspect="1"/>
          </p:cNvSpPr>
          <p:nvPr/>
        </p:nvSpPr>
        <p:spPr>
          <a:xfrm>
            <a:off x="4242844" y="2374796"/>
            <a:ext cx="768096" cy="512064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15FD73F-36E0-1748-8BD3-2EB27783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65" y="2410042"/>
            <a:ext cx="92271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E6E1CCE-5D83-504F-AA9A-889F428433ED}"/>
              </a:ext>
            </a:extLst>
          </p:cNvPr>
          <p:cNvSpPr txBox="1"/>
          <p:nvPr/>
        </p:nvSpPr>
        <p:spPr>
          <a:xfrm>
            <a:off x="1295039" y="1723739"/>
            <a:ext cx="15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May-2021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F45958-D482-844D-8BBD-A3C5C42AD6AF}"/>
              </a:ext>
            </a:extLst>
          </p:cNvPr>
          <p:cNvSpPr txBox="1"/>
          <p:nvPr/>
        </p:nvSpPr>
        <p:spPr>
          <a:xfrm>
            <a:off x="5284176" y="1691204"/>
            <a:ext cx="15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June-2021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C4495-94D2-E746-93BA-737EAEE55CAD}"/>
              </a:ext>
            </a:extLst>
          </p:cNvPr>
          <p:cNvSpPr txBox="1"/>
          <p:nvPr/>
        </p:nvSpPr>
        <p:spPr>
          <a:xfrm>
            <a:off x="9304981" y="1723740"/>
            <a:ext cx="207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January -2022</a:t>
            </a:r>
          </a:p>
        </p:txBody>
      </p:sp>
    </p:spTree>
    <p:extLst>
      <p:ext uri="{BB962C8B-B14F-4D97-AF65-F5344CB8AC3E}">
        <p14:creationId xmlns:p14="http://schemas.microsoft.com/office/powerpoint/2010/main" val="42616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F47D-8D35-46D1-B24C-E10FE268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FEF33-3A32-47A7-B7B1-AC1BFC44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3" y="924595"/>
            <a:ext cx="5644444" cy="2860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C8A37-4860-4A4D-A5FB-AC3BA1E9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67" y="4062467"/>
            <a:ext cx="2642142" cy="192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B5F55-FA12-48C4-A7E4-486BB9202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805" y="4044545"/>
            <a:ext cx="2570395" cy="1939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B962-B499-45FD-97DE-EB3D8045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675" y="4008991"/>
            <a:ext cx="2658700" cy="1975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027AA-F4E4-44BF-91C3-6CB270F6A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919" y="4062467"/>
            <a:ext cx="2570396" cy="192155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3ED5DAA-10FC-44EC-8A99-00DDA2B0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In-Kind Contributions Ensures No Scope Gaps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8C8218-CDB1-4474-9AAF-69F1900BC86A}"/>
              </a:ext>
            </a:extLst>
          </p:cNvPr>
          <p:cNvSpPr txBox="1">
            <a:spLocks/>
          </p:cNvSpPr>
          <p:nvPr/>
        </p:nvSpPr>
        <p:spPr>
          <a:xfrm>
            <a:off x="3475374" y="5987206"/>
            <a:ext cx="2658700" cy="3301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MEBT magnets</a:t>
            </a:r>
            <a:endParaRPr lang="en-US" sz="2000" dirty="0">
              <a:highlight>
                <a:srgbClr val="FFFF00"/>
              </a:highlight>
            </a:endParaRPr>
          </a:p>
          <a:p>
            <a:pPr marL="0" indent="0" hangingPunct="0"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marL="0" indent="0" hangingPunct="0">
              <a:buNone/>
            </a:pPr>
            <a:endParaRPr lang="en-US" sz="2000" dirty="0"/>
          </a:p>
          <a:p>
            <a:pPr marL="0" indent="0" hangingPunct="0">
              <a:buNone/>
            </a:pPr>
            <a:endParaRPr lang="en-US" sz="2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8420B8-330F-47FC-92FB-A8F4DADAC690}"/>
              </a:ext>
            </a:extLst>
          </p:cNvPr>
          <p:cNvSpPr txBox="1">
            <a:spLocks/>
          </p:cNvSpPr>
          <p:nvPr/>
        </p:nvSpPr>
        <p:spPr>
          <a:xfrm>
            <a:off x="6199633" y="5970897"/>
            <a:ext cx="2141764" cy="3301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 SSR1 cavity</a:t>
            </a:r>
          </a:p>
          <a:p>
            <a:pPr marL="0" indent="0" hangingPunct="0">
              <a:buNone/>
            </a:pPr>
            <a:endParaRPr lang="en-US" sz="2000" dirty="0"/>
          </a:p>
          <a:p>
            <a:pPr marL="0" indent="0" hangingPunct="0">
              <a:buNone/>
            </a:pPr>
            <a:endParaRPr lang="en-US" sz="2000" dirty="0"/>
          </a:p>
          <a:p>
            <a:pPr marL="0" indent="0" hangingPunct="0">
              <a:buNone/>
            </a:pPr>
            <a:endParaRPr lang="en-US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776725A-393E-4C22-A56C-3C963FE8A0A4}"/>
              </a:ext>
            </a:extLst>
          </p:cNvPr>
          <p:cNvSpPr txBox="1">
            <a:spLocks/>
          </p:cNvSpPr>
          <p:nvPr/>
        </p:nvSpPr>
        <p:spPr>
          <a:xfrm>
            <a:off x="9575850" y="5978311"/>
            <a:ext cx="1707642" cy="3301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 HB cavities</a:t>
            </a:r>
          </a:p>
          <a:p>
            <a:pPr marL="0" indent="0" hangingPunct="0">
              <a:buNone/>
            </a:pPr>
            <a:endParaRPr lang="en-US" sz="2000" dirty="0"/>
          </a:p>
          <a:p>
            <a:pPr marL="0" indent="0" hangingPunct="0">
              <a:buNone/>
            </a:pPr>
            <a:endParaRPr lang="en-US" sz="2000" dirty="0"/>
          </a:p>
          <a:p>
            <a:pPr marL="0" indent="0" hangingPunct="0">
              <a:buNone/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79F027-20BF-4A97-8BA5-B9A91549DC77}"/>
              </a:ext>
            </a:extLst>
          </p:cNvPr>
          <p:cNvSpPr txBox="1"/>
          <p:nvPr/>
        </p:nvSpPr>
        <p:spPr>
          <a:xfrm>
            <a:off x="770931" y="3601575"/>
            <a:ext cx="5200444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Cryoplant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is the largest single IKC contribution to PIP-II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2A9FDA-B948-43A9-85B3-D072CD68C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6148" y="1080074"/>
            <a:ext cx="4093393" cy="2392024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DE0E69-8FF9-4F1C-B8B1-69CDF9FEBF5E}"/>
              </a:ext>
            </a:extLst>
          </p:cNvPr>
          <p:cNvSpPr txBox="1">
            <a:spLocks/>
          </p:cNvSpPr>
          <p:nvPr/>
        </p:nvSpPr>
        <p:spPr>
          <a:xfrm>
            <a:off x="708125" y="6144575"/>
            <a:ext cx="2141764" cy="330131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 Nine 7kW S	SAs</a:t>
            </a:r>
          </a:p>
          <a:p>
            <a:pPr marL="0" indent="0" hangingPunct="0">
              <a:buNone/>
            </a:pPr>
            <a:endParaRPr lang="en-US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32C905-1113-46F6-9321-CD934CE809DB}"/>
              </a:ext>
            </a:extLst>
          </p:cNvPr>
          <p:cNvSpPr txBox="1">
            <a:spLocks/>
          </p:cNvSpPr>
          <p:nvPr/>
        </p:nvSpPr>
        <p:spPr>
          <a:xfrm>
            <a:off x="7434086" y="1104383"/>
            <a:ext cx="2965027" cy="33013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Cryogenic Distribution Lines</a:t>
            </a:r>
          </a:p>
        </p:txBody>
      </p:sp>
    </p:spTree>
    <p:extLst>
      <p:ext uri="{BB962C8B-B14F-4D97-AF65-F5344CB8AC3E}">
        <p14:creationId xmlns:p14="http://schemas.microsoft.com/office/powerpoint/2010/main" val="6870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 animBg="1"/>
      <p:bldP spid="2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563B1D5-A5AD-458B-BB15-5A3A44616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126" y="1011546"/>
            <a:ext cx="7053972" cy="52153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CE732-38EA-45F8-8727-480FD101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7" y="417126"/>
            <a:ext cx="11582400" cy="427877"/>
          </a:xfrm>
        </p:spPr>
        <p:txBody>
          <a:bodyPr/>
          <a:lstStyle/>
          <a:p>
            <a:pPr algn="ctr"/>
            <a:r>
              <a:rPr lang="en-US" sz="3600" dirty="0"/>
              <a:t>Recent Highlights &amp; Engineering Accomplishments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F47D-8D35-46D1-B24C-E10FE268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0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AC6130-00ED-4ABD-A5C2-3915FACF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95" y="226723"/>
            <a:ext cx="11057467" cy="569268"/>
          </a:xfrm>
        </p:spPr>
        <p:txBody>
          <a:bodyPr/>
          <a:lstStyle/>
          <a:p>
            <a:r>
              <a:rPr lang="en-US" sz="2933" dirty="0"/>
              <a:t>PIP-II Status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82B52-3BAB-44D7-8A19-51F49B99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A65860-8671-403F-A3C5-F2FFCCBBE2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267" y="988544"/>
            <a:ext cx="11895667" cy="4827982"/>
          </a:xfrm>
        </p:spPr>
        <p:txBody>
          <a:bodyPr/>
          <a:lstStyle/>
          <a:p>
            <a:pPr marL="406390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 the last 1.5 years, three Critical Decisions (CD) were approved</a:t>
            </a:r>
          </a:p>
          <a:p>
            <a:pPr marL="790428" lvl="2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CD-2/3 of Early Conventional Facilities (ECF) subproject – </a:t>
            </a:r>
            <a:r>
              <a:rPr lang="en-US" sz="2000" dirty="0">
                <a:solidFill>
                  <a:schemeClr val="tx2"/>
                </a:solidFill>
              </a:rPr>
              <a:t>Jul 2020</a:t>
            </a:r>
          </a:p>
          <a:p>
            <a:pPr marL="790428" lvl="2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CD-2 Performance Baseline – </a:t>
            </a:r>
            <a:r>
              <a:rPr lang="en-US" sz="2000" dirty="0">
                <a:solidFill>
                  <a:schemeClr val="tx2"/>
                </a:solidFill>
              </a:rPr>
              <a:t>Dec 2020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TPC $978M (+$310M IKC), Early CD-4 Dec 2028</a:t>
            </a:r>
          </a:p>
          <a:p>
            <a:pPr marL="790428" lvl="2" indent="-415915">
              <a:spcBef>
                <a:spcPct val="20000"/>
              </a:spcBef>
              <a:spcAft>
                <a:spcPct val="0"/>
              </a:spcAft>
              <a:buFont typeface="Helvetica" panose="020B0604020202020204" pitchFamily="34" charset="0"/>
              <a:buChar char="►"/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CD-3a for Long Lead Procurements – </a:t>
            </a:r>
            <a:r>
              <a:rPr lang="en-US" sz="2000" dirty="0">
                <a:solidFill>
                  <a:schemeClr val="tx2"/>
                </a:solidFill>
              </a:rPr>
              <a:t>Mar 2021</a:t>
            </a:r>
          </a:p>
          <a:p>
            <a:pPr marL="406390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Beam tests at PIP2IT successfully completed, critical technologies demonstrated</a:t>
            </a:r>
          </a:p>
          <a:p>
            <a:pPr marL="406390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Cryogenic plant building construction is ~92% complete </a:t>
            </a:r>
          </a:p>
          <a:p>
            <a:pPr marL="406390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International partners strongly engaged: </a:t>
            </a:r>
            <a:r>
              <a:rPr lang="en-US" sz="2000" dirty="0">
                <a:solidFill>
                  <a:schemeClr val="tx2"/>
                </a:solidFill>
              </a:rPr>
              <a:t>DAE/BARC cryogenic plant contract under execution</a:t>
            </a:r>
          </a:p>
          <a:p>
            <a:pPr marL="406390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CD-3 DOE review – Start of Construction/Execution</a:t>
            </a:r>
          </a:p>
          <a:p>
            <a:pPr marL="790428" lvl="2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Held successful Director’s review (Dec 2021)*, DOE IPR scheduled 1-3 March 2022 </a:t>
            </a:r>
          </a:p>
          <a:p>
            <a:pPr marL="790428" lvl="2" indent="-415915">
              <a:buFont typeface="Helvetica" panose="020B0604020202020204" pitchFamily="34" charset="0"/>
              <a:buChar char="►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Project is ready for execution</a:t>
            </a:r>
          </a:p>
        </p:txBody>
      </p:sp>
      <p:sp>
        <p:nvSpPr>
          <p:cNvPr id="7" name="Rectangle 73">
            <a:extLst>
              <a:ext uri="{FF2B5EF4-FFF2-40B4-BE49-F238E27FC236}">
                <a16:creationId xmlns:a16="http://schemas.microsoft.com/office/drawing/2014/main" id="{952E25F0-0CD3-4A69-92D6-2D8F1FD5B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5912" y="5985803"/>
            <a:ext cx="8456375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PIP-II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is blazing a new trail in major accelerator projects in DOE/SC with international partners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22F72-E004-40F9-92FD-72CA8A9E2B3B}"/>
              </a:ext>
            </a:extLst>
          </p:cNvPr>
          <p:cNvSpPr txBox="1"/>
          <p:nvPr/>
        </p:nvSpPr>
        <p:spPr>
          <a:xfrm>
            <a:off x="3657602" y="5647249"/>
            <a:ext cx="92334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*“The level of international engagement and ownership in the success of PIP-II is impressive.”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7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20D46-5AFB-8949-980A-F5D48C75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Cavity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FC51-C766-2341-A968-A7B3529F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50ED7-4A48-914F-99D1-FB8ECD0E00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46" y="2233833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1A9719-ECDD-2D47-B4E0-3BA649F14F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99" y="2214825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F8AC27-3BE3-204A-948B-C828AC883D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491" y="2347756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1C6BD-D0A3-464E-BC0D-FFF422FDE975}"/>
              </a:ext>
            </a:extLst>
          </p:cNvPr>
          <p:cNvGrpSpPr/>
          <p:nvPr/>
        </p:nvGrpSpPr>
        <p:grpSpPr>
          <a:xfrm>
            <a:off x="7481537" y="2233833"/>
            <a:ext cx="1356624" cy="1195380"/>
            <a:chOff x="5603598" y="2503033"/>
            <a:chExt cx="1438546" cy="13053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CC8F45-4D06-2548-8E24-2E10AC3BF5E8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BA226BC6-71D2-484E-A3F0-E614D88F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2.4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3.3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N-doped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635549"/>
                  </p:ext>
                </p:extLst>
              </p:nvPr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5" t="-201887" r="-897487" b="-4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229" t="-400000" r="-45294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357" t="-400000" r="-339339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8652" t="-400000" r="-254232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67500" t="-400000" r="-153437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14404" t="-400000" r="-3601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N-doped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DB9B6A1-46AC-4FC7-B74E-B1ABF5C8A0B0}"/>
              </a:ext>
            </a:extLst>
          </p:cNvPr>
          <p:cNvGrpSpPr/>
          <p:nvPr/>
        </p:nvGrpSpPr>
        <p:grpSpPr>
          <a:xfrm>
            <a:off x="1615573" y="518267"/>
            <a:ext cx="9238303" cy="1753981"/>
            <a:chOff x="1314623" y="518267"/>
            <a:chExt cx="9238303" cy="1753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893FD-D1C8-BF44-9C58-A1AF71EF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4122EC-6C20-F544-8D00-9BFC6A7B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E733D7-7CA1-BB49-8FFC-035CF0A1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4D3FB4-BBC4-244E-8C27-425B9C5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58A697-37C5-1F48-9A8D-7AD2362E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7" name="Graphic 6" descr="Badge Tick1 with solid fill">
              <a:extLst>
                <a:ext uri="{FF2B5EF4-FFF2-40B4-BE49-F238E27FC236}">
                  <a16:creationId xmlns:a16="http://schemas.microsoft.com/office/drawing/2014/main" id="{AF96874A-0DE8-2B49-B7ED-3977C033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29" name="Graphic 28" descr="Badge Tick1 with solid fill">
              <a:extLst>
                <a:ext uri="{FF2B5EF4-FFF2-40B4-BE49-F238E27FC236}">
                  <a16:creationId xmlns:a16="http://schemas.microsoft.com/office/drawing/2014/main" id="{4E3CA137-5BAE-2048-B478-777A2640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B8341BC-F84C-7448-898E-15FA238E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35" name="Graphic 34" descr="Badge Tick1 with solid fill">
              <a:extLst>
                <a:ext uri="{FF2B5EF4-FFF2-40B4-BE49-F238E27FC236}">
                  <a16:creationId xmlns:a16="http://schemas.microsoft.com/office/drawing/2014/main" id="{75276BDE-05D7-4A2D-AF6D-7E1C12BE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141B0B85-EBFB-4260-86BF-BD4AFC3A3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r="23834"/>
          <a:stretch/>
        </p:blipFill>
        <p:spPr bwMode="auto">
          <a:xfrm>
            <a:off x="5617505" y="2122299"/>
            <a:ext cx="1204411" cy="13289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EFB71D-5E2D-42EE-8ED8-F471AD9987E0}"/>
              </a:ext>
            </a:extLst>
          </p:cNvPr>
          <p:cNvGrpSpPr/>
          <p:nvPr/>
        </p:nvGrpSpPr>
        <p:grpSpPr>
          <a:xfrm>
            <a:off x="8492393" y="6095940"/>
            <a:ext cx="2430075" cy="384695"/>
            <a:chOff x="251329" y="6008240"/>
            <a:chExt cx="2430075" cy="384695"/>
          </a:xfrm>
        </p:grpSpPr>
        <p:pic>
          <p:nvPicPr>
            <p:cNvPr id="25" name="Graphic 24" descr="Badge Tick1 with solid fill">
              <a:extLst>
                <a:ext uri="{FF2B5EF4-FFF2-40B4-BE49-F238E27FC236}">
                  <a16:creationId xmlns:a16="http://schemas.microsoft.com/office/drawing/2014/main" id="{0A349DB0-E168-4195-85E4-130FCA1F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19588B-0CE6-401B-8960-B9C775D1D7D1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Prototypes validated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483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20D46-5AFB-8949-980A-F5D48C75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PIP-II Cavity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FC51-C766-2341-A968-A7B3529F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50ED7-4A48-914F-99D1-FB8ECD0E00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46" y="2233833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1A9719-ECDD-2D47-B4E0-3BA649F14F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99" y="2214825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F8AC27-3BE3-204A-948B-C828AC883D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491" y="2347756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1C6BD-D0A3-464E-BC0D-FFF422FDE975}"/>
              </a:ext>
            </a:extLst>
          </p:cNvPr>
          <p:cNvGrpSpPr/>
          <p:nvPr/>
        </p:nvGrpSpPr>
        <p:grpSpPr>
          <a:xfrm>
            <a:off x="7481537" y="2233833"/>
            <a:ext cx="1356624" cy="1195380"/>
            <a:chOff x="5603598" y="2503033"/>
            <a:chExt cx="1438546" cy="13053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CC8F45-4D06-2548-8E24-2E10AC3BF5E8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BA226BC6-71D2-484E-A3F0-E614D88F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2.4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3.3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N-doped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5" t="-201887" r="-897487" b="-4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229" t="-400000" r="-45294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357" t="-400000" r="-339339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8652" t="-400000" r="-254232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67500" t="-400000" r="-153437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14404" t="-400000" r="-3601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N-doped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DB9B6A1-46AC-4FC7-B74E-B1ABF5C8A0B0}"/>
              </a:ext>
            </a:extLst>
          </p:cNvPr>
          <p:cNvGrpSpPr/>
          <p:nvPr/>
        </p:nvGrpSpPr>
        <p:grpSpPr>
          <a:xfrm>
            <a:off x="1615573" y="518267"/>
            <a:ext cx="9238303" cy="1753981"/>
            <a:chOff x="1314623" y="518267"/>
            <a:chExt cx="9238303" cy="1753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893FD-D1C8-BF44-9C58-A1AF71EF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4122EC-6C20-F544-8D00-9BFC6A7B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E733D7-7CA1-BB49-8FFC-035CF0A1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4D3FB4-BBC4-244E-8C27-425B9C5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58A697-37C5-1F48-9A8D-7AD2362E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7" name="Graphic 6" descr="Badge Tick1 with solid fill">
              <a:extLst>
                <a:ext uri="{FF2B5EF4-FFF2-40B4-BE49-F238E27FC236}">
                  <a16:creationId xmlns:a16="http://schemas.microsoft.com/office/drawing/2014/main" id="{AF96874A-0DE8-2B49-B7ED-3977C033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29" name="Graphic 28" descr="Badge Tick1 with solid fill">
              <a:extLst>
                <a:ext uri="{FF2B5EF4-FFF2-40B4-BE49-F238E27FC236}">
                  <a16:creationId xmlns:a16="http://schemas.microsoft.com/office/drawing/2014/main" id="{4E3CA137-5BAE-2048-B478-777A2640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B8341BC-F84C-7448-898E-15FA238E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35" name="Graphic 34" descr="Badge Tick1 with solid fill">
              <a:extLst>
                <a:ext uri="{FF2B5EF4-FFF2-40B4-BE49-F238E27FC236}">
                  <a16:creationId xmlns:a16="http://schemas.microsoft.com/office/drawing/2014/main" id="{75276BDE-05D7-4A2D-AF6D-7E1C12BE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141B0B85-EBFB-4260-86BF-BD4AFC3A3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r="23834"/>
          <a:stretch/>
        </p:blipFill>
        <p:spPr bwMode="auto">
          <a:xfrm>
            <a:off x="5617505" y="2122299"/>
            <a:ext cx="1204411" cy="13289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181694-849F-4ACB-B680-2BA30D78C4A1}"/>
              </a:ext>
            </a:extLst>
          </p:cNvPr>
          <p:cNvSpPr/>
          <p:nvPr/>
        </p:nvSpPr>
        <p:spPr>
          <a:xfrm>
            <a:off x="5173249" y="4979250"/>
            <a:ext cx="6137754" cy="350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ABD135-EF65-4F58-9767-EA0BF0FEB8DB}"/>
              </a:ext>
            </a:extLst>
          </p:cNvPr>
          <p:cNvSpPr/>
          <p:nvPr/>
        </p:nvSpPr>
        <p:spPr>
          <a:xfrm>
            <a:off x="5173249" y="5927600"/>
            <a:ext cx="6137754" cy="350729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FB8411-8F21-4218-B9F4-94B3EC5CDE3E}"/>
              </a:ext>
            </a:extLst>
          </p:cNvPr>
          <p:cNvSpPr/>
          <p:nvPr/>
        </p:nvSpPr>
        <p:spPr>
          <a:xfrm>
            <a:off x="5173249" y="5650704"/>
            <a:ext cx="6137754" cy="310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57D1B6-9987-4281-BC9E-3C2F24A7F5D1}"/>
              </a:ext>
            </a:extLst>
          </p:cNvPr>
          <p:cNvSpPr/>
          <p:nvPr/>
        </p:nvSpPr>
        <p:spPr>
          <a:xfrm>
            <a:off x="1785416" y="4934721"/>
            <a:ext cx="1695137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 of the art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731A2-DA09-480C-A9D1-17DBABA57E39}"/>
              </a:ext>
            </a:extLst>
          </p:cNvPr>
          <p:cNvCxnSpPr>
            <a:stCxn id="27" idx="3"/>
            <a:endCxn id="24" idx="1"/>
          </p:cNvCxnSpPr>
          <p:nvPr/>
        </p:nvCxnSpPr>
        <p:spPr>
          <a:xfrm flipV="1">
            <a:off x="3480553" y="5154615"/>
            <a:ext cx="1692696" cy="237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C3DE2C-FD1C-4A55-B675-EAB508B17BB4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>
            <a:off x="3480553" y="5391921"/>
            <a:ext cx="1692696" cy="414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CE58A73-68C8-496A-9D56-4971D40F136D}"/>
              </a:ext>
            </a:extLst>
          </p:cNvPr>
          <p:cNvSpPr/>
          <p:nvPr/>
        </p:nvSpPr>
        <p:spPr>
          <a:xfrm>
            <a:off x="5173249" y="5304763"/>
            <a:ext cx="6137754" cy="350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EEC8B9-95C9-4628-9030-2FBE03502F7A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>
            <a:off x="3480553" y="5391921"/>
            <a:ext cx="1692696" cy="88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63FC58-F38D-4BE6-9ACF-48B392183571}"/>
              </a:ext>
            </a:extLst>
          </p:cNvPr>
          <p:cNvGrpSpPr/>
          <p:nvPr/>
        </p:nvGrpSpPr>
        <p:grpSpPr>
          <a:xfrm>
            <a:off x="8492393" y="6095940"/>
            <a:ext cx="2430075" cy="384695"/>
            <a:chOff x="251329" y="6008240"/>
            <a:chExt cx="2430075" cy="384695"/>
          </a:xfrm>
        </p:grpSpPr>
        <p:pic>
          <p:nvPicPr>
            <p:cNvPr id="38" name="Graphic 37" descr="Badge Tick1 with solid fill">
              <a:extLst>
                <a:ext uri="{FF2B5EF4-FFF2-40B4-BE49-F238E27FC236}">
                  <a16:creationId xmlns:a16="http://schemas.microsoft.com/office/drawing/2014/main" id="{479592F4-9F96-40C1-B857-4D01A616C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4605423-40BF-4D3B-BD7E-F645207A0178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Prototypes validated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76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0AA4B-F3C9-435B-9C18-BAE4D46A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PIP-II Mission &amp; Scope Overview</a:t>
            </a:r>
          </a:p>
          <a:p>
            <a:endParaRPr lang="en-US" dirty="0"/>
          </a:p>
          <a:p>
            <a:r>
              <a:rPr lang="en-US" dirty="0"/>
              <a:t>World Class Engagement</a:t>
            </a:r>
          </a:p>
          <a:p>
            <a:endParaRPr lang="en-US" dirty="0"/>
          </a:p>
          <a:p>
            <a:r>
              <a:rPr lang="en-US" dirty="0"/>
              <a:t>Recent Highlights &amp; Engineering Accomplishments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E3DAF-44A9-4B47-B19C-89A38508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Updates – Overview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964E8-8D3B-410F-9AC6-02C3F0D3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61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DA6CE52-DB35-FD40-B7C1-6B48C418C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613" y="1055596"/>
            <a:ext cx="2771298" cy="12132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3AD7D8-4675-2B40-9767-FC26F13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05" y="327748"/>
            <a:ext cx="12475222" cy="695311"/>
          </a:xfrm>
        </p:spPr>
        <p:txBody>
          <a:bodyPr/>
          <a:lstStyle/>
          <a:p>
            <a:r>
              <a:rPr lang="en-US" sz="2800" dirty="0"/>
              <a:t>PIP-II Cryomodule Development: </a:t>
            </a:r>
            <a:br>
              <a:rPr lang="en-US" sz="2800" dirty="0"/>
            </a:br>
            <a:r>
              <a:rPr lang="en-US" sz="2800" dirty="0"/>
              <a:t>HWR, SSR1 Prototypes Demonstrated, HB650 Prototype in Fabrication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F72CA-B8A5-4E47-ADB2-3D7239BA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2E815F-82FB-124F-9D8F-B2E5868895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9" y="1317864"/>
            <a:ext cx="1789167" cy="6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52FB00-730F-D145-8D20-BC177C7D0BA6}"/>
              </a:ext>
            </a:extLst>
          </p:cNvPr>
          <p:cNvSpPr txBox="1"/>
          <p:nvPr/>
        </p:nvSpPr>
        <p:spPr>
          <a:xfrm>
            <a:off x="1178729" y="2313132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HWR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7FC4E-2D21-BE4E-8CB7-BF7EC02A59BD}"/>
              </a:ext>
            </a:extLst>
          </p:cNvPr>
          <p:cNvSpPr txBox="1"/>
          <p:nvPr/>
        </p:nvSpPr>
        <p:spPr>
          <a:xfrm>
            <a:off x="3285564" y="2297576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1AE95-BB8E-414D-87C6-42A05FCCD4DD}"/>
              </a:ext>
            </a:extLst>
          </p:cNvPr>
          <p:cNvSpPr txBox="1"/>
          <p:nvPr/>
        </p:nvSpPr>
        <p:spPr>
          <a:xfrm>
            <a:off x="5368264" y="2297576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10D81-3C14-DF49-A704-A5EEDAD4128E}"/>
              </a:ext>
            </a:extLst>
          </p:cNvPr>
          <p:cNvSpPr txBox="1"/>
          <p:nvPr/>
        </p:nvSpPr>
        <p:spPr>
          <a:xfrm>
            <a:off x="7480309" y="2297576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LB650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843E8-7B83-ED4A-AE05-D2C6E29D1C82}"/>
              </a:ext>
            </a:extLst>
          </p:cNvPr>
          <p:cNvSpPr txBox="1"/>
          <p:nvPr/>
        </p:nvSpPr>
        <p:spPr>
          <a:xfrm>
            <a:off x="9645289" y="2264912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HB650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60B3586-B8A6-954D-8E83-AB4F2FBDD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3618" y="3804403"/>
            <a:ext cx="3589812" cy="19752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326778-1525-BB40-B075-96CCC4C84DEA}"/>
              </a:ext>
            </a:extLst>
          </p:cNvPr>
          <p:cNvCxnSpPr>
            <a:cxnSpLocks/>
          </p:cNvCxnSpPr>
          <p:nvPr/>
        </p:nvCxnSpPr>
        <p:spPr>
          <a:xfrm flipH="1" flipV="1">
            <a:off x="1697665" y="2780935"/>
            <a:ext cx="507181" cy="89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4C1FAA9-B438-FA46-AB30-A304AAA1F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866" y="1273425"/>
            <a:ext cx="1454320" cy="777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D046E9-D60D-0047-AA21-4E35D5876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987" y="1213340"/>
            <a:ext cx="1544419" cy="897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20869C-825D-7F48-B7C8-8185B57516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50" y="1207865"/>
            <a:ext cx="1544419" cy="908736"/>
          </a:xfrm>
          <a:prstGeom prst="rect">
            <a:avLst/>
          </a:prstGeom>
        </p:spPr>
      </p:pic>
      <p:pic>
        <p:nvPicPr>
          <p:cNvPr id="27" name="Graphic 26" descr="Badge Tick1 with solid fill">
            <a:extLst>
              <a:ext uri="{FF2B5EF4-FFF2-40B4-BE49-F238E27FC236}">
                <a16:creationId xmlns:a16="http://schemas.microsoft.com/office/drawing/2014/main" id="{A33ED75B-9A8D-9E4D-AC5E-2CE7C4B621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1368" y="2267069"/>
            <a:ext cx="507728" cy="507728"/>
          </a:xfrm>
          <a:prstGeom prst="rect">
            <a:avLst/>
          </a:prstGeom>
        </p:spPr>
      </p:pic>
      <p:pic>
        <p:nvPicPr>
          <p:cNvPr id="28" name="Graphic 27" descr="Badge Tick1 with solid fill">
            <a:extLst>
              <a:ext uri="{FF2B5EF4-FFF2-40B4-BE49-F238E27FC236}">
                <a16:creationId xmlns:a16="http://schemas.microsoft.com/office/drawing/2014/main" id="{6E47D747-F452-E249-AA4F-8C12DAE3F3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6402" y="2267069"/>
            <a:ext cx="507728" cy="507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86FC9C-5C95-4FA0-8949-F94D9FBAF765}"/>
              </a:ext>
            </a:extLst>
          </p:cNvPr>
          <p:cNvGrpSpPr>
            <a:grpSpLocks noChangeAspect="1"/>
          </p:cNvGrpSpPr>
          <p:nvPr/>
        </p:nvGrpSpPr>
        <p:grpSpPr>
          <a:xfrm>
            <a:off x="186855" y="3804403"/>
            <a:ext cx="3592162" cy="1913815"/>
            <a:chOff x="129233" y="3211055"/>
            <a:chExt cx="5647499" cy="317671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071DF7A4-3248-B746-B9C6-6A14914746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79" b="9957"/>
            <a:stretch/>
          </p:blipFill>
          <p:spPr bwMode="auto">
            <a:xfrm>
              <a:off x="129233" y="3211055"/>
              <a:ext cx="5647499" cy="317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3331F05D-7B7E-144C-8B3A-2A6AD3B14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15" y="3211055"/>
              <a:ext cx="164306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2C0231D-680F-40C8-8754-1E0FBE98D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8030" y="3804403"/>
            <a:ext cx="4026023" cy="1814109"/>
          </a:xfrm>
          <a:prstGeom prst="rect">
            <a:avLst/>
          </a:prstGeom>
          <a:ln w="38100">
            <a:solidFill>
              <a:schemeClr val="tx1">
                <a:lumMod val="75000"/>
              </a:schemeClr>
            </a:solidFill>
            <a:prstDash val="dashDot"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98B5BD6-89FB-4283-A515-8C44D27DEF25}"/>
              </a:ext>
            </a:extLst>
          </p:cNvPr>
          <p:cNvGrpSpPr/>
          <p:nvPr/>
        </p:nvGrpSpPr>
        <p:grpSpPr>
          <a:xfrm>
            <a:off x="1249649" y="1943239"/>
            <a:ext cx="9853281" cy="307777"/>
            <a:chOff x="1030372" y="2166291"/>
            <a:chExt cx="9853281" cy="3077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58F34A-809B-41D7-9130-71B1860C0E50}"/>
                </a:ext>
              </a:extLst>
            </p:cNvPr>
            <p:cNvSpPr/>
            <p:nvPr/>
          </p:nvSpPr>
          <p:spPr>
            <a:xfrm>
              <a:off x="1030372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Geneva" charset="0"/>
                  <a:cs typeface="Helvetica" panose="020B0604020202020204" pitchFamily="34" charset="0"/>
                </a:rPr>
                <a:t>5.9 m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546D43F-55BB-430D-9660-04D60E2FA793}"/>
                </a:ext>
              </a:extLst>
            </p:cNvPr>
            <p:cNvSpPr/>
            <p:nvPr/>
          </p:nvSpPr>
          <p:spPr>
            <a:xfrm>
              <a:off x="3428880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Geneva" charset="0"/>
                  <a:cs typeface="Helvetica" panose="020B0604020202020204" pitchFamily="34" charset="0"/>
                </a:rPr>
                <a:t>5.3 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90FAA0-CB00-43AE-97B6-D7FDED4F4439}"/>
                </a:ext>
              </a:extLst>
            </p:cNvPr>
            <p:cNvSpPr/>
            <p:nvPr/>
          </p:nvSpPr>
          <p:spPr>
            <a:xfrm>
              <a:off x="5499563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Geneva" charset="0"/>
                  <a:cs typeface="Helvetica" panose="020B0604020202020204" pitchFamily="34" charset="0"/>
                </a:rPr>
                <a:t>6.5 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C00B81-BB72-4F8E-96EC-C42A0DCDEA0D}"/>
                </a:ext>
              </a:extLst>
            </p:cNvPr>
            <p:cNvSpPr/>
            <p:nvPr/>
          </p:nvSpPr>
          <p:spPr>
            <a:xfrm>
              <a:off x="10251750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Geneva" charset="0"/>
                  <a:cs typeface="Helvetica" panose="020B0604020202020204" pitchFamily="34" charset="0"/>
                </a:rPr>
                <a:t>9.9 m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0919D5-BA61-44F5-AA7B-9CB2BE1CD608}"/>
                </a:ext>
              </a:extLst>
            </p:cNvPr>
            <p:cNvSpPr/>
            <p:nvPr/>
          </p:nvSpPr>
          <p:spPr>
            <a:xfrm>
              <a:off x="7555728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Geneva" charset="0"/>
                  <a:cs typeface="Helvetica" panose="020B0604020202020204" pitchFamily="34" charset="0"/>
                </a:rPr>
                <a:t>5.5 m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B9D108E-22FB-4E3E-9A2A-D5036100289C}"/>
              </a:ext>
            </a:extLst>
          </p:cNvPr>
          <p:cNvCxnSpPr>
            <a:cxnSpLocks/>
          </p:cNvCxnSpPr>
          <p:nvPr/>
        </p:nvCxnSpPr>
        <p:spPr>
          <a:xfrm flipH="1" flipV="1">
            <a:off x="4514628" y="2796457"/>
            <a:ext cx="507181" cy="89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C3EC536-5D65-4AE9-9269-5627DE34FA9F}"/>
              </a:ext>
            </a:extLst>
          </p:cNvPr>
          <p:cNvCxnSpPr>
            <a:cxnSpLocks/>
          </p:cNvCxnSpPr>
          <p:nvPr/>
        </p:nvCxnSpPr>
        <p:spPr>
          <a:xfrm flipH="1" flipV="1">
            <a:off x="10081433" y="2801289"/>
            <a:ext cx="507181" cy="89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322B2C-2FCE-431E-B381-8E72C02FBA44}"/>
              </a:ext>
            </a:extLst>
          </p:cNvPr>
          <p:cNvGrpSpPr/>
          <p:nvPr/>
        </p:nvGrpSpPr>
        <p:grpSpPr>
          <a:xfrm>
            <a:off x="8492393" y="6095940"/>
            <a:ext cx="2430075" cy="384695"/>
            <a:chOff x="251329" y="6008240"/>
            <a:chExt cx="2430075" cy="384695"/>
          </a:xfrm>
        </p:grpSpPr>
        <p:pic>
          <p:nvPicPr>
            <p:cNvPr id="41" name="Graphic 40" descr="Badge Tick1 with solid fill">
              <a:extLst>
                <a:ext uri="{FF2B5EF4-FFF2-40B4-BE49-F238E27FC236}">
                  <a16:creationId xmlns:a16="http://schemas.microsoft.com/office/drawing/2014/main" id="{183B22C7-B39D-4F10-8F4E-DCFB51AA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AE87ED-83CC-478A-B814-D52FE3E3DB7E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Prototypes validated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16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088759-16E3-498A-82F3-3A1A5A7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37" y="259649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HB650 Prototype Cryomodule Integration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DBFA4-A778-4BA2-8C30-F440E7DC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46082357-68F0-4641-B13D-41099BAD62BE}"/>
              </a:ext>
            </a:extLst>
          </p:cNvPr>
          <p:cNvSpPr txBox="1">
            <a:spLocks/>
          </p:cNvSpPr>
          <p:nvPr/>
        </p:nvSpPr>
        <p:spPr>
          <a:xfrm>
            <a:off x="411957" y="1046305"/>
            <a:ext cx="8444518" cy="32459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HB650 proto cryomodule integration/testing a major FY21-22 technical goal </a:t>
            </a:r>
          </a:p>
          <a:p>
            <a:pPr marL="742950" marR="0" lvl="1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First high beta CW cryomodule ever built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charset="0"/>
                <a:ea typeface="Geneva" charset="0"/>
              </a:rPr>
              <a:t>!</a:t>
            </a:r>
          </a:p>
          <a:p>
            <a:pPr marL="742950" marR="0" lvl="1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, Gradient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Wingdings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3.3 x10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and 18.7 MV/m – unprecedented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 panose="05050102010706020507" pitchFamily="18" charset="2"/>
              </a:rPr>
              <a:t>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 &lt;1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charset="0"/>
              <a:ea typeface="Geneva" charset="0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Significant technical challenges are overcome by tour-de-force effort by Fermilab and international teams</a:t>
            </a:r>
          </a:p>
          <a:p>
            <a:pPr marL="742950" marR="0" lvl="1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charset="0"/>
                <a:ea typeface="Geneva" charset="0"/>
              </a:rPr>
              <a:t>Excellent SRF cavity manufacturing capability at RRCAT</a:t>
            </a:r>
          </a:p>
          <a:p>
            <a:pPr marL="742950" marR="0" lvl="1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charset="0"/>
                <a:ea typeface="Geneva" charset="0"/>
              </a:rPr>
              <a:t>UKRI, CEA strongly engaged in process 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tring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 assembly in progress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RF and transportation tests in 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38B0B9-527F-4912-B8D0-83FC8767D644}"/>
              </a:ext>
            </a:extLst>
          </p:cNvPr>
          <p:cNvGrpSpPr/>
          <p:nvPr/>
        </p:nvGrpSpPr>
        <p:grpSpPr>
          <a:xfrm>
            <a:off x="8882296" y="554820"/>
            <a:ext cx="3309704" cy="752222"/>
            <a:chOff x="8882296" y="57347"/>
            <a:chExt cx="3309704" cy="752222"/>
          </a:xfrm>
        </p:grpSpPr>
        <p:pic>
          <p:nvPicPr>
            <p:cNvPr id="23" name="Picture 22" descr="upload.wikimedia.org/wikipedia/en/thumb/e/e3/Ra...">
              <a:extLst>
                <a:ext uri="{FF2B5EF4-FFF2-40B4-BE49-F238E27FC236}">
                  <a16:creationId xmlns:a16="http://schemas.microsoft.com/office/drawing/2014/main" id="{082D304C-EC4B-4FF6-9394-8C279FD3474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3609" y="57347"/>
              <a:ext cx="771136" cy="752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77E737E-6781-4947-A1AA-B77CEFBAD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2296" y="259409"/>
              <a:ext cx="1587951" cy="352758"/>
            </a:xfrm>
            <a:prstGeom prst="rect">
              <a:avLst/>
            </a:prstGeom>
          </p:spPr>
        </p:pic>
        <p:pic>
          <p:nvPicPr>
            <p:cNvPr id="24" name="Picture 2" descr="Science and Technology Facilities Council (STFC) – UKRI">
              <a:extLst>
                <a:ext uri="{FF2B5EF4-FFF2-40B4-BE49-F238E27FC236}">
                  <a16:creationId xmlns:a16="http://schemas.microsoft.com/office/drawing/2014/main" id="{5507578C-ECCF-47B6-A837-0B2982CC7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1921" y="109282"/>
              <a:ext cx="780079" cy="64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DA81FD-417D-4873-98EA-67A32D1366CC}"/>
              </a:ext>
            </a:extLst>
          </p:cNvPr>
          <p:cNvGrpSpPr/>
          <p:nvPr/>
        </p:nvGrpSpPr>
        <p:grpSpPr>
          <a:xfrm>
            <a:off x="411957" y="4460873"/>
            <a:ext cx="10632371" cy="1934883"/>
            <a:chOff x="722434" y="2042258"/>
            <a:chExt cx="10632371" cy="19348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2A6FCA-502C-4E3B-B7B0-8DF7ED0C4E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434" y="2042258"/>
              <a:ext cx="10632371" cy="1734190"/>
              <a:chOff x="143221" y="2866236"/>
              <a:chExt cx="11813744" cy="192687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65BFACF-759D-480B-80FB-30FA6999A859}"/>
                  </a:ext>
                </a:extLst>
              </p:cNvPr>
              <p:cNvGrpSpPr/>
              <p:nvPr/>
            </p:nvGrpSpPr>
            <p:grpSpPr>
              <a:xfrm>
                <a:off x="143221" y="2866236"/>
                <a:ext cx="11813744" cy="1926878"/>
                <a:chOff x="286835" y="3841128"/>
                <a:chExt cx="11813744" cy="1926878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7C8FE87-DEE6-4C1B-9736-8A6570B8D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5230268" y="-1102305"/>
                  <a:ext cx="1926878" cy="11813744"/>
                </a:xfrm>
                <a:prstGeom prst="rect">
                  <a:avLst/>
                </a:prstGeom>
              </p:spPr>
            </p:pic>
            <p:pic>
              <p:nvPicPr>
                <p:cNvPr id="39" name="Picture 5" descr="Image result">
                  <a:extLst>
                    <a:ext uri="{FF2B5EF4-FFF2-40B4-BE49-F238E27FC236}">
                      <a16:creationId xmlns:a16="http://schemas.microsoft.com/office/drawing/2014/main" id="{FB4931A2-3E24-4DF0-979E-2402CB5994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5528" y="4229342"/>
                  <a:ext cx="398965" cy="268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2" descr="Image result">
                  <a:extLst>
                    <a:ext uri="{FF2B5EF4-FFF2-40B4-BE49-F238E27FC236}">
                      <a16:creationId xmlns:a16="http://schemas.microsoft.com/office/drawing/2014/main" id="{516539E8-AF60-4D60-8B14-D90A238A3D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8539" y="4257373"/>
                  <a:ext cx="398966" cy="212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3" name="Picture 2" descr="Image result">
                <a:extLst>
                  <a:ext uri="{FF2B5EF4-FFF2-40B4-BE49-F238E27FC236}">
                    <a16:creationId xmlns:a16="http://schemas.microsoft.com/office/drawing/2014/main" id="{B50885D1-78BA-4637-A2EA-1A0912B01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0359" y="3274201"/>
                <a:ext cx="398966" cy="212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 descr="Image result">
                <a:extLst>
                  <a:ext uri="{FF2B5EF4-FFF2-40B4-BE49-F238E27FC236}">
                    <a16:creationId xmlns:a16="http://schemas.microsoft.com/office/drawing/2014/main" id="{FBF94B77-042D-4163-97B7-C0C6256D3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769" y="3274201"/>
                <a:ext cx="398966" cy="212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5" descr="Image result">
                <a:extLst>
                  <a:ext uri="{FF2B5EF4-FFF2-40B4-BE49-F238E27FC236}">
                    <a16:creationId xmlns:a16="http://schemas.microsoft.com/office/drawing/2014/main" id="{3FB24385-1A2A-43D7-A215-127C9D2D4A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4486" y="3246170"/>
                <a:ext cx="398965" cy="26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5" descr="Image result">
                <a:extLst>
                  <a:ext uri="{FF2B5EF4-FFF2-40B4-BE49-F238E27FC236}">
                    <a16:creationId xmlns:a16="http://schemas.microsoft.com/office/drawing/2014/main" id="{981952CA-5806-4683-9741-4A197AF110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1616" y="3246170"/>
                <a:ext cx="398965" cy="26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71215B-C6B8-4280-88CD-7DE4257F1B39}"/>
                </a:ext>
              </a:extLst>
            </p:cNvPr>
            <p:cNvSpPr txBox="1"/>
            <p:nvPr/>
          </p:nvSpPr>
          <p:spPr>
            <a:xfrm>
              <a:off x="1924737" y="3669364"/>
              <a:ext cx="9349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RRCAT-506                      AES007                        AES008  		  AES009                RRCAT-504                 RRCAT-502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443E5-79A2-4018-939E-CE7E97936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3104" y="1417491"/>
            <a:ext cx="3257079" cy="24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6B07F-90B2-4634-995D-37FFEFA6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1" y="309131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Cryogenic Plant &amp; Cryogenic Distribution System (CDS)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AC14ED3-F2B5-4FF7-9890-963501C5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691" y="6551292"/>
            <a:ext cx="552451" cy="237285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993CBD-A6FF-49EC-B7A2-4C0ED770A68A}"/>
              </a:ext>
            </a:extLst>
          </p:cNvPr>
          <p:cNvSpPr txBox="1">
            <a:spLocks/>
          </p:cNvSpPr>
          <p:nvPr/>
        </p:nvSpPr>
        <p:spPr>
          <a:xfrm>
            <a:off x="276312" y="1045325"/>
            <a:ext cx="5598719" cy="51920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DAE Contract for Cryogenic Plant Launched</a:t>
            </a:r>
          </a:p>
          <a:p>
            <a:pPr marL="0" marR="0" lvl="0" indent="0" algn="l" defTabSz="609585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PIP-II Cryogenic Plant is the single largest in-kind contribution from DAE/India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Design/Build contract with ALAT. Kickoff Meeting occurred in October. 60% Design review expected in June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63EE25F8-24DC-4FBA-B953-066B4CC29D31}"/>
              </a:ext>
            </a:extLst>
          </p:cNvPr>
          <p:cNvSpPr txBox="1">
            <a:spLocks/>
          </p:cNvSpPr>
          <p:nvPr/>
        </p:nvSpPr>
        <p:spPr>
          <a:xfrm>
            <a:off x="6096000" y="1045325"/>
            <a:ext cx="5934324" cy="51920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CDS designed in collaboration with Fermilab and Wroclaw University of Science and Technology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CDS Final Design complete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</a:rPr>
              <a:t>Integration with Conventional Facilities well defined and stable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0FE3FB3-FA24-4E70-8DD2-9659DBD6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41" y="3065252"/>
            <a:ext cx="2350663" cy="51483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BB691-0DB4-4B6A-8E3F-E0554F616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232" y="3272230"/>
            <a:ext cx="1466850" cy="31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3743B-11CD-47E9-A919-6F8298A9A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77" y="3686979"/>
            <a:ext cx="5568787" cy="25504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9606CD-E615-4613-BEB9-4AD1E1FCA11D}"/>
              </a:ext>
            </a:extLst>
          </p:cNvPr>
          <p:cNvSpPr txBox="1"/>
          <p:nvPr/>
        </p:nvSpPr>
        <p:spPr>
          <a:xfrm>
            <a:off x="313691" y="6177359"/>
            <a:ext cx="3956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ALAT: Air Liquide Advanced Technologies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764E20-5236-41F1-BA7A-A350309CD2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241" y="3620031"/>
            <a:ext cx="5251841" cy="26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02FBB7D0-26F5-4733-9D2C-3B09A934921C}"/>
              </a:ext>
            </a:extLst>
          </p:cNvPr>
          <p:cNvSpPr txBox="1">
            <a:spLocks/>
          </p:cNvSpPr>
          <p:nvPr/>
        </p:nvSpPr>
        <p:spPr>
          <a:xfrm>
            <a:off x="194278" y="848438"/>
            <a:ext cx="8080445" cy="5468569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Scope 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Design, procurement, fabrication, and testing of various accelerator system hardware and software including: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Machine Protection Systems, High Power RF &amp; RF distribution, Low Level RF, Magnets &amp; Power Supplies; Vacuum; Controls; Safety Systems; Beam Instrumentation</a:t>
            </a:r>
          </a:p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Focus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PIP2IT support for beam operation and SRF testing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Complete technical requirements, mature designs </a:t>
            </a:r>
          </a:p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Highlights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 </a:t>
            </a:r>
          </a:p>
          <a:p>
            <a:pPr marL="742950" marR="0" lvl="1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PIP2IT program was a successful integrated system test for majority of Accelerator Systems</a:t>
            </a:r>
          </a:p>
          <a:p>
            <a:pPr marL="1130290" marR="0" lvl="2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First implementation of EPICS-based controls realized</a:t>
            </a:r>
          </a:p>
          <a:p>
            <a:pPr marL="1130290" marR="0" lvl="2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Eight ECIL/BARC 325 MHz 7 kW amplifiers power SSR1 cavities</a:t>
            </a:r>
          </a:p>
          <a:p>
            <a:pPr marL="1130290" marR="0" lvl="2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LLRF/RFPI with resonance control operational in HWR, SSR1 </a:t>
            </a:r>
          </a:p>
          <a:p>
            <a:pPr marL="1130290" marR="0" lvl="2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Laser profile monitor demonstrated ability to generate transverse and longitudinal profiles</a:t>
            </a:r>
          </a:p>
          <a:p>
            <a:pPr marL="1130290" marR="0" lvl="2" indent="-285750" algn="just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MPS successfully validated detecting low energy (2.1 MeV) beam loss with a diamond detector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4FF238-5948-4875-85E5-3A2CE15F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78" y="104324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Accelerator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CAC6C-67C2-4101-A465-9F555B8B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7E8809-56F5-4C0C-9D21-2BAB7B285611}"/>
              </a:ext>
            </a:extLst>
          </p:cNvPr>
          <p:cNvGrpSpPr>
            <a:grpSpLocks noChangeAspect="1"/>
          </p:cNvGrpSpPr>
          <p:nvPr/>
        </p:nvGrpSpPr>
        <p:grpSpPr>
          <a:xfrm>
            <a:off x="4138646" y="58313"/>
            <a:ext cx="5743804" cy="670857"/>
            <a:chOff x="5232321" y="48422"/>
            <a:chExt cx="6757417" cy="7892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53D1D3-4F2D-4FF7-81CA-9778444AF781}"/>
                </a:ext>
              </a:extLst>
            </p:cNvPr>
            <p:cNvGrpSpPr/>
            <p:nvPr/>
          </p:nvGrpSpPr>
          <p:grpSpPr>
            <a:xfrm>
              <a:off x="7932413" y="72623"/>
              <a:ext cx="4057325" cy="541851"/>
              <a:chOff x="5042146" y="1964577"/>
              <a:chExt cx="4057325" cy="54185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06DD6F-7DF1-4A73-8FD4-C101CC2C9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4635" y="2021549"/>
                <a:ext cx="1974836" cy="48487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8B62640-C262-4330-BDA9-329B81958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2146" y="1964577"/>
                <a:ext cx="1974836" cy="497068"/>
              </a:xfrm>
              <a:prstGeom prst="rect">
                <a:avLst/>
              </a:prstGeom>
            </p:spPr>
          </p:pic>
        </p:grpSp>
        <p:pic>
          <p:nvPicPr>
            <p:cNvPr id="23" name="Picture 91">
              <a:extLst>
                <a:ext uri="{FF2B5EF4-FFF2-40B4-BE49-F238E27FC236}">
                  <a16:creationId xmlns:a16="http://schemas.microsoft.com/office/drawing/2014/main" id="{F3E2B308-DEB1-4034-A120-712CA2250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62216" y="48422"/>
              <a:ext cx="767659" cy="789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FA851E-C8DC-4843-BC18-BA96E731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321" y="200468"/>
              <a:ext cx="1727357" cy="36922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BCBA811-9D8D-4CB8-BFB1-09C6A75B3AED}"/>
              </a:ext>
            </a:extLst>
          </p:cNvPr>
          <p:cNvSpPr txBox="1"/>
          <p:nvPr/>
        </p:nvSpPr>
        <p:spPr>
          <a:xfrm>
            <a:off x="8771835" y="5706177"/>
            <a:ext cx="311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Beam loss detected by diamond detector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0560C1-D22E-49D8-9392-1AA42C149BD9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04" y="3653540"/>
            <a:ext cx="241935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0FD249-EBF6-4878-A7D4-BF21A8C2E6CF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2" y="939453"/>
            <a:ext cx="2657302" cy="18418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F4F11F0-30E3-4598-BEF4-6A3879B2A5E2}"/>
              </a:ext>
            </a:extLst>
          </p:cNvPr>
          <p:cNvSpPr txBox="1"/>
          <p:nvPr/>
        </p:nvSpPr>
        <p:spPr>
          <a:xfrm>
            <a:off x="8329164" y="2739223"/>
            <a:ext cx="3915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 monitor detectors tested at PIP2IT: neutron (on loan from FRIB), sodium iodide, scintillator-based monitor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29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Text&#10;&#10;Description automatically generated">
            <a:extLst>
              <a:ext uri="{FF2B5EF4-FFF2-40B4-BE49-F238E27FC236}">
                <a16:creationId xmlns:a16="http://schemas.microsoft.com/office/drawing/2014/main" id="{858DECA1-2E7D-49B6-9069-2302C2D51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2192" y="1216440"/>
            <a:ext cx="5550163" cy="337281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DD4C60-D7FB-4AE7-A182-AA6F1313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33" y="30199"/>
            <a:ext cx="10639342" cy="735654"/>
          </a:xfrm>
        </p:spPr>
        <p:txBody>
          <a:bodyPr/>
          <a:lstStyle/>
          <a:p>
            <a:r>
              <a:rPr lang="en-US" sz="2930" dirty="0"/>
              <a:t>DAE RF Amplifiers advanced prototypes tested at FNAL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D644-4D43-4D05-B272-309C1A08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3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27D8F46-D86E-4AFC-A403-C3A6F039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57254" y="1216440"/>
            <a:ext cx="4540144" cy="3405108"/>
          </a:xfrm>
          <a:prstGeom prst="rect">
            <a:avLst/>
          </a:prstGeom>
        </p:spPr>
      </p:pic>
      <p:pic>
        <p:nvPicPr>
          <p:cNvPr id="14" name="Picture 91">
            <a:extLst>
              <a:ext uri="{FF2B5EF4-FFF2-40B4-BE49-F238E27FC236}">
                <a16:creationId xmlns:a16="http://schemas.microsoft.com/office/drawing/2014/main" id="{F3E7055F-5E2B-4A4A-9C48-6AE7221B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1008" y="169367"/>
            <a:ext cx="767659" cy="78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 result">
            <a:extLst>
              <a:ext uri="{FF2B5EF4-FFF2-40B4-BE49-F238E27FC236}">
                <a16:creationId xmlns:a16="http://schemas.microsoft.com/office/drawing/2014/main" id="{316B0AEF-1B33-494C-8D6F-BBF20A67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957" y="265001"/>
            <a:ext cx="950381" cy="62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C63313-37DC-4B47-9529-9239276F23A6}"/>
              </a:ext>
            </a:extLst>
          </p:cNvPr>
          <p:cNvSpPr txBox="1"/>
          <p:nvPr/>
        </p:nvSpPr>
        <p:spPr>
          <a:xfrm>
            <a:off x="5798687" y="4693338"/>
            <a:ext cx="565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RRCAT 40 kW 650 MHz prototype amplifier under testing at Fermilab. Will power 650 MHz  cryomodule testing at PIP2IT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1FDF-8334-480E-A83E-2ACC8EC78706}"/>
              </a:ext>
            </a:extLst>
          </p:cNvPr>
          <p:cNvSpPr txBox="1"/>
          <p:nvPr/>
        </p:nvSpPr>
        <p:spPr>
          <a:xfrm>
            <a:off x="304805" y="4725875"/>
            <a:ext cx="559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ECIL/BARC 7 kW 325 MHz amplifiers powered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all eight SSR1 cavities during beam testing at PIP2IT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3E3D2B-3C4A-4EBC-979C-95A7940D4B8F}"/>
              </a:ext>
            </a:extLst>
          </p:cNvPr>
          <p:cNvSpPr txBox="1"/>
          <p:nvPr/>
        </p:nvSpPr>
        <p:spPr>
          <a:xfrm>
            <a:off x="702644" y="5649205"/>
            <a:ext cx="102124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Extensive operational experience and testing at Fermilab &amp; BARC/RRCAT led to refined RF amplifiers Technical Specifications agreed upon &amp; signed</a:t>
            </a:r>
          </a:p>
        </p:txBody>
      </p:sp>
    </p:spTree>
    <p:extLst>
      <p:ext uri="{BB962C8B-B14F-4D97-AF65-F5344CB8AC3E}">
        <p14:creationId xmlns:p14="http://schemas.microsoft.com/office/powerpoint/2010/main" val="3253577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B81991D-3C55-814F-8106-29694F04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9" y="1246581"/>
            <a:ext cx="6800636" cy="45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CBA50475-451B-4E68-A343-8CCC945D9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740" y="1112406"/>
            <a:ext cx="4640260" cy="3839405"/>
          </a:xfrm>
        </p:spPr>
        <p:txBody>
          <a:bodyPr/>
          <a:lstStyle/>
          <a:p>
            <a:pPr defTabSz="609585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PIP2IT was a near full-scale Front End of PIP-II</a:t>
            </a:r>
            <a:r>
              <a:rPr lang="en-US" sz="2000" dirty="0">
                <a:latin typeface="Helvetica" pitchFamily="2" charset="0"/>
              </a:rPr>
              <a:t>, incl. first two cryomodules and IKC from partners</a:t>
            </a:r>
          </a:p>
          <a:p>
            <a:pPr marL="0" indent="0" defTabSz="609585">
              <a:lnSpc>
                <a:spcPts val="1500"/>
              </a:lnSpc>
              <a:buNone/>
            </a:pPr>
            <a:endParaRPr lang="en-US" sz="20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Last April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a very successful multi-year </a:t>
            </a: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beam 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</a:t>
            </a: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est 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</a:t>
            </a: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rogram concluded</a:t>
            </a:r>
          </a:p>
          <a:p>
            <a:pPr>
              <a:lnSpc>
                <a:spcPts val="1500"/>
              </a:lnSpc>
              <a:buFont typeface="Wingdings" panose="05000000000000000000" pitchFamily="2" charset="2"/>
              <a:buChar char="§"/>
            </a:pPr>
            <a:endParaRPr lang="en-US" sz="20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Conversion to a </a:t>
            </a: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PIP-II 2-Cryomodule Test Stand 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in progress - new </a:t>
            </a:r>
            <a:r>
              <a:rPr lang="en-US" sz="20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cryo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distribution, RF amplifiers, fully EPICS</a:t>
            </a:r>
          </a:p>
          <a:p>
            <a:pPr marL="0" indent="0">
              <a:lnSpc>
                <a:spcPts val="1500"/>
              </a:lnSpc>
              <a:buNone/>
            </a:pPr>
            <a:endParaRPr lang="en-US" sz="20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Test Stand on track to enable RF testing of proto HB650 cryomodule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324F7E-73A6-E44F-AAB8-9F6DAF47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6" y="151729"/>
            <a:ext cx="11582400" cy="427877"/>
          </a:xfrm>
        </p:spPr>
        <p:txBody>
          <a:bodyPr/>
          <a:lstStyle/>
          <a:p>
            <a:r>
              <a:rPr lang="en-US" sz="2800" dirty="0"/>
              <a:t>PIP-II Injector Test (PIP2IT) –Testbed for PIP-II Technologies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C1FF21-C948-4B9C-AB9B-0807E1C5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3A5FF22-B0C9-0D4E-AEFE-02E1FB1E8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84" y="5392014"/>
            <a:ext cx="6143105" cy="103193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3BC22A-6C10-42CB-8370-5FB8A9A69FCD}"/>
              </a:ext>
            </a:extLst>
          </p:cNvPr>
          <p:cNvGrpSpPr/>
          <p:nvPr/>
        </p:nvGrpSpPr>
        <p:grpSpPr>
          <a:xfrm>
            <a:off x="2394679" y="705303"/>
            <a:ext cx="3686960" cy="476750"/>
            <a:chOff x="2526883" y="716320"/>
            <a:chExt cx="3686960" cy="47675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3EC16E8-73E1-2143-91D2-380154332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337" y="769377"/>
              <a:ext cx="1509260" cy="37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A816F4BF-0D40-924B-9404-0170BEF8F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855" y="729770"/>
              <a:ext cx="448988" cy="449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3FE5BFD1-9C6D-6047-A943-EEBD9C910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883" y="716320"/>
              <a:ext cx="1426118" cy="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861336-4D69-4861-8F30-9D53CEE3AC75}"/>
              </a:ext>
            </a:extLst>
          </p:cNvPr>
          <p:cNvCxnSpPr>
            <a:cxnSpLocks/>
          </p:cNvCxnSpPr>
          <p:nvPr/>
        </p:nvCxnSpPr>
        <p:spPr>
          <a:xfrm>
            <a:off x="7238320" y="5907980"/>
            <a:ext cx="109286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926127-7B57-4A55-B5CD-40C7212519C7}"/>
              </a:ext>
            </a:extLst>
          </p:cNvPr>
          <p:cNvGrpSpPr/>
          <p:nvPr/>
        </p:nvGrpSpPr>
        <p:grpSpPr>
          <a:xfrm>
            <a:off x="8388559" y="5176569"/>
            <a:ext cx="2652637" cy="1443669"/>
            <a:chOff x="8388559" y="5176569"/>
            <a:chExt cx="2652637" cy="1443669"/>
          </a:xfrm>
        </p:grpSpPr>
        <p:pic>
          <p:nvPicPr>
            <p:cNvPr id="11" name="Picture 10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9B5962B3-AC9B-40F0-92EC-2B23244E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8559" y="5227721"/>
              <a:ext cx="2595258" cy="139251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6164B3-E460-4436-9976-EE433C9C198D}"/>
                </a:ext>
              </a:extLst>
            </p:cNvPr>
            <p:cNvSpPr txBox="1"/>
            <p:nvPr/>
          </p:nvSpPr>
          <p:spPr>
            <a:xfrm>
              <a:off x="9280298" y="5176570"/>
              <a:ext cx="9835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eneva" charset="0"/>
                  <a:cs typeface="Times New Roman" panose="02020603050405020304" pitchFamily="18" charset="0"/>
                </a:rPr>
                <a:t>650 MHz CM Test Stand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9553B6-B0A3-4444-A7E8-606E48237321}"/>
                </a:ext>
              </a:extLst>
            </p:cNvPr>
            <p:cNvSpPr txBox="1"/>
            <p:nvPr/>
          </p:nvSpPr>
          <p:spPr>
            <a:xfrm>
              <a:off x="10214971" y="5176569"/>
              <a:ext cx="8262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eneva" charset="0"/>
                  <a:cs typeface="Times New Roman" panose="02020603050405020304" pitchFamily="18" charset="0"/>
                </a:rPr>
                <a:t>SSR CM Test Stand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34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0C627E-9D66-4044-A9FC-C8FE45B51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1" y="927312"/>
            <a:ext cx="2522151" cy="1891613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24A922E-CAD2-429F-98A2-792CA0906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PIP2IT Tests Successfully Completed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20FEA1-EF8F-4C3D-9BEA-4176757F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CC736-1978-45DD-A45D-DA56C75B9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530" y="927313"/>
            <a:ext cx="2822081" cy="194402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C3B4946-C894-4EB2-84B5-E28C6F213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90" y="927312"/>
            <a:ext cx="2308333" cy="2031536"/>
          </a:xfrm>
          <a:prstGeom prst="rect">
            <a:avLst/>
          </a:prstGeom>
          <a:ln>
            <a:solidFill>
              <a:srgbClr val="4E4E4E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84D43B5-A4EB-4877-849A-72D77C0030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093" y="3155333"/>
                <a:ext cx="2738483" cy="288693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3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50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55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23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69979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PIP-II design beam parameters demonstrated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Energy = 16 MeV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beam cur = 2 mA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length = 550 </a:t>
                </a:r>
                <a14:m>
                  <m:oMath xmlns:m="http://schemas.openxmlformats.org/officeDocument/2006/math">
                    <m:r>
                      <a:rPr kumimoji="0" lang="en-US" sz="1867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05050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s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rep rate = 20 Hz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Chopped beam pattern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84D43B5-A4EB-4877-849A-72D77C003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93" y="3155333"/>
                <a:ext cx="2738483" cy="2886936"/>
              </a:xfrm>
              <a:prstGeom prst="rect">
                <a:avLst/>
              </a:prstGeom>
              <a:blipFill>
                <a:blip r:embed="rId6"/>
                <a:stretch>
                  <a:fillRect l="-6013" t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2DF782D-BDE5-4D03-908A-30A3F4F971BD}"/>
              </a:ext>
            </a:extLst>
          </p:cNvPr>
          <p:cNvSpPr txBox="1">
            <a:spLocks/>
          </p:cNvSpPr>
          <p:nvPr/>
        </p:nvSpPr>
        <p:spPr>
          <a:xfrm>
            <a:off x="3162616" y="3155334"/>
            <a:ext cx="2822081" cy="3081909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Bunch-by-bunch chopping pattern required for LBNF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MEBT chopper is critical for PIP-II operations,  capable of removing individual bunches,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provides arbitrary bunch pattern capability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2ECA65A-B0AF-4976-9337-2F5DCC91AE15}"/>
              </a:ext>
            </a:extLst>
          </p:cNvPr>
          <p:cNvSpPr txBox="1">
            <a:spLocks/>
          </p:cNvSpPr>
          <p:nvPr/>
        </p:nvSpPr>
        <p:spPr>
          <a:xfrm>
            <a:off x="6130735" y="3155334"/>
            <a:ext cx="3090792" cy="2950319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Critical technologies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Beam accelerated to 17 MeV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HWR and SSR1 Prototype cryomodules performance validated with beam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ML algorithm applied successfully to align orbit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79CE343-953E-466A-BB83-97F2B532E346}"/>
              </a:ext>
            </a:extLst>
          </p:cNvPr>
          <p:cNvSpPr txBox="1">
            <a:spLocks/>
          </p:cNvSpPr>
          <p:nvPr/>
        </p:nvSpPr>
        <p:spPr>
          <a:xfrm>
            <a:off x="9367566" y="3155334"/>
            <a:ext cx="2822081" cy="2197535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Partner deliverables seamlessly integrated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Eight 7 kW amplifiers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SSR1 Cavity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RF MEBT magnets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Radio frequency quadrupole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Half Wave Resonator cryomodule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200635-094C-4D69-B40C-94F38C525253}"/>
              </a:ext>
            </a:extLst>
          </p:cNvPr>
          <p:cNvGrpSpPr/>
          <p:nvPr/>
        </p:nvGrpSpPr>
        <p:grpSpPr>
          <a:xfrm>
            <a:off x="9135101" y="927312"/>
            <a:ext cx="2891444" cy="2143731"/>
            <a:chOff x="6893980" y="687977"/>
            <a:chExt cx="2168583" cy="1607798"/>
          </a:xfrm>
        </p:grpSpPr>
        <p:pic>
          <p:nvPicPr>
            <p:cNvPr id="4" name="Picture 3" descr="A picture containing engine, gear&#10;&#10;Description automatically generated">
              <a:extLst>
                <a:ext uri="{FF2B5EF4-FFF2-40B4-BE49-F238E27FC236}">
                  <a16:creationId xmlns:a16="http://schemas.microsoft.com/office/drawing/2014/main" id="{05C206C7-1071-4E35-9D84-637B0F6B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2688" y="687980"/>
              <a:ext cx="1061856" cy="7963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25C353-5144-4AAE-BE40-38E1AD34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3980" y="1499383"/>
              <a:ext cx="1061855" cy="796392"/>
            </a:xfrm>
            <a:prstGeom prst="rect">
              <a:avLst/>
            </a:prstGeom>
          </p:spPr>
        </p:pic>
        <p:pic>
          <p:nvPicPr>
            <p:cNvPr id="20" name="Picture 19" descr="A group of people standing in front of a store&#10;&#10;Description automatically generated">
              <a:extLst>
                <a:ext uri="{FF2B5EF4-FFF2-40B4-BE49-F238E27FC236}">
                  <a16:creationId xmlns:a16="http://schemas.microsoft.com/office/drawing/2014/main" id="{7B25BABC-098D-4475-9C9C-9EF44818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66164" y="687977"/>
              <a:ext cx="1061856" cy="7867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30F98F-EA26-41EC-A6B9-0F533B32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6164" y="1481965"/>
              <a:ext cx="1096399" cy="813810"/>
            </a:xfrm>
            <a:prstGeom prst="rect">
              <a:avLst/>
            </a:prstGeom>
          </p:spPr>
        </p:pic>
      </p:grpSp>
      <p:sp>
        <p:nvSpPr>
          <p:cNvPr id="16" name="Rectangle 63">
            <a:extLst>
              <a:ext uri="{FF2B5EF4-FFF2-40B4-BE49-F238E27FC236}">
                <a16:creationId xmlns:a16="http://schemas.microsoft.com/office/drawing/2014/main" id="{DF8101E0-17F6-4045-B1B3-E569E4F45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622" y="6335239"/>
            <a:ext cx="8746463" cy="420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marR="0" lvl="0" indent="-457189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PIP-II ushers in new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era of SRF proton acceleration at Fermilab </a:t>
            </a:r>
          </a:p>
        </p:txBody>
      </p:sp>
    </p:spTree>
    <p:extLst>
      <p:ext uri="{BB962C8B-B14F-4D97-AF65-F5344CB8AC3E}">
        <p14:creationId xmlns:p14="http://schemas.microsoft.com/office/powerpoint/2010/main" val="3194325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371254"/>
            <a:ext cx="11582400" cy="427877"/>
          </a:xfrm>
        </p:spPr>
        <p:txBody>
          <a:bodyPr/>
          <a:lstStyle/>
          <a:p>
            <a:r>
              <a:rPr lang="en-US" dirty="0"/>
              <a:t>Accelerator Complex Upgrades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493FD-0C75-44E2-9710-FF9C9F020EED}"/>
              </a:ext>
            </a:extLst>
          </p:cNvPr>
          <p:cNvSpPr txBox="1"/>
          <p:nvPr/>
        </p:nvSpPr>
        <p:spPr>
          <a:xfrm>
            <a:off x="45614" y="1216517"/>
            <a:ext cx="8617753" cy="493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Beam Transfer Line / Absorber Line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742950" marR="0" lvl="1" indent="-285750" algn="just" defTabSz="4572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the Final Design Review for the BTLBA Absorbers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</a:rPr>
              <a:t>Finalized design of the Transfer Line collimators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Booster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</a:rPr>
              <a:t>The ORBUMP magnet design is being finalized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</a:rPr>
              <a:t>Completed PDR and finalizing design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Booster 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ollimators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</a:rPr>
              <a:t>New Booster DCCT has been received and is ready for installation (CD-3a)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0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</a:rPr>
              <a:t>Testing area refurbished and ready for Booster magnet testing at 20 Hz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MI/RR/Booster RF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Completing the assembly of prototype modulator with 2 power tubes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Final Design Review of the MI RF Upgrade was held 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Prototype medium bore Booster cavity installed in tunnel and is operating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Working on the tuning of the RR mock-up cavity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MS Mincho" panose="02020609040205080304" pitchFamily="49" charset="-128"/>
              <a:cs typeface="Helvetica" panose="020B0604020202020204" pitchFamily="34" charset="0"/>
            </a:endParaRP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Preliminary Integration Review for the Accelerator Upgrades was successfully completed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5F364C-C9E1-460E-A764-58DE8B8D40C0}"/>
              </a:ext>
            </a:extLst>
          </p:cNvPr>
          <p:cNvGrpSpPr/>
          <p:nvPr/>
        </p:nvGrpSpPr>
        <p:grpSpPr>
          <a:xfrm>
            <a:off x="9115986" y="2370762"/>
            <a:ext cx="2828011" cy="2012850"/>
            <a:chOff x="8164164" y="832972"/>
            <a:chExt cx="2863136" cy="19494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0E53C9-8B4D-47D3-ADE9-F581C0C5D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4164" y="832972"/>
              <a:ext cx="2863136" cy="169897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58FCD2-B6EF-4C12-9212-3FB0F03D6595}"/>
                </a:ext>
              </a:extLst>
            </p:cNvPr>
            <p:cNvSpPr txBox="1"/>
            <p:nvPr/>
          </p:nvSpPr>
          <p:spPr>
            <a:xfrm>
              <a:off x="8309667" y="2536234"/>
              <a:ext cx="257212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Upgraded MI RF #5 in MI tunnel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E1B81E5-CCDE-449D-9EAF-A9DCA09C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530" y="573722"/>
            <a:ext cx="1592436" cy="1754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1A804-918A-427D-82DA-BEC0B0FF2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997" y="4383612"/>
            <a:ext cx="2906665" cy="1754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7007B9-ED4D-4182-8049-59CDBAC2AC3D}"/>
              </a:ext>
            </a:extLst>
          </p:cNvPr>
          <p:cNvSpPr txBox="1"/>
          <p:nvPr/>
        </p:nvSpPr>
        <p:spPr>
          <a:xfrm>
            <a:off x="9028067" y="6174384"/>
            <a:ext cx="2373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Booster Magnet Girder in E4R</a:t>
            </a:r>
          </a:p>
        </p:txBody>
      </p:sp>
    </p:spTree>
    <p:extLst>
      <p:ext uri="{BB962C8B-B14F-4D97-AF65-F5344CB8AC3E}">
        <p14:creationId xmlns:p14="http://schemas.microsoft.com/office/powerpoint/2010/main" val="378144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8FEB68-3621-4AC7-8A14-78FAA495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17" y="143692"/>
            <a:ext cx="11057467" cy="569268"/>
          </a:xfrm>
        </p:spPr>
        <p:txBody>
          <a:bodyPr/>
          <a:lstStyle/>
          <a:p>
            <a:r>
              <a:rPr lang="en-US" sz="3000" dirty="0"/>
              <a:t>Conventional Facilities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39372-CB16-4B80-8A0D-EAD848C3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4AE48C-6014-4D0A-904C-E5C6ED810EA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798449" y="178362"/>
            <a:ext cx="5329595" cy="3043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02E5F-263B-47A8-A454-F85405D0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462" y="3250235"/>
            <a:ext cx="5324097" cy="298064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FBF217-AF4A-41C0-874D-866B64547B74}"/>
              </a:ext>
            </a:extLst>
          </p:cNvPr>
          <p:cNvSpPr txBox="1">
            <a:spLocks/>
          </p:cNvSpPr>
          <p:nvPr/>
        </p:nvSpPr>
        <p:spPr>
          <a:xfrm>
            <a:off x="0" y="856163"/>
            <a:ext cx="6834087" cy="59464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Cryoplant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Building Construction underway</a:t>
            </a: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Construction complete scheduled for ~June 2022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  <a:cs typeface="Helvetica"/>
              </a:rPr>
              <a:t>Site Work</a:t>
            </a:r>
          </a:p>
          <a:p>
            <a:pPr marL="876286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Notice to Proceed issued on Nov 29, 2021</a:t>
            </a:r>
          </a:p>
          <a:p>
            <a:pPr marL="876286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 panose="020B0604020202020204" pitchFamily="34" charset="0"/>
              </a:rPr>
              <a:t>Construction complete scheduled for October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Linac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Complex Design integrated w/ technical systems</a:t>
            </a: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Final design 100% complete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in April 2021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RFP Review underway</a:t>
            </a: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Construction award scheduled for Oct 2022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Booster Connection</a:t>
            </a:r>
          </a:p>
          <a:p>
            <a:pPr marL="952485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Started final design April 2021, ahead of schedule</a:t>
            </a: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60% design review completed August 2021</a:t>
            </a:r>
          </a:p>
          <a:p>
            <a:pPr marL="990575" marR="0" lvl="1" indent="-38099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100% </a:t>
            </a:r>
            <a:r>
              <a:rPr lang="en-US" sz="20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esign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 complete February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  <a:p>
            <a:pPr marL="952485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7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0B68A3D7-3BF6-4DE1-9C91-ADF208E29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98" y="-24065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52E8E9-36D4-4D47-955F-1593C0AE8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3832" y="264058"/>
            <a:ext cx="11056939" cy="568325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33" dirty="0">
                <a:solidFill>
                  <a:schemeClr val="bg1"/>
                </a:solidFill>
              </a:rPr>
              <a:t>PIP-II Cryogenic Plant Building construction is ~92% complete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B3AAD3-2637-466D-B4F5-37C71D1A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F88C413F-C505-451E-AF0F-64234C19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07533" y="4145599"/>
            <a:ext cx="3072384" cy="230428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B8B58E4-FA42-400C-B624-1E66F2573B5C}"/>
              </a:ext>
            </a:extLst>
          </p:cNvPr>
          <p:cNvSpPr txBox="1">
            <a:spLocks/>
          </p:cNvSpPr>
          <p:nvPr/>
        </p:nvSpPr>
        <p:spPr>
          <a:xfrm>
            <a:off x="10361871" y="6274094"/>
            <a:ext cx="1744172" cy="4286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Geneva" charset="0"/>
              </a:rPr>
              <a:t>Cold Box Station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D4651-4557-4B93-B1B4-58339870CB5C}"/>
              </a:ext>
            </a:extLst>
          </p:cNvPr>
          <p:cNvSpPr/>
          <p:nvPr/>
        </p:nvSpPr>
        <p:spPr>
          <a:xfrm>
            <a:off x="235657" y="5872879"/>
            <a:ext cx="6821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https://app.truelook.com/?u=fc1599677013#tl_live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Geneva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https://app.truelook.com/?m=16002500832205565503647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8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7ABA27-24B3-4659-B5CB-E98D478C8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279"/>
            <a:ext cx="12192000" cy="50974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CE732-38EA-45F8-8727-480FD101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2" y="1995265"/>
            <a:ext cx="11582400" cy="42787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PIP-II Mission &amp; Scope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F47D-8D35-46D1-B24C-E10FE268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58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06A73146-B163-4652-84C9-4D362323D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54"/>
          <a:stretch/>
        </p:blipFill>
        <p:spPr>
          <a:xfrm>
            <a:off x="1" y="0"/>
            <a:ext cx="12139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9A9D4-13AA-4047-9B2D-EB50B7C7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9" y="153129"/>
            <a:ext cx="11057467" cy="570833"/>
          </a:xfrm>
        </p:spPr>
        <p:txBody>
          <a:bodyPr/>
          <a:lstStyle/>
          <a:p>
            <a:r>
              <a:rPr lang="en-US" sz="2933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2933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Complex Design is Complete – Ready to Execute Civil Construction </a:t>
            </a:r>
            <a:endParaRPr lang="en-US" sz="2933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A7D9DC-FC9A-4E94-8F61-4E4CE647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DE4E896-B660-406C-9CA2-F06279E5A56D}"/>
              </a:ext>
            </a:extLst>
          </p:cNvPr>
          <p:cNvSpPr txBox="1">
            <a:spLocks/>
          </p:cNvSpPr>
          <p:nvPr/>
        </p:nvSpPr>
        <p:spPr>
          <a:xfrm>
            <a:off x="1248384" y="5592640"/>
            <a:ext cx="10515456" cy="972801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1" indent="-28574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2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8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Linac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Complex design enables PIP-II multi-user capability and upgrade/expansion to 2 GeV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linac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in support of 2.4 MW program </a:t>
            </a:r>
          </a:p>
        </p:txBody>
      </p:sp>
    </p:spTree>
    <p:extLst>
      <p:ext uri="{BB962C8B-B14F-4D97-AF65-F5344CB8AC3E}">
        <p14:creationId xmlns:p14="http://schemas.microsoft.com/office/powerpoint/2010/main" val="134868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7DD3F6-1B89-4BE5-9C6C-30FACAE2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87CFC8E-B7E8-4C35-9DF8-2487D20564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816" t="-1" r="1682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D2A80-9979-450E-A9F8-D7245E830473}"/>
              </a:ext>
            </a:extLst>
          </p:cNvPr>
          <p:cNvSpPr/>
          <p:nvPr/>
        </p:nvSpPr>
        <p:spPr>
          <a:xfrm>
            <a:off x="468034" y="69423"/>
            <a:ext cx="11615935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The PIP-II Project benefits from Fermilab’s highly talented engineers to build the infrastructure for scientific advancement</a:t>
            </a:r>
            <a:r>
              <a:rPr lang="en-US" b="1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7616DD-9875-42A1-816D-E6DF3624A1A0}"/>
              </a:ext>
            </a:extLst>
          </p:cNvPr>
          <p:cNvSpPr/>
          <p:nvPr/>
        </p:nvSpPr>
        <p:spPr>
          <a:xfrm>
            <a:off x="279732" y="5957580"/>
            <a:ext cx="11615935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0956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D6858-426B-4540-A9D2-61AEE35B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</a:rPr>
              <a:t>Present Fermilab accelerator complex &amp; beamlines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68C8-4352-45F3-B978-0E1B962C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0A4DB9-DD98-4A28-9643-33FC2F845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3566" y="971550"/>
            <a:ext cx="6745817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D6858-426B-4540-A9D2-61AEE35B4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543673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PIP-II Accelerator and LBNF Beamline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			           capable of &gt;2 MW in the future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68C8-4352-45F3-B978-0E1B962C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192AD2-3B77-4317-AD91-B30559ABB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3566" y="971550"/>
            <a:ext cx="6745817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09989EC-4DAC-491F-AB69-AE7F31AE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58" y="2129060"/>
            <a:ext cx="5201047" cy="32121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67D73B-FAE0-B741-A4B2-B1D18A7B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29" y="2048111"/>
            <a:ext cx="3489195" cy="408073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Helvetica" pitchFamily="34" charset="0"/>
              </a:rPr>
              <a:t>PIP-II Capabilities</a:t>
            </a:r>
            <a:endParaRPr lang="en-US" sz="2000" dirty="0">
              <a:solidFill>
                <a:schemeClr val="tx2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Beam Power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1.2 MW proton beam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Upgradeable to multi-MW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Flexibility, multi-user capability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CW-compatible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Customized beams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Multi-user delivery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Reliability</a:t>
            </a:r>
          </a:p>
          <a:p>
            <a:pPr marL="568325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Modernizes Fermilab accel complex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5F8A5-3D69-6449-B2FC-558AA1C4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30" y="297024"/>
            <a:ext cx="11582400" cy="427877"/>
          </a:xfrm>
        </p:spPr>
        <p:txBody>
          <a:bodyPr/>
          <a:lstStyle/>
          <a:p>
            <a:r>
              <a:rPr lang="en-US" sz="2931" dirty="0">
                <a:solidFill>
                  <a:schemeClr val="tx2"/>
                </a:solidFill>
              </a:rPr>
              <a:t>PIP-II Mission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180EB69-47BF-4017-AEAD-1CEB9952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888A35-6A27-5848-9975-954C7F4B58E8}"/>
                  </a:ext>
                </a:extLst>
              </p14:cNvPr>
              <p14:cNvContentPartPr/>
              <p14:nvPr/>
            </p14:nvContentPartPr>
            <p14:xfrm>
              <a:off x="2845873" y="-77644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888A35-6A27-5848-9975-954C7F4B58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7873" y="-79444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A29B0A-F613-46F9-A657-FD70AB55AAC9}"/>
              </a:ext>
            </a:extLst>
          </p:cNvPr>
          <p:cNvSpPr txBox="1">
            <a:spLocks/>
          </p:cNvSpPr>
          <p:nvPr/>
        </p:nvSpPr>
        <p:spPr>
          <a:xfrm>
            <a:off x="160300" y="913341"/>
            <a:ext cx="12031700" cy="830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" marR="0" lvl="0" indent="0" algn="l" defTabSz="457178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PIP-II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is an essential upgrade to Fermilab accelerator complex to enable the world’s most intense beam of neutrinos to LBNF/DUNE, and a broad physics research program for decades to come.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A551BA98-4D21-4386-8156-879434488C26}"/>
              </a:ext>
            </a:extLst>
          </p:cNvPr>
          <p:cNvSpPr txBox="1">
            <a:spLocks/>
          </p:cNvSpPr>
          <p:nvPr/>
        </p:nvSpPr>
        <p:spPr>
          <a:xfrm>
            <a:off x="8360450" y="2048111"/>
            <a:ext cx="3721203" cy="4080731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800 MeV H− SRF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CW RF Operations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-to-Booster transfer line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Accelerator Complex Upgrades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Booster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Recycler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Main Injector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Conventional Facilities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Space reserved for two CMs for 1 GeV Upgrade</a:t>
            </a:r>
          </a:p>
          <a:p>
            <a:pPr marL="683667" marR="0" lvl="1" indent="-30691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D93D6A-3DA5-4C41-9E74-B3DCEDE97DC2}"/>
              </a:ext>
            </a:extLst>
          </p:cNvPr>
          <p:cNvSpPr txBox="1"/>
          <p:nvPr/>
        </p:nvSpPr>
        <p:spPr>
          <a:xfrm>
            <a:off x="3113917" y="5544067"/>
            <a:ext cx="536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The PIP-II scope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enables the accelerator complex to reach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1.2 MW proton beam on LBNF target </a:t>
            </a:r>
          </a:p>
        </p:txBody>
      </p:sp>
    </p:spTree>
    <p:extLst>
      <p:ext uri="{BB962C8B-B14F-4D97-AF65-F5344CB8AC3E}">
        <p14:creationId xmlns:p14="http://schemas.microsoft.com/office/powerpoint/2010/main" val="272305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B936BF-529D-46F8-A8DF-2CE16583C12B}"/>
              </a:ext>
            </a:extLst>
          </p:cNvPr>
          <p:cNvSpPr txBox="1"/>
          <p:nvPr/>
        </p:nvSpPr>
        <p:spPr>
          <a:xfrm>
            <a:off x="3979477" y="2262641"/>
            <a:ext cx="928459" cy="50276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</a:rPr>
              <a:t>PIP-II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673ABA-9E01-43B4-9960-07843332B5C0}"/>
              </a:ext>
            </a:extLst>
          </p:cNvPr>
          <p:cNvCxnSpPr>
            <a:cxnSpLocks/>
          </p:cNvCxnSpPr>
          <p:nvPr/>
        </p:nvCxnSpPr>
        <p:spPr>
          <a:xfrm flipH="1">
            <a:off x="5050121" y="2598088"/>
            <a:ext cx="2775000" cy="910472"/>
          </a:xfrm>
          <a:prstGeom prst="line">
            <a:avLst/>
          </a:prstGeom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21">
            <a:extLst>
              <a:ext uri="{FF2B5EF4-FFF2-40B4-BE49-F238E27FC236}">
                <a16:creationId xmlns:a16="http://schemas.microsoft.com/office/drawing/2014/main" id="{9A09A6FE-6B55-4341-9098-86D062C5EE94}"/>
              </a:ext>
            </a:extLst>
          </p:cNvPr>
          <p:cNvSpPr/>
          <p:nvPr/>
        </p:nvSpPr>
        <p:spPr>
          <a:xfrm>
            <a:off x="7717518" y="2514831"/>
            <a:ext cx="2161053" cy="395987"/>
          </a:xfrm>
          <a:custGeom>
            <a:avLst/>
            <a:gdLst>
              <a:gd name="connsiteX0" fmla="*/ 0 w 2278868"/>
              <a:gd name="connsiteY0" fmla="*/ 120647 h 478455"/>
              <a:gd name="connsiteX1" fmla="*/ 854766 w 2278868"/>
              <a:gd name="connsiteY1" fmla="*/ 11316 h 478455"/>
              <a:gd name="connsiteX2" fmla="*/ 1520687 w 2278868"/>
              <a:gd name="connsiteY2" fmla="*/ 11316 h 478455"/>
              <a:gd name="connsiteX3" fmla="*/ 2057400 w 2278868"/>
              <a:gd name="connsiteY3" fmla="*/ 80890 h 478455"/>
              <a:gd name="connsiteX4" fmla="*/ 2256183 w 2278868"/>
              <a:gd name="connsiteY4" fmla="*/ 259795 h 478455"/>
              <a:gd name="connsiteX5" fmla="*/ 2266122 w 2278868"/>
              <a:gd name="connsiteY5" fmla="*/ 478455 h 4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8868" h="478455">
                <a:moveTo>
                  <a:pt x="0" y="120647"/>
                </a:moveTo>
                <a:cubicBezTo>
                  <a:pt x="300659" y="75092"/>
                  <a:pt x="601318" y="29538"/>
                  <a:pt x="854766" y="11316"/>
                </a:cubicBezTo>
                <a:cubicBezTo>
                  <a:pt x="1108214" y="-6906"/>
                  <a:pt x="1320248" y="-280"/>
                  <a:pt x="1520687" y="11316"/>
                </a:cubicBezTo>
                <a:cubicBezTo>
                  <a:pt x="1721126" y="22912"/>
                  <a:pt x="1934817" y="39477"/>
                  <a:pt x="2057400" y="80890"/>
                </a:cubicBezTo>
                <a:cubicBezTo>
                  <a:pt x="2179983" y="122303"/>
                  <a:pt x="2221396" y="193534"/>
                  <a:pt x="2256183" y="259795"/>
                </a:cubicBezTo>
                <a:cubicBezTo>
                  <a:pt x="2290970" y="326056"/>
                  <a:pt x="2278546" y="402255"/>
                  <a:pt x="2266122" y="478455"/>
                </a:cubicBezTo>
              </a:path>
            </a:pathLst>
          </a:custGeom>
          <a:ln w="38100">
            <a:solidFill>
              <a:srgbClr val="C00000"/>
            </a:solidFill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6690A1-212E-4887-BFDE-DE843A5B40E7}"/>
              </a:ext>
            </a:extLst>
          </p:cNvPr>
          <p:cNvSpPr/>
          <p:nvPr/>
        </p:nvSpPr>
        <p:spPr>
          <a:xfrm rot="154126">
            <a:off x="9045168" y="3012267"/>
            <a:ext cx="2872403" cy="83488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8AA262F6-8ACA-45FF-8402-97B9554170BA}"/>
              </a:ext>
            </a:extLst>
          </p:cNvPr>
          <p:cNvSpPr/>
          <p:nvPr/>
        </p:nvSpPr>
        <p:spPr>
          <a:xfrm>
            <a:off x="10030949" y="2090540"/>
            <a:ext cx="2161052" cy="962785"/>
          </a:xfrm>
          <a:custGeom>
            <a:avLst/>
            <a:gdLst>
              <a:gd name="connsiteX0" fmla="*/ 1211928 w 2161052"/>
              <a:gd name="connsiteY0" fmla="*/ 1169044 h 1169044"/>
              <a:gd name="connsiteX1" fmla="*/ 644769 w 2161052"/>
              <a:gd name="connsiteY1" fmla="*/ 856527 h 1169044"/>
              <a:gd name="connsiteX2" fmla="*/ 170207 w 2161052"/>
              <a:gd name="connsiteY2" fmla="*/ 625033 h 1169044"/>
              <a:gd name="connsiteX3" fmla="*/ 8161 w 2161052"/>
              <a:gd name="connsiteY3" fmla="*/ 405114 h 1169044"/>
              <a:gd name="connsiteX4" fmla="*/ 390126 w 2161052"/>
              <a:gd name="connsiteY4" fmla="*/ 312517 h 1169044"/>
              <a:gd name="connsiteX5" fmla="*/ 1640192 w 2161052"/>
              <a:gd name="connsiteY5" fmla="*/ 115747 h 1169044"/>
              <a:gd name="connsiteX6" fmla="*/ 2161052 w 2161052"/>
              <a:gd name="connsiteY6" fmla="*/ 0 h 116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1052" h="1169044">
                <a:moveTo>
                  <a:pt x="1211928" y="1169044"/>
                </a:moveTo>
                <a:cubicBezTo>
                  <a:pt x="1015158" y="1058119"/>
                  <a:pt x="818389" y="947195"/>
                  <a:pt x="644769" y="856527"/>
                </a:cubicBezTo>
                <a:cubicBezTo>
                  <a:pt x="471149" y="765859"/>
                  <a:pt x="276308" y="700268"/>
                  <a:pt x="170207" y="625033"/>
                </a:cubicBezTo>
                <a:cubicBezTo>
                  <a:pt x="64106" y="549798"/>
                  <a:pt x="-28492" y="457200"/>
                  <a:pt x="8161" y="405114"/>
                </a:cubicBezTo>
                <a:cubicBezTo>
                  <a:pt x="44814" y="353028"/>
                  <a:pt x="118121" y="360745"/>
                  <a:pt x="390126" y="312517"/>
                </a:cubicBezTo>
                <a:cubicBezTo>
                  <a:pt x="662131" y="264289"/>
                  <a:pt x="1345038" y="167833"/>
                  <a:pt x="1640192" y="115747"/>
                </a:cubicBezTo>
                <a:cubicBezTo>
                  <a:pt x="1935346" y="63661"/>
                  <a:pt x="2048199" y="31830"/>
                  <a:pt x="2161052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558F3-7EB5-4F58-B502-4D099E048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65"/>
          <a:stretch/>
        </p:blipFill>
        <p:spPr>
          <a:xfrm>
            <a:off x="7441073" y="1116338"/>
            <a:ext cx="4559603" cy="85090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67C830-0174-45CF-8F70-D23AA5B0BBDB}"/>
              </a:ext>
            </a:extLst>
          </p:cNvPr>
          <p:cNvSpPr txBox="1"/>
          <p:nvPr/>
        </p:nvSpPr>
        <p:spPr>
          <a:xfrm>
            <a:off x="9602127" y="1116338"/>
            <a:ext cx="190327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Main Injector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9AFF71-56B5-4AA3-8D7F-10D5F058989D}"/>
              </a:ext>
            </a:extLst>
          </p:cNvPr>
          <p:cNvSpPr txBox="1"/>
          <p:nvPr/>
        </p:nvSpPr>
        <p:spPr>
          <a:xfrm>
            <a:off x="9878572" y="3183168"/>
            <a:ext cx="117609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Booster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F9B7C-5A78-4857-A6E7-A6472C3EBA5E}"/>
              </a:ext>
            </a:extLst>
          </p:cNvPr>
          <p:cNvSpPr txBox="1"/>
          <p:nvPr/>
        </p:nvSpPr>
        <p:spPr>
          <a:xfrm>
            <a:off x="7850875" y="1984889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  <a:ea typeface="Geneva" charset="0"/>
              </a:rPr>
              <a:t>Transfer 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3867DE-5E3B-4AF5-B06B-C69E1644E904}"/>
              </a:ext>
            </a:extLst>
          </p:cNvPr>
          <p:cNvSpPr txBox="1"/>
          <p:nvPr/>
        </p:nvSpPr>
        <p:spPr>
          <a:xfrm>
            <a:off x="6015042" y="3183168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  <a:ea typeface="Geneva" charset="0"/>
              </a:rPr>
              <a:t>SRF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  <a:ea typeface="Geneva" charset="0"/>
              </a:rPr>
              <a:t>Linac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highlight>
                <a:srgbClr val="FFFF00"/>
              </a:highlight>
              <a:uLnTx/>
              <a:uFillTx/>
              <a:latin typeface="Calibri" charset="0"/>
              <a:ea typeface="Geneva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4561A02-E6A0-44A8-9325-5F8FFC47BF6E}"/>
              </a:ext>
            </a:extLst>
          </p:cNvPr>
          <p:cNvSpPr txBox="1">
            <a:spLocks/>
          </p:cNvSpPr>
          <p:nvPr/>
        </p:nvSpPr>
        <p:spPr>
          <a:xfrm>
            <a:off x="223640" y="251752"/>
            <a:ext cx="11582400" cy="427877"/>
          </a:xfrm>
          <a:prstGeom prst="rect">
            <a:avLst/>
          </a:prstGeom>
        </p:spPr>
        <p:txBody>
          <a:bodyPr/>
          <a:lstStyle>
            <a:lvl1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70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40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09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278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1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PIP-II Scope</a:t>
            </a:r>
          </a:p>
        </p:txBody>
      </p:sp>
      <p:sp>
        <p:nvSpPr>
          <p:cNvPr id="25" name="Rectangle 73">
            <a:extLst>
              <a:ext uri="{FF2B5EF4-FFF2-40B4-BE49-F238E27FC236}">
                <a16:creationId xmlns:a16="http://schemas.microsoft.com/office/drawing/2014/main" id="{ECB1A0FC-3A27-4F98-B075-DFE2CCC6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7830"/>
            <a:ext cx="12192000" cy="748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</a:rPr>
              <a:t>PIP-II will provide a highly capable, reliable, upgradeable and expandable scientific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68387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5377A2B1-7BB0-41C3-A10A-87DEE49C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324653">
            <a:off x="493645" y="2458737"/>
            <a:ext cx="11563350" cy="2535560"/>
          </a:xfrm>
        </p:spPr>
      </p:pic>
      <p:sp>
        <p:nvSpPr>
          <p:cNvPr id="66" name="Title 2">
            <a:extLst>
              <a:ext uri="{FF2B5EF4-FFF2-40B4-BE49-F238E27FC236}">
                <a16:creationId xmlns:a16="http://schemas.microsoft.com/office/drawing/2014/main" id="{23409D85-A278-4BD0-B4E9-F9D63325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83" y="61874"/>
            <a:ext cx="4806136" cy="71760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PIP-II 800 MeV SRF Linac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D24F8BB-D818-4FD8-B2C9-19EA142A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21A2B87-6878-445E-B6E5-C23396BB3FBA}"/>
              </a:ext>
            </a:extLst>
          </p:cNvPr>
          <p:cNvSpPr txBox="1"/>
          <p:nvPr/>
        </p:nvSpPr>
        <p:spPr>
          <a:xfrm>
            <a:off x="1257545" y="5145015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2.1 MeV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CAEAC98-3E61-4AB7-9B30-1681B2154CCC}"/>
              </a:ext>
            </a:extLst>
          </p:cNvPr>
          <p:cNvSpPr txBox="1"/>
          <p:nvPr/>
        </p:nvSpPr>
        <p:spPr>
          <a:xfrm>
            <a:off x="2123937" y="493521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10 MeV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39DA5E-1D7B-46DC-9460-3905BC960346}"/>
              </a:ext>
            </a:extLst>
          </p:cNvPr>
          <p:cNvSpPr txBox="1"/>
          <p:nvPr/>
        </p:nvSpPr>
        <p:spPr>
          <a:xfrm>
            <a:off x="2859938" y="474321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32 MeV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6A65F5-72BF-4239-8E93-A7A7F2C7C99D}"/>
              </a:ext>
            </a:extLst>
          </p:cNvPr>
          <p:cNvSpPr txBox="1"/>
          <p:nvPr/>
        </p:nvSpPr>
        <p:spPr>
          <a:xfrm>
            <a:off x="5556322" y="406706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177 MeV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F95F4FE-1449-4530-8081-88022BE73E25}"/>
              </a:ext>
            </a:extLst>
          </p:cNvPr>
          <p:cNvCxnSpPr>
            <a:cxnSpLocks/>
          </p:cNvCxnSpPr>
          <p:nvPr/>
        </p:nvCxnSpPr>
        <p:spPr>
          <a:xfrm flipV="1">
            <a:off x="1170991" y="5551879"/>
            <a:ext cx="954663" cy="2462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1AFCF41-B992-4BAF-852A-8C03A046D2B8}"/>
              </a:ext>
            </a:extLst>
          </p:cNvPr>
          <p:cNvCxnSpPr>
            <a:cxnSpLocks/>
          </p:cNvCxnSpPr>
          <p:nvPr/>
        </p:nvCxnSpPr>
        <p:spPr>
          <a:xfrm flipV="1">
            <a:off x="2289115" y="2850181"/>
            <a:ext cx="9850779" cy="2666315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7E36DE1-F089-4D24-BDCA-27E48D442BA1}"/>
              </a:ext>
            </a:extLst>
          </p:cNvPr>
          <p:cNvSpPr txBox="1"/>
          <p:nvPr/>
        </p:nvSpPr>
        <p:spPr>
          <a:xfrm rot="20775589">
            <a:off x="1250873" y="5547813"/>
            <a:ext cx="249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Room Temperature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7ADE527-1EA3-4381-8C1F-DBE42CA57D7C}"/>
              </a:ext>
            </a:extLst>
          </p:cNvPr>
          <p:cNvSpPr txBox="1"/>
          <p:nvPr/>
        </p:nvSpPr>
        <p:spPr>
          <a:xfrm rot="20671496">
            <a:off x="6814166" y="4156822"/>
            <a:ext cx="1703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Superconducting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41ACA3-4FF1-403D-A360-E6BF292F44DF}"/>
              </a:ext>
            </a:extLst>
          </p:cNvPr>
          <p:cNvSpPr txBox="1"/>
          <p:nvPr/>
        </p:nvSpPr>
        <p:spPr>
          <a:xfrm>
            <a:off x="-3658" y="5064859"/>
            <a:ext cx="116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H- Ion source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Geneva" charset="0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E8B357-0BE1-41BC-8C09-8BF44C455FA5}"/>
              </a:ext>
            </a:extLst>
          </p:cNvPr>
          <p:cNvSpPr txBox="1"/>
          <p:nvPr/>
        </p:nvSpPr>
        <p:spPr>
          <a:xfrm>
            <a:off x="519917" y="4831673"/>
            <a:ext cx="68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RFQ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C681D6-1E15-49CB-97A7-932B1EA1F569}"/>
              </a:ext>
            </a:extLst>
          </p:cNvPr>
          <p:cNvGrpSpPr/>
          <p:nvPr/>
        </p:nvGrpSpPr>
        <p:grpSpPr>
          <a:xfrm>
            <a:off x="297198" y="2550553"/>
            <a:ext cx="1345007" cy="962540"/>
            <a:chOff x="1237148" y="877761"/>
            <a:chExt cx="1008755" cy="72190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97EE597-CFD9-4876-8E08-85A5C24A3E96}"/>
                </a:ext>
              </a:extLst>
            </p:cNvPr>
            <p:cNvSpPr txBox="1"/>
            <p:nvPr/>
          </p:nvSpPr>
          <p:spPr>
            <a:xfrm>
              <a:off x="1237148" y="1207251"/>
              <a:ext cx="100875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Cryoplant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endParaRP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Geneva" charset="0"/>
                </a:rPr>
                <a:t>2.5kW @ 2K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endParaRPr>
            </a:p>
          </p:txBody>
        </p:sp>
        <p:pic>
          <p:nvPicPr>
            <p:cNvPr id="96" name="Picture 4" descr="Image result">
              <a:extLst>
                <a:ext uri="{FF2B5EF4-FFF2-40B4-BE49-F238E27FC236}">
                  <a16:creationId xmlns:a16="http://schemas.microsoft.com/office/drawing/2014/main" id="{53D16711-C207-4E5D-975A-21A7AB76E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39" y="877761"/>
              <a:ext cx="384048" cy="250656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5C466-5838-4194-ADC9-3F897566AFAF}"/>
              </a:ext>
            </a:extLst>
          </p:cNvPr>
          <p:cNvGrpSpPr/>
          <p:nvPr/>
        </p:nvGrpSpPr>
        <p:grpSpPr>
          <a:xfrm>
            <a:off x="1316359" y="4084239"/>
            <a:ext cx="1104541" cy="649151"/>
            <a:chOff x="1237244" y="1792882"/>
            <a:chExt cx="828406" cy="48686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BFEFBBD-FFDA-4D36-94EE-9A4C8990E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514" y="1792882"/>
              <a:ext cx="395426" cy="247142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3BF19D7-DA35-4B0F-BBA9-0B3F737F3801}"/>
                </a:ext>
              </a:extLst>
            </p:cNvPr>
            <p:cNvSpPr txBox="1"/>
            <p:nvPr/>
          </p:nvSpPr>
          <p:spPr>
            <a:xfrm>
              <a:off x="1237244" y="2048912"/>
              <a:ext cx="82840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CDS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993CE52-273F-402F-980E-70D62428ADF3}"/>
              </a:ext>
            </a:extLst>
          </p:cNvPr>
          <p:cNvGrpSpPr/>
          <p:nvPr/>
        </p:nvGrpSpPr>
        <p:grpSpPr>
          <a:xfrm>
            <a:off x="6990647" y="509134"/>
            <a:ext cx="1300679" cy="1419271"/>
            <a:chOff x="7608057" y="872035"/>
            <a:chExt cx="1300679" cy="141927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672E4F2-072F-44D6-9E7C-37DF5FB56F1D}"/>
                </a:ext>
              </a:extLst>
            </p:cNvPr>
            <p:cNvGrpSpPr/>
            <p:nvPr/>
          </p:nvGrpSpPr>
          <p:grpSpPr>
            <a:xfrm>
              <a:off x="7773250" y="872035"/>
              <a:ext cx="1027283" cy="697083"/>
              <a:chOff x="4990042" y="911873"/>
              <a:chExt cx="1027283" cy="697083"/>
            </a:xfrm>
          </p:grpSpPr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E5461EEF-9E8B-4649-95C4-D709DDEFA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524844" y="911873"/>
                <a:ext cx="478534" cy="323893"/>
              </a:xfrm>
              <a:prstGeom prst="rect">
                <a:avLst/>
              </a:prstGeom>
              <a:effectLst/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DE7D944B-89C4-4CE0-8DF1-FC82BD69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844" y="1275521"/>
                <a:ext cx="492481" cy="333435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113" name="Picture 4" descr="Image result">
                <a:extLst>
                  <a:ext uri="{FF2B5EF4-FFF2-40B4-BE49-F238E27FC236}">
                    <a16:creationId xmlns:a16="http://schemas.microsoft.com/office/drawing/2014/main" id="{F238A430-6153-4293-8A56-5D1065B87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210" y="1275309"/>
                <a:ext cx="480189" cy="32501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Image result">
                <a:extLst>
                  <a:ext uri="{FF2B5EF4-FFF2-40B4-BE49-F238E27FC236}">
                    <a16:creationId xmlns:a16="http://schemas.microsoft.com/office/drawing/2014/main" id="{5F23686F-F2D1-4E9B-9E16-E760F062DC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042" y="927923"/>
                <a:ext cx="498737" cy="28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F50EBFF-13E3-411D-ADC0-75FF65F24F3E}"/>
                </a:ext>
              </a:extLst>
            </p:cNvPr>
            <p:cNvSpPr txBox="1"/>
            <p:nvPr/>
          </p:nvSpPr>
          <p:spPr>
            <a:xfrm>
              <a:off x="7608057" y="1552642"/>
              <a:ext cx="1300679" cy="73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Elliptical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LB650 X 9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650 MHz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D9078958-6A0B-BC4C-A9B2-1CD715A12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2839" y="1269282"/>
            <a:ext cx="1926423" cy="84338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E9BCEA4-29E4-475F-BC9C-85DA5937E81D}"/>
              </a:ext>
            </a:extLst>
          </p:cNvPr>
          <p:cNvSpPr txBox="1"/>
          <p:nvPr/>
        </p:nvSpPr>
        <p:spPr>
          <a:xfrm>
            <a:off x="9237077" y="305298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516 MeV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3B203B-614B-4E67-B29F-C92E4219FC68}"/>
              </a:ext>
            </a:extLst>
          </p:cNvPr>
          <p:cNvSpPr txBox="1"/>
          <p:nvPr/>
        </p:nvSpPr>
        <p:spPr>
          <a:xfrm>
            <a:off x="11271241" y="24118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833 MeV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D0D84D8-EF33-4F90-BC92-E012AA200E3C}"/>
              </a:ext>
            </a:extLst>
          </p:cNvPr>
          <p:cNvGrpSpPr/>
          <p:nvPr/>
        </p:nvGrpSpPr>
        <p:grpSpPr>
          <a:xfrm>
            <a:off x="1854755" y="2180257"/>
            <a:ext cx="1259455" cy="887728"/>
            <a:chOff x="2446932" y="2355528"/>
            <a:chExt cx="1259455" cy="887728"/>
          </a:xfrm>
        </p:grpSpPr>
        <p:pic>
          <p:nvPicPr>
            <p:cNvPr id="103" name="Picture 2" descr="Image result">
              <a:extLst>
                <a:ext uri="{FF2B5EF4-FFF2-40B4-BE49-F238E27FC236}">
                  <a16:creationId xmlns:a16="http://schemas.microsoft.com/office/drawing/2014/main" id="{0D540BC5-7BB3-4299-9784-F5C19042B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985" y="2355528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2E0EA7-B01C-403B-A143-C7D50E4E01FA}"/>
                </a:ext>
              </a:extLst>
            </p:cNvPr>
            <p:cNvSpPr txBox="1"/>
            <p:nvPr/>
          </p:nvSpPr>
          <p:spPr>
            <a:xfrm>
              <a:off x="2446932" y="2720036"/>
              <a:ext cx="1259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HWR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endParaRP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162.5 MHz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52DB6-84EE-485A-B4A6-8B9614CD52A8}"/>
              </a:ext>
            </a:extLst>
          </p:cNvPr>
          <p:cNvGrpSpPr/>
          <p:nvPr/>
        </p:nvGrpSpPr>
        <p:grpSpPr>
          <a:xfrm>
            <a:off x="3199590" y="1707485"/>
            <a:ext cx="1512437" cy="1224042"/>
            <a:chOff x="2912567" y="1099384"/>
            <a:chExt cx="1134328" cy="9180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7D60E6-BC33-7C4A-9252-0DE52EB38C17}"/>
                </a:ext>
              </a:extLst>
            </p:cNvPr>
            <p:cNvGrpSpPr/>
            <p:nvPr/>
          </p:nvGrpSpPr>
          <p:grpSpPr>
            <a:xfrm>
              <a:off x="3027418" y="1099384"/>
              <a:ext cx="808362" cy="243759"/>
              <a:chOff x="3986604" y="1247988"/>
              <a:chExt cx="1077816" cy="325012"/>
            </a:xfrm>
          </p:grpSpPr>
          <p:pic>
            <p:nvPicPr>
              <p:cNvPr id="91" name="Picture 4" descr="Image result">
                <a:extLst>
                  <a:ext uri="{FF2B5EF4-FFF2-40B4-BE49-F238E27FC236}">
                    <a16:creationId xmlns:a16="http://schemas.microsoft.com/office/drawing/2014/main" id="{1C41922E-A3EF-426A-9E30-58279F9920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0644" y="1247988"/>
                <a:ext cx="493776" cy="325012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Image result">
                <a:extLst>
                  <a:ext uri="{FF2B5EF4-FFF2-40B4-BE49-F238E27FC236}">
                    <a16:creationId xmlns:a16="http://schemas.microsoft.com/office/drawing/2014/main" id="{F057A370-0306-46E9-B7B3-2A69481F2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604" y="1264191"/>
                <a:ext cx="557784" cy="292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0C5838A-E9C9-4BE5-ADFC-EDFBB4554650}"/>
                </a:ext>
              </a:extLst>
            </p:cNvPr>
            <p:cNvSpPr txBox="1"/>
            <p:nvPr/>
          </p:nvSpPr>
          <p:spPr>
            <a:xfrm>
              <a:off x="2912567" y="1463418"/>
              <a:ext cx="11343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Single Spoke 1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pSSR1 X 2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325 MHz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46369B-1389-47C4-9559-917C7FB20310}"/>
              </a:ext>
            </a:extLst>
          </p:cNvPr>
          <p:cNvGrpSpPr/>
          <p:nvPr/>
        </p:nvGrpSpPr>
        <p:grpSpPr>
          <a:xfrm>
            <a:off x="4943778" y="1010691"/>
            <a:ext cx="1512437" cy="1413614"/>
            <a:chOff x="4124480" y="640600"/>
            <a:chExt cx="1134328" cy="10602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D6B9A65-A433-444A-962F-A235FAAD77FE}"/>
                </a:ext>
              </a:extLst>
            </p:cNvPr>
            <p:cNvGrpSpPr/>
            <p:nvPr/>
          </p:nvGrpSpPr>
          <p:grpSpPr>
            <a:xfrm>
              <a:off x="4246311" y="640600"/>
              <a:ext cx="768886" cy="484695"/>
              <a:chOff x="5457272" y="1525475"/>
              <a:chExt cx="1025182" cy="646259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25B4309F-D833-4DFD-9985-C03E1E4E2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7272" y="1838300"/>
                <a:ext cx="492482" cy="333434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100" name="Picture 2" descr="Image result">
                <a:extLst>
                  <a:ext uri="{FF2B5EF4-FFF2-40B4-BE49-F238E27FC236}">
                    <a16:creationId xmlns:a16="http://schemas.microsoft.com/office/drawing/2014/main" id="{0CD86CB9-989F-4EDB-8D7A-7990ACA55D7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513" y="1525475"/>
                <a:ext cx="557784" cy="288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4" descr="Image result">
                <a:extLst>
                  <a:ext uri="{FF2B5EF4-FFF2-40B4-BE49-F238E27FC236}">
                    <a16:creationId xmlns:a16="http://schemas.microsoft.com/office/drawing/2014/main" id="{C9A36DCB-F241-4F44-990A-9F349075F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265" y="1842511"/>
                <a:ext cx="480189" cy="325011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9C0B9CE-D15F-48E4-8055-85472C02372E}"/>
                </a:ext>
              </a:extLst>
            </p:cNvPr>
            <p:cNvSpPr txBox="1"/>
            <p:nvPr/>
          </p:nvSpPr>
          <p:spPr>
            <a:xfrm>
              <a:off x="4124480" y="1146813"/>
              <a:ext cx="11343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Single Spoke 2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SSR2 X 7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325 MHz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3A6E36-41F0-4E8E-9732-5CBA34755383}"/>
              </a:ext>
            </a:extLst>
          </p:cNvPr>
          <p:cNvGrpSpPr/>
          <p:nvPr/>
        </p:nvGrpSpPr>
        <p:grpSpPr>
          <a:xfrm>
            <a:off x="9184395" y="46315"/>
            <a:ext cx="1300679" cy="1396518"/>
            <a:chOff x="7393745" y="74298"/>
            <a:chExt cx="975509" cy="10473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E4A523-BD65-F349-85CB-3EC27594C23B}"/>
                </a:ext>
              </a:extLst>
            </p:cNvPr>
            <p:cNvGrpSpPr/>
            <p:nvPr/>
          </p:nvGrpSpPr>
          <p:grpSpPr>
            <a:xfrm>
              <a:off x="7410179" y="74298"/>
              <a:ext cx="790637" cy="494738"/>
              <a:chOff x="9878532" y="90340"/>
              <a:chExt cx="1054182" cy="659651"/>
            </a:xfrm>
          </p:grpSpPr>
          <p:pic>
            <p:nvPicPr>
              <p:cNvPr id="116" name="Content Placeholder 7">
                <a:extLst>
                  <a:ext uri="{FF2B5EF4-FFF2-40B4-BE49-F238E27FC236}">
                    <a16:creationId xmlns:a16="http://schemas.microsoft.com/office/drawing/2014/main" id="{C4660A74-40B4-42D4-B9A7-1A602B494E1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8532" y="442646"/>
                <a:ext cx="585216" cy="292608"/>
              </a:xfrm>
              <a:prstGeom prst="rect">
                <a:avLst/>
              </a:prstGeom>
            </p:spPr>
          </p:pic>
          <p:pic>
            <p:nvPicPr>
              <p:cNvPr id="118" name="Picture 4" descr="Image result">
                <a:extLst>
                  <a:ext uri="{FF2B5EF4-FFF2-40B4-BE49-F238E27FC236}">
                    <a16:creationId xmlns:a16="http://schemas.microsoft.com/office/drawing/2014/main" id="{55884CB5-9957-479E-8D0D-B1F0810BB6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5516" y="457383"/>
                <a:ext cx="437198" cy="292608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Image result">
                <a:extLst>
                  <a:ext uri="{FF2B5EF4-FFF2-40B4-BE49-F238E27FC236}">
                    <a16:creationId xmlns:a16="http://schemas.microsoft.com/office/drawing/2014/main" id="{A4628E44-EBBB-4086-82A5-8DA0CAF52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6755" y="90340"/>
                <a:ext cx="557784" cy="29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2C1BA79-EEB3-407F-96D7-8266DC0C0E22}"/>
                </a:ext>
              </a:extLst>
            </p:cNvPr>
            <p:cNvSpPr txBox="1"/>
            <p:nvPr/>
          </p:nvSpPr>
          <p:spPr>
            <a:xfrm>
              <a:off x="7393745" y="567689"/>
              <a:ext cx="9755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Elliptical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HB650 X 4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650 MHz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4ADD5B86-2899-9241-B921-9BD6D033A7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1232" y="1964989"/>
            <a:ext cx="1294425" cy="76164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CE24F78-1FBB-0844-9F6C-51E76C3CF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2783" y="2524405"/>
            <a:ext cx="1294427" cy="75246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BEF9A4BF-F89C-4041-9E7D-B4F6140A6B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1381" y="3026290"/>
            <a:ext cx="1238436" cy="66218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09C1409-B8DB-664B-86E8-701C5944D36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288" y="3453771"/>
            <a:ext cx="1163489" cy="4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85A147-5E6E-F142-8259-6C91E351A1C3}"/>
              </a:ext>
            </a:extLst>
          </p:cNvPr>
          <p:cNvSpPr txBox="1"/>
          <p:nvPr/>
        </p:nvSpPr>
        <p:spPr>
          <a:xfrm>
            <a:off x="8398231" y="4582217"/>
            <a:ext cx="2805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Beam energy 800 MeV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Beam current 2 mA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CW-compatible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807A435-28AE-4C70-A98B-88DBFA58BC21}"/>
              </a:ext>
            </a:extLst>
          </p:cNvPr>
          <p:cNvCxnSpPr>
            <a:cxnSpLocks/>
          </p:cNvCxnSpPr>
          <p:nvPr/>
        </p:nvCxnSpPr>
        <p:spPr>
          <a:xfrm flipH="1">
            <a:off x="5640219" y="3154918"/>
            <a:ext cx="223995" cy="483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50C854F-497F-44ED-A3F6-F36762A71235}"/>
              </a:ext>
            </a:extLst>
          </p:cNvPr>
          <p:cNvCxnSpPr>
            <a:cxnSpLocks/>
          </p:cNvCxnSpPr>
          <p:nvPr/>
        </p:nvCxnSpPr>
        <p:spPr>
          <a:xfrm flipH="1">
            <a:off x="7662671" y="2596709"/>
            <a:ext cx="223995" cy="483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5F28EE1-1C57-4823-A008-05D3A7956C9A}"/>
              </a:ext>
            </a:extLst>
          </p:cNvPr>
          <p:cNvCxnSpPr>
            <a:cxnSpLocks/>
          </p:cNvCxnSpPr>
          <p:nvPr/>
        </p:nvCxnSpPr>
        <p:spPr>
          <a:xfrm flipH="1">
            <a:off x="9920703" y="1993508"/>
            <a:ext cx="223995" cy="483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C69E3E6-30D9-48FB-A30A-FE98FE254342}"/>
              </a:ext>
            </a:extLst>
          </p:cNvPr>
          <p:cNvCxnSpPr>
            <a:cxnSpLocks/>
          </p:cNvCxnSpPr>
          <p:nvPr/>
        </p:nvCxnSpPr>
        <p:spPr>
          <a:xfrm flipH="1">
            <a:off x="3121375" y="3825160"/>
            <a:ext cx="223995" cy="483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2A87375-ADE9-4156-BDA0-6963D26242CC}"/>
              </a:ext>
            </a:extLst>
          </p:cNvPr>
          <p:cNvCxnSpPr>
            <a:cxnSpLocks/>
          </p:cNvCxnSpPr>
          <p:nvPr/>
        </p:nvCxnSpPr>
        <p:spPr>
          <a:xfrm flipH="1">
            <a:off x="2143781" y="4084240"/>
            <a:ext cx="223995" cy="483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Rectangle 63">
            <a:extLst>
              <a:ext uri="{FF2B5EF4-FFF2-40B4-BE49-F238E27FC236}">
                <a16:creationId xmlns:a16="http://schemas.microsoft.com/office/drawing/2014/main" id="{BF6A1DEE-8F16-43B5-87E1-90D549BFF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53" y="6301680"/>
            <a:ext cx="10079829" cy="420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marR="0" lvl="0" indent="-457189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PIP-II is the world’s highest energy CW RF proton </a:t>
            </a:r>
            <a:r>
              <a:rPr kumimoji="0" lang="en-US" alt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linac</a:t>
            </a:r>
            <a:endParaRPr kumimoji="0" lang="en-US" altLang="en-US" sz="2133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937D3-2736-415A-BF75-1A224C24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to Booster Transfer 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165E0-33A1-470E-BB04-61CED8F5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ED9A98-7359-4753-9B93-322055DCA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5572" y="971550"/>
            <a:ext cx="9181806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13873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14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15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9FCD6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a:spPr>
      <a:bodyPr rtlCol="0" anchor="ctr"/>
      <a:lstStyle>
        <a:defPPr algn="ctr">
          <a:defRPr sz="1600" b="1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tx1"/>
          </a:solidFill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800" dirty="0" smtClean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5.xml><?xml version="1.0" encoding="utf-8"?>
<a:theme xmlns:a="http://schemas.openxmlformats.org/drawingml/2006/main" name="16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6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AE48FE3BC64A4EBEF429F9D3F9C76C" ma:contentTypeVersion="2" ma:contentTypeDescription="Create a new document." ma:contentTypeScope="" ma:versionID="e2598185c17d8705bd9b4328fde6e49a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DE5076-BEED-4D9E-9537-02763C04A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52361</TotalTime>
  <Words>2660</Words>
  <Application>Microsoft Office PowerPoint</Application>
  <PresentationFormat>Widescreen</PresentationFormat>
  <Paragraphs>501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Cambria Math</vt:lpstr>
      <vt:lpstr>Courier New</vt:lpstr>
      <vt:lpstr>Helvetica</vt:lpstr>
      <vt:lpstr>Lucida Grande</vt:lpstr>
      <vt:lpstr>Times New Roman</vt:lpstr>
      <vt:lpstr>Wingdings</vt:lpstr>
      <vt:lpstr>2_Fermilab_PPT_090915</vt:lpstr>
      <vt:lpstr>14_Fermilab_PPT_090915</vt:lpstr>
      <vt:lpstr>15_Fermilab_PPT_090915</vt:lpstr>
      <vt:lpstr>1_Fermilab_PPT_090915</vt:lpstr>
      <vt:lpstr>16_Fermilab_PPT_090915</vt:lpstr>
      <vt:lpstr>3_Fermilab_PPT_090915</vt:lpstr>
      <vt:lpstr>PowerPoint Presentation</vt:lpstr>
      <vt:lpstr>PIP-II Updates – Overview </vt:lpstr>
      <vt:lpstr>PIP-II Mission &amp; Scope Overview</vt:lpstr>
      <vt:lpstr>Present Fermilab accelerator complex &amp; beamlines</vt:lpstr>
      <vt:lpstr>PIP-II Accelerator and LBNF Beamline –                 capable of &gt;2 MW in the future</vt:lpstr>
      <vt:lpstr>PIP-II Mission</vt:lpstr>
      <vt:lpstr>PowerPoint Presentation</vt:lpstr>
      <vt:lpstr>PIP-II 800 MeV SRF Linac</vt:lpstr>
      <vt:lpstr>Linac to Booster Transfer Line</vt:lpstr>
      <vt:lpstr>Upgraded Booster, Recycler, and Main Injector</vt:lpstr>
      <vt:lpstr>Conventional Facilities</vt:lpstr>
      <vt:lpstr>World Class Engagement</vt:lpstr>
      <vt:lpstr>PIP-II International Partners, Expertise and Capabilities</vt:lpstr>
      <vt:lpstr>Project Planning Documents (PPDs) Status</vt:lpstr>
      <vt:lpstr>PIP-II In-Kind Contributions Ensures No Scope Gaps</vt:lpstr>
      <vt:lpstr>Recent Highlights &amp; Engineering Accomplishments</vt:lpstr>
      <vt:lpstr>PIP-II Status </vt:lpstr>
      <vt:lpstr>PIP-II Cavity Development</vt:lpstr>
      <vt:lpstr>PIP-II Cavity Development</vt:lpstr>
      <vt:lpstr>PIP-II Cryomodule Development:  HWR, SSR1 Prototypes Demonstrated, HB650 Prototype in Fabrication</vt:lpstr>
      <vt:lpstr>HB650 Prototype Cryomodule Integration </vt:lpstr>
      <vt:lpstr>Cryogenic Plant &amp; Cryogenic Distribution System (CDS)</vt:lpstr>
      <vt:lpstr>Accelerator Systems</vt:lpstr>
      <vt:lpstr>DAE RF Amplifiers advanced prototypes tested at FNAL</vt:lpstr>
      <vt:lpstr>PIP-II Injector Test (PIP2IT) –Testbed for PIP-II Technologies  </vt:lpstr>
      <vt:lpstr>PIP2IT Tests Successfully Completed</vt:lpstr>
      <vt:lpstr>Accelerator Complex Upgrades</vt:lpstr>
      <vt:lpstr>Conventional Facilities</vt:lpstr>
      <vt:lpstr>PIP-II Cryogenic Plant Building construction is ~92% complete </vt:lpstr>
      <vt:lpstr>Linac Complex Design is Complete – Ready to Execute Civil Construction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Cheryl Keaty</cp:lastModifiedBy>
  <cp:revision>1466</cp:revision>
  <cp:lastPrinted>2020-01-24T20:57:46Z</cp:lastPrinted>
  <dcterms:created xsi:type="dcterms:W3CDTF">2019-12-16T19:54:36Z</dcterms:created>
  <dcterms:modified xsi:type="dcterms:W3CDTF">2022-02-22T19:05:42Z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0x010100ACAE48FE3BC64A4EBEF429F9D3F9C76C</vt:lpwstr>
  </property>
</Properties>
</file>