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2"/>
  </p:notesMasterIdLst>
  <p:handoutMasterIdLst>
    <p:handoutMasterId r:id="rId23"/>
  </p:handoutMasterIdLst>
  <p:sldIdLst>
    <p:sldId id="298" r:id="rId2"/>
    <p:sldId id="299" r:id="rId3"/>
    <p:sldId id="304" r:id="rId4"/>
    <p:sldId id="306" r:id="rId5"/>
    <p:sldId id="317" r:id="rId6"/>
    <p:sldId id="307" r:id="rId7"/>
    <p:sldId id="308" r:id="rId8"/>
    <p:sldId id="309" r:id="rId9"/>
    <p:sldId id="310" r:id="rId10"/>
    <p:sldId id="318" r:id="rId11"/>
    <p:sldId id="311" r:id="rId12"/>
    <p:sldId id="312" r:id="rId13"/>
    <p:sldId id="301" r:id="rId14"/>
    <p:sldId id="315" r:id="rId15"/>
    <p:sldId id="319" r:id="rId16"/>
    <p:sldId id="316" r:id="rId17"/>
    <p:sldId id="302" r:id="rId18"/>
    <p:sldId id="314" r:id="rId19"/>
    <p:sldId id="320" r:id="rId20"/>
    <p:sldId id="305" r:id="rId21"/>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7D7EB"/>
    <a:srgbClr val="98D7EA"/>
    <a:srgbClr val="98D7EB"/>
    <a:srgbClr val="50504E"/>
    <a:srgbClr val="4E4E4E"/>
    <a:srgbClr val="404040"/>
    <a:srgbClr val="004C97"/>
    <a:srgbClr val="63666A"/>
    <a:srgbClr val="99D6EA"/>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F1E178-CBCE-4923-AD56-5864905A8EA4}" v="147" dt="2022-02-23T18:21:06.20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3"/>
  </p:normalViewPr>
  <p:slideViewPr>
    <p:cSldViewPr snapToGrid="0" snapToObjects="1" showGuides="1">
      <p:cViewPr>
        <p:scale>
          <a:sx n="190" d="100"/>
          <a:sy n="190" d="100"/>
        </p:scale>
        <p:origin x="1002" y="56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ine" userId="0a912628-3952-4883-9df1-4dff5454cf51" providerId="ADAL" clId="{C3F1E178-CBCE-4923-AD56-5864905A8EA4}"/>
    <pc:docChg chg="undo custSel addSld delSld modSld">
      <pc:chgData name="Kathrine" userId="0a912628-3952-4883-9df1-4dff5454cf51" providerId="ADAL" clId="{C3F1E178-CBCE-4923-AD56-5864905A8EA4}" dt="2022-02-17T16:09:25.269" v="142" actId="20577"/>
      <pc:docMkLst>
        <pc:docMk/>
      </pc:docMkLst>
      <pc:sldChg chg="modSp new mod">
        <pc:chgData name="Kathrine" userId="0a912628-3952-4883-9df1-4dff5454cf51" providerId="ADAL" clId="{C3F1E178-CBCE-4923-AD56-5864905A8EA4}" dt="2022-02-17T16:08:15.664" v="85" actId="5793"/>
        <pc:sldMkLst>
          <pc:docMk/>
          <pc:sldMk cId="1932658869" sldId="299"/>
        </pc:sldMkLst>
        <pc:spChg chg="mod">
          <ac:chgData name="Kathrine" userId="0a912628-3952-4883-9df1-4dff5454cf51" providerId="ADAL" clId="{C3F1E178-CBCE-4923-AD56-5864905A8EA4}" dt="2022-02-17T16:08:15.664" v="85" actId="5793"/>
          <ac:spMkLst>
            <pc:docMk/>
            <pc:sldMk cId="1932658869" sldId="299"/>
            <ac:spMk id="3" creationId="{EA84A592-54FA-4600-8B49-34B353FF29EA}"/>
          </ac:spMkLst>
        </pc:spChg>
      </pc:sldChg>
      <pc:sldChg chg="new del">
        <pc:chgData name="Kathrine" userId="0a912628-3952-4883-9df1-4dff5454cf51" providerId="ADAL" clId="{C3F1E178-CBCE-4923-AD56-5864905A8EA4}" dt="2022-02-17T16:04:59.314" v="1" actId="47"/>
        <pc:sldMkLst>
          <pc:docMk/>
          <pc:sldMk cId="3042152644" sldId="299"/>
        </pc:sldMkLst>
      </pc:sldChg>
      <pc:sldChg chg="modSp new mod">
        <pc:chgData name="Kathrine" userId="0a912628-3952-4883-9df1-4dff5454cf51" providerId="ADAL" clId="{C3F1E178-CBCE-4923-AD56-5864905A8EA4}" dt="2022-02-17T16:09:25.269" v="142" actId="20577"/>
        <pc:sldMkLst>
          <pc:docMk/>
          <pc:sldMk cId="2570655094" sldId="300"/>
        </pc:sldMkLst>
        <pc:spChg chg="mod">
          <ac:chgData name="Kathrine" userId="0a912628-3952-4883-9df1-4dff5454cf51" providerId="ADAL" clId="{C3F1E178-CBCE-4923-AD56-5864905A8EA4}" dt="2022-02-17T16:09:25.269" v="142" actId="20577"/>
          <ac:spMkLst>
            <pc:docMk/>
            <pc:sldMk cId="2570655094" sldId="300"/>
            <ac:spMk id="3" creationId="{385982F7-2979-4667-AD02-DC54DDE6C683}"/>
          </ac:spMkLst>
        </pc:spChg>
      </pc:sldChg>
      <pc:sldChg chg="modSp new mod">
        <pc:chgData name="Kathrine" userId="0a912628-3952-4883-9df1-4dff5454cf51" providerId="ADAL" clId="{C3F1E178-CBCE-4923-AD56-5864905A8EA4}" dt="2022-02-17T16:08:50.269" v="117" actId="20577"/>
        <pc:sldMkLst>
          <pc:docMk/>
          <pc:sldMk cId="3042543429" sldId="301"/>
        </pc:sldMkLst>
        <pc:spChg chg="mod">
          <ac:chgData name="Kathrine" userId="0a912628-3952-4883-9df1-4dff5454cf51" providerId="ADAL" clId="{C3F1E178-CBCE-4923-AD56-5864905A8EA4}" dt="2022-02-17T16:08:50.269" v="117" actId="20577"/>
          <ac:spMkLst>
            <pc:docMk/>
            <pc:sldMk cId="3042543429" sldId="301"/>
            <ac:spMk id="3" creationId="{E8884537-5CA2-4A79-8C0A-6103441ADB55}"/>
          </ac:spMkLst>
        </pc:spChg>
      </pc:sldChg>
    </pc:docChg>
  </pc:docChgLst>
  <pc:docChgLst>
    <pc:chgData name="Kathrine Laureto" userId="0a912628-3952-4883-9df1-4dff5454cf51" providerId="ADAL" clId="{C3F1E178-CBCE-4923-AD56-5864905A8EA4}"/>
    <pc:docChg chg="undo redo custSel addSld delSld modSld sldOrd">
      <pc:chgData name="Kathrine Laureto" userId="0a912628-3952-4883-9df1-4dff5454cf51" providerId="ADAL" clId="{C3F1E178-CBCE-4923-AD56-5864905A8EA4}" dt="2022-02-23T18:27:22.769" v="24099" actId="1076"/>
      <pc:docMkLst>
        <pc:docMk/>
      </pc:docMkLst>
      <pc:sldChg chg="modSp mod">
        <pc:chgData name="Kathrine Laureto" userId="0a912628-3952-4883-9df1-4dff5454cf51" providerId="ADAL" clId="{C3F1E178-CBCE-4923-AD56-5864905A8EA4}" dt="2022-02-23T01:33:30.744" v="1742" actId="20577"/>
        <pc:sldMkLst>
          <pc:docMk/>
          <pc:sldMk cId="611733257" sldId="298"/>
        </pc:sldMkLst>
        <pc:spChg chg="mod">
          <ac:chgData name="Kathrine Laureto" userId="0a912628-3952-4883-9df1-4dff5454cf51" providerId="ADAL" clId="{C3F1E178-CBCE-4923-AD56-5864905A8EA4}" dt="2022-02-23T01:33:30.744" v="1742" actId="20577"/>
          <ac:spMkLst>
            <pc:docMk/>
            <pc:sldMk cId="611733257" sldId="298"/>
            <ac:spMk id="4" creationId="{CE2C5240-86D0-4541-87CA-66733B797B57}"/>
          </ac:spMkLst>
        </pc:spChg>
        <pc:spChg chg="mod">
          <ac:chgData name="Kathrine Laureto" userId="0a912628-3952-4883-9df1-4dff5454cf51" providerId="ADAL" clId="{C3F1E178-CBCE-4923-AD56-5864905A8EA4}" dt="2022-02-23T01:32:52.028" v="1715" actId="5793"/>
          <ac:spMkLst>
            <pc:docMk/>
            <pc:sldMk cId="611733257" sldId="298"/>
            <ac:spMk id="5" creationId="{FFDFF97B-90E8-4EE5-8FF4-56DDDB837D72}"/>
          </ac:spMkLst>
        </pc:spChg>
      </pc:sldChg>
      <pc:sldChg chg="del">
        <pc:chgData name="Kathrine Laureto" userId="0a912628-3952-4883-9df1-4dff5454cf51" providerId="ADAL" clId="{C3F1E178-CBCE-4923-AD56-5864905A8EA4}" dt="2022-02-17T15:51:30.516" v="0" actId="2696"/>
        <pc:sldMkLst>
          <pc:docMk/>
          <pc:sldMk cId="75849175" sldId="299"/>
        </pc:sldMkLst>
      </pc:sldChg>
      <pc:sldChg chg="modSp mod">
        <pc:chgData name="Kathrine Laureto" userId="0a912628-3952-4883-9df1-4dff5454cf51" providerId="ADAL" clId="{C3F1E178-CBCE-4923-AD56-5864905A8EA4}" dt="2022-02-23T05:24:11.754" v="16189" actId="20577"/>
        <pc:sldMkLst>
          <pc:docMk/>
          <pc:sldMk cId="1932658869" sldId="299"/>
        </pc:sldMkLst>
        <pc:spChg chg="mod">
          <ac:chgData name="Kathrine Laureto" userId="0a912628-3952-4883-9df1-4dff5454cf51" providerId="ADAL" clId="{C3F1E178-CBCE-4923-AD56-5864905A8EA4}" dt="2022-02-23T05:24:11.754" v="16189" actId="20577"/>
          <ac:spMkLst>
            <pc:docMk/>
            <pc:sldMk cId="1932658869" sldId="299"/>
            <ac:spMk id="2" creationId="{F7B93BF6-D30B-40F5-ABE3-192955641460}"/>
          </ac:spMkLst>
        </pc:spChg>
        <pc:spChg chg="mod">
          <ac:chgData name="Kathrine Laureto" userId="0a912628-3952-4883-9df1-4dff5454cf51" providerId="ADAL" clId="{C3F1E178-CBCE-4923-AD56-5864905A8EA4}" dt="2022-02-23T01:22:44.250" v="943" actId="20577"/>
          <ac:spMkLst>
            <pc:docMk/>
            <pc:sldMk cId="1932658869" sldId="299"/>
            <ac:spMk id="3" creationId="{EA84A592-54FA-4600-8B49-34B353FF29EA}"/>
          </ac:spMkLst>
        </pc:spChg>
      </pc:sldChg>
      <pc:sldChg chg="del">
        <pc:chgData name="Kathrine Laureto" userId="0a912628-3952-4883-9df1-4dff5454cf51" providerId="ADAL" clId="{C3F1E178-CBCE-4923-AD56-5864905A8EA4}" dt="2022-02-17T15:51:30.516" v="0" actId="2696"/>
        <pc:sldMkLst>
          <pc:docMk/>
          <pc:sldMk cId="2281593304" sldId="300"/>
        </pc:sldMkLst>
      </pc:sldChg>
      <pc:sldChg chg="modSp del mod">
        <pc:chgData name="Kathrine Laureto" userId="0a912628-3952-4883-9df1-4dff5454cf51" providerId="ADAL" clId="{C3F1E178-CBCE-4923-AD56-5864905A8EA4}" dt="2022-02-23T03:02:50.334" v="8060" actId="2696"/>
        <pc:sldMkLst>
          <pc:docMk/>
          <pc:sldMk cId="2570655094" sldId="300"/>
        </pc:sldMkLst>
        <pc:spChg chg="mod">
          <ac:chgData name="Kathrine Laureto" userId="0a912628-3952-4883-9df1-4dff5454cf51" providerId="ADAL" clId="{C3F1E178-CBCE-4923-AD56-5864905A8EA4}" dt="2022-02-23T02:49:31.536" v="7692" actId="404"/>
          <ac:spMkLst>
            <pc:docMk/>
            <pc:sldMk cId="2570655094" sldId="300"/>
            <ac:spMk id="2" creationId="{422E40E2-2898-4652-B860-607B9295B935}"/>
          </ac:spMkLst>
        </pc:spChg>
        <pc:spChg chg="mod">
          <ac:chgData name="Kathrine Laureto" userId="0a912628-3952-4883-9df1-4dff5454cf51" providerId="ADAL" clId="{C3F1E178-CBCE-4923-AD56-5864905A8EA4}" dt="2022-02-22T22:52:13.630" v="112" actId="20577"/>
          <ac:spMkLst>
            <pc:docMk/>
            <pc:sldMk cId="2570655094" sldId="300"/>
            <ac:spMk id="3" creationId="{385982F7-2979-4667-AD02-DC54DDE6C683}"/>
          </ac:spMkLst>
        </pc:spChg>
      </pc:sldChg>
      <pc:sldChg chg="del">
        <pc:chgData name="Kathrine Laureto" userId="0a912628-3952-4883-9df1-4dff5454cf51" providerId="ADAL" clId="{C3F1E178-CBCE-4923-AD56-5864905A8EA4}" dt="2022-02-17T15:51:30.516" v="0" actId="2696"/>
        <pc:sldMkLst>
          <pc:docMk/>
          <pc:sldMk cId="859572317" sldId="301"/>
        </pc:sldMkLst>
      </pc:sldChg>
      <pc:sldChg chg="addSp modSp mod ord">
        <pc:chgData name="Kathrine Laureto" userId="0a912628-3952-4883-9df1-4dff5454cf51" providerId="ADAL" clId="{C3F1E178-CBCE-4923-AD56-5864905A8EA4}" dt="2022-02-23T18:15:55.471" v="23739" actId="20577"/>
        <pc:sldMkLst>
          <pc:docMk/>
          <pc:sldMk cId="3042543429" sldId="301"/>
        </pc:sldMkLst>
        <pc:spChg chg="mod">
          <ac:chgData name="Kathrine Laureto" userId="0a912628-3952-4883-9df1-4dff5454cf51" providerId="ADAL" clId="{C3F1E178-CBCE-4923-AD56-5864905A8EA4}" dt="2022-02-23T17:28:19.959" v="21144" actId="20577"/>
          <ac:spMkLst>
            <pc:docMk/>
            <pc:sldMk cId="3042543429" sldId="301"/>
            <ac:spMk id="2" creationId="{46263921-BF6E-4ADC-827D-C362E8C4208A}"/>
          </ac:spMkLst>
        </pc:spChg>
        <pc:spChg chg="mod">
          <ac:chgData name="Kathrine Laureto" userId="0a912628-3952-4883-9df1-4dff5454cf51" providerId="ADAL" clId="{C3F1E178-CBCE-4923-AD56-5864905A8EA4}" dt="2022-02-23T05:23:35.841" v="16177" actId="20577"/>
          <ac:spMkLst>
            <pc:docMk/>
            <pc:sldMk cId="3042543429" sldId="301"/>
            <ac:spMk id="3" creationId="{E8884537-5CA2-4A79-8C0A-6103441ADB55}"/>
          </ac:spMkLst>
        </pc:spChg>
        <pc:spChg chg="add mod">
          <ac:chgData name="Kathrine Laureto" userId="0a912628-3952-4883-9df1-4dff5454cf51" providerId="ADAL" clId="{C3F1E178-CBCE-4923-AD56-5864905A8EA4}" dt="2022-02-23T18:15:55.471" v="23739" actId="20577"/>
          <ac:spMkLst>
            <pc:docMk/>
            <pc:sldMk cId="3042543429" sldId="301"/>
            <ac:spMk id="8" creationId="{1E2CD0C1-118B-4346-9CF4-BAF53A20DA32}"/>
          </ac:spMkLst>
        </pc:spChg>
        <pc:picChg chg="add mod">
          <ac:chgData name="Kathrine Laureto" userId="0a912628-3952-4883-9df1-4dff5454cf51" providerId="ADAL" clId="{C3F1E178-CBCE-4923-AD56-5864905A8EA4}" dt="2022-02-23T05:29:10.545" v="16418" actId="1076"/>
          <ac:picMkLst>
            <pc:docMk/>
            <pc:sldMk cId="3042543429" sldId="301"/>
            <ac:picMk id="7" creationId="{73475BE7-6661-434D-9C1D-EA04DDB7FD75}"/>
          </ac:picMkLst>
        </pc:picChg>
      </pc:sldChg>
      <pc:sldChg chg="modSp new mod">
        <pc:chgData name="Kathrine Laureto" userId="0a912628-3952-4883-9df1-4dff5454cf51" providerId="ADAL" clId="{C3F1E178-CBCE-4923-AD56-5864905A8EA4}" dt="2022-02-23T18:26:37.337" v="24070" actId="20577"/>
        <pc:sldMkLst>
          <pc:docMk/>
          <pc:sldMk cId="541923298" sldId="302"/>
        </pc:sldMkLst>
        <pc:spChg chg="mod">
          <ac:chgData name="Kathrine Laureto" userId="0a912628-3952-4883-9df1-4dff5454cf51" providerId="ADAL" clId="{C3F1E178-CBCE-4923-AD56-5864905A8EA4}" dt="2022-02-23T18:26:37.337" v="24070" actId="20577"/>
          <ac:spMkLst>
            <pc:docMk/>
            <pc:sldMk cId="541923298" sldId="302"/>
            <ac:spMk id="2" creationId="{49DA0E26-0F14-40B1-87BC-35322B54DB50}"/>
          </ac:spMkLst>
        </pc:spChg>
        <pc:spChg chg="mod">
          <ac:chgData name="Kathrine Laureto" userId="0a912628-3952-4883-9df1-4dff5454cf51" providerId="ADAL" clId="{C3F1E178-CBCE-4923-AD56-5864905A8EA4}" dt="2022-02-22T22:52:36.861" v="166" actId="20577"/>
          <ac:spMkLst>
            <pc:docMk/>
            <pc:sldMk cId="541923298" sldId="302"/>
            <ac:spMk id="3" creationId="{8A8FB506-CD59-4ED9-964D-280DD36E8EAA}"/>
          </ac:spMkLst>
        </pc:spChg>
      </pc:sldChg>
      <pc:sldChg chg="del">
        <pc:chgData name="Kathrine Laureto" userId="0a912628-3952-4883-9df1-4dff5454cf51" providerId="ADAL" clId="{C3F1E178-CBCE-4923-AD56-5864905A8EA4}" dt="2022-02-17T15:51:30.516" v="0" actId="2696"/>
        <pc:sldMkLst>
          <pc:docMk/>
          <pc:sldMk cId="4264065979" sldId="302"/>
        </pc:sldMkLst>
      </pc:sldChg>
      <pc:sldChg chg="modSp new del mod">
        <pc:chgData name="Kathrine Laureto" userId="0a912628-3952-4883-9df1-4dff5454cf51" providerId="ADAL" clId="{C3F1E178-CBCE-4923-AD56-5864905A8EA4}" dt="2022-02-23T02:48:35.094" v="7689" actId="2696"/>
        <pc:sldMkLst>
          <pc:docMk/>
          <pc:sldMk cId="316550025" sldId="303"/>
        </pc:sldMkLst>
        <pc:spChg chg="mod">
          <ac:chgData name="Kathrine Laureto" userId="0a912628-3952-4883-9df1-4dff5454cf51" providerId="ADAL" clId="{C3F1E178-CBCE-4923-AD56-5864905A8EA4}" dt="2022-02-23T01:13:45.944" v="895" actId="20577"/>
          <ac:spMkLst>
            <pc:docMk/>
            <pc:sldMk cId="316550025" sldId="303"/>
            <ac:spMk id="2" creationId="{CF140589-AC0A-4565-A55E-8E161EC9822E}"/>
          </ac:spMkLst>
        </pc:spChg>
        <pc:spChg chg="mod">
          <ac:chgData name="Kathrine Laureto" userId="0a912628-3952-4883-9df1-4dff5454cf51" providerId="ADAL" clId="{C3F1E178-CBCE-4923-AD56-5864905A8EA4}" dt="2022-02-23T01:09:04.435" v="319" actId="20577"/>
          <ac:spMkLst>
            <pc:docMk/>
            <pc:sldMk cId="316550025" sldId="303"/>
            <ac:spMk id="3" creationId="{76F19144-F6F4-44D8-A93F-DD9BD0D4DEF6}"/>
          </ac:spMkLst>
        </pc:spChg>
      </pc:sldChg>
      <pc:sldChg chg="del">
        <pc:chgData name="Kathrine Laureto" userId="0a912628-3952-4883-9df1-4dff5454cf51" providerId="ADAL" clId="{C3F1E178-CBCE-4923-AD56-5864905A8EA4}" dt="2022-02-17T15:51:30.516" v="0" actId="2696"/>
        <pc:sldMkLst>
          <pc:docMk/>
          <pc:sldMk cId="1069963162" sldId="303"/>
        </pc:sldMkLst>
      </pc:sldChg>
      <pc:sldChg chg="addSp modSp add mod">
        <pc:chgData name="Kathrine Laureto" userId="0a912628-3952-4883-9df1-4dff5454cf51" providerId="ADAL" clId="{C3F1E178-CBCE-4923-AD56-5864905A8EA4}" dt="2022-02-23T03:17:25.412" v="9083" actId="207"/>
        <pc:sldMkLst>
          <pc:docMk/>
          <pc:sldMk cId="1833967748" sldId="304"/>
        </pc:sldMkLst>
        <pc:spChg chg="mod">
          <ac:chgData name="Kathrine Laureto" userId="0a912628-3952-4883-9df1-4dff5454cf51" providerId="ADAL" clId="{C3F1E178-CBCE-4923-AD56-5864905A8EA4}" dt="2022-02-23T03:17:25.412" v="9083" actId="207"/>
          <ac:spMkLst>
            <pc:docMk/>
            <pc:sldMk cId="1833967748" sldId="304"/>
            <ac:spMk id="2" creationId="{F7B93BF6-D30B-40F5-ABE3-192955641460}"/>
          </ac:spMkLst>
        </pc:spChg>
        <pc:spChg chg="add mod">
          <ac:chgData name="Kathrine Laureto" userId="0a912628-3952-4883-9df1-4dff5454cf51" providerId="ADAL" clId="{C3F1E178-CBCE-4923-AD56-5864905A8EA4}" dt="2022-02-23T01:49:15.720" v="3007" actId="20577"/>
          <ac:spMkLst>
            <pc:docMk/>
            <pc:sldMk cId="1833967748" sldId="304"/>
            <ac:spMk id="8" creationId="{05698577-EC7A-4D70-8AA9-41167866FD01}"/>
          </ac:spMkLst>
        </pc:spChg>
        <pc:picChg chg="add mod modCrop">
          <ac:chgData name="Kathrine Laureto" userId="0a912628-3952-4883-9df1-4dff5454cf51" providerId="ADAL" clId="{C3F1E178-CBCE-4923-AD56-5864905A8EA4}" dt="2022-02-23T01:47:43.926" v="2899" actId="1076"/>
          <ac:picMkLst>
            <pc:docMk/>
            <pc:sldMk cId="1833967748" sldId="304"/>
            <ac:picMk id="7" creationId="{97A1DD0C-CC94-438A-B3A2-D9FE97875874}"/>
          </ac:picMkLst>
        </pc:picChg>
      </pc:sldChg>
      <pc:sldChg chg="del">
        <pc:chgData name="Kathrine Laureto" userId="0a912628-3952-4883-9df1-4dff5454cf51" providerId="ADAL" clId="{C3F1E178-CBCE-4923-AD56-5864905A8EA4}" dt="2022-02-17T15:51:30.516" v="0" actId="2696"/>
        <pc:sldMkLst>
          <pc:docMk/>
          <pc:sldMk cId="2921124708" sldId="304"/>
        </pc:sldMkLst>
      </pc:sldChg>
      <pc:sldChg chg="del">
        <pc:chgData name="Kathrine Laureto" userId="0a912628-3952-4883-9df1-4dff5454cf51" providerId="ADAL" clId="{C3F1E178-CBCE-4923-AD56-5864905A8EA4}" dt="2022-02-17T15:51:30.516" v="0" actId="2696"/>
        <pc:sldMkLst>
          <pc:docMk/>
          <pc:sldMk cId="43386812" sldId="305"/>
        </pc:sldMkLst>
      </pc:sldChg>
      <pc:sldChg chg="modSp new mod">
        <pc:chgData name="Kathrine Laureto" userId="0a912628-3952-4883-9df1-4dff5454cf51" providerId="ADAL" clId="{C3F1E178-CBCE-4923-AD56-5864905A8EA4}" dt="2022-02-23T18:17:46.619" v="23783" actId="404"/>
        <pc:sldMkLst>
          <pc:docMk/>
          <pc:sldMk cId="3256371370" sldId="305"/>
        </pc:sldMkLst>
        <pc:spChg chg="mod">
          <ac:chgData name="Kathrine Laureto" userId="0a912628-3952-4883-9df1-4dff5454cf51" providerId="ADAL" clId="{C3F1E178-CBCE-4923-AD56-5864905A8EA4}" dt="2022-02-23T18:17:46.619" v="23783" actId="404"/>
          <ac:spMkLst>
            <pc:docMk/>
            <pc:sldMk cId="3256371370" sldId="305"/>
            <ac:spMk id="2" creationId="{2E209B71-1B68-4893-A3E6-014F519D73C7}"/>
          </ac:spMkLst>
        </pc:spChg>
        <pc:spChg chg="mod">
          <ac:chgData name="Kathrine Laureto" userId="0a912628-3952-4883-9df1-4dff5454cf51" providerId="ADAL" clId="{C3F1E178-CBCE-4923-AD56-5864905A8EA4}" dt="2022-02-23T01:24:05.692" v="1149" actId="20577"/>
          <ac:spMkLst>
            <pc:docMk/>
            <pc:sldMk cId="3256371370" sldId="305"/>
            <ac:spMk id="3" creationId="{311F820B-72D5-452D-9190-07FAC6EA8684}"/>
          </ac:spMkLst>
        </pc:spChg>
      </pc:sldChg>
      <pc:sldChg chg="addSp modSp new mod">
        <pc:chgData name="Kathrine Laureto" userId="0a912628-3952-4883-9df1-4dff5454cf51" providerId="ADAL" clId="{C3F1E178-CBCE-4923-AD56-5864905A8EA4}" dt="2022-02-23T17:57:01.166" v="22649" actId="20577"/>
        <pc:sldMkLst>
          <pc:docMk/>
          <pc:sldMk cId="96994966" sldId="306"/>
        </pc:sldMkLst>
        <pc:spChg chg="mod">
          <ac:chgData name="Kathrine Laureto" userId="0a912628-3952-4883-9df1-4dff5454cf51" providerId="ADAL" clId="{C3F1E178-CBCE-4923-AD56-5864905A8EA4}" dt="2022-02-23T17:57:01.166" v="22649" actId="20577"/>
          <ac:spMkLst>
            <pc:docMk/>
            <pc:sldMk cId="96994966" sldId="306"/>
            <ac:spMk id="2" creationId="{6C5F849C-9089-4172-8EEB-BF1F6B1725A8}"/>
          </ac:spMkLst>
        </pc:spChg>
        <pc:spChg chg="mod">
          <ac:chgData name="Kathrine Laureto" userId="0a912628-3952-4883-9df1-4dff5454cf51" providerId="ADAL" clId="{C3F1E178-CBCE-4923-AD56-5864905A8EA4}" dt="2022-02-23T01:44:56.767" v="2804"/>
          <ac:spMkLst>
            <pc:docMk/>
            <pc:sldMk cId="96994966" sldId="306"/>
            <ac:spMk id="3" creationId="{75E6373E-E3B0-4F1E-B637-8FFB193783CB}"/>
          </ac:spMkLst>
        </pc:spChg>
        <pc:spChg chg="add mod">
          <ac:chgData name="Kathrine Laureto" userId="0a912628-3952-4883-9df1-4dff5454cf51" providerId="ADAL" clId="{C3F1E178-CBCE-4923-AD56-5864905A8EA4}" dt="2022-02-23T04:27:19.654" v="13298" actId="20577"/>
          <ac:spMkLst>
            <pc:docMk/>
            <pc:sldMk cId="96994966" sldId="306"/>
            <ac:spMk id="8" creationId="{C7339C12-F2F2-4CC0-B949-36E3220831D0}"/>
          </ac:spMkLst>
        </pc:spChg>
        <pc:picChg chg="add mod modCrop">
          <ac:chgData name="Kathrine Laureto" userId="0a912628-3952-4883-9df1-4dff5454cf51" providerId="ADAL" clId="{C3F1E178-CBCE-4923-AD56-5864905A8EA4}" dt="2022-02-23T04:26:01.507" v="13284" actId="1076"/>
          <ac:picMkLst>
            <pc:docMk/>
            <pc:sldMk cId="96994966" sldId="306"/>
            <ac:picMk id="7" creationId="{7A11F498-C1FD-4854-B58D-A6C112F0DE07}"/>
          </ac:picMkLst>
        </pc:picChg>
      </pc:sldChg>
      <pc:sldChg chg="del">
        <pc:chgData name="Kathrine Laureto" userId="0a912628-3952-4883-9df1-4dff5454cf51" providerId="ADAL" clId="{C3F1E178-CBCE-4923-AD56-5864905A8EA4}" dt="2022-02-17T15:51:30.516" v="0" actId="2696"/>
        <pc:sldMkLst>
          <pc:docMk/>
          <pc:sldMk cId="3087519955" sldId="306"/>
        </pc:sldMkLst>
      </pc:sldChg>
      <pc:sldChg chg="modSp new mod">
        <pc:chgData name="Kathrine Laureto" userId="0a912628-3952-4883-9df1-4dff5454cf51" providerId="ADAL" clId="{C3F1E178-CBCE-4923-AD56-5864905A8EA4}" dt="2022-02-23T04:03:00.245" v="12166" actId="20577"/>
        <pc:sldMkLst>
          <pc:docMk/>
          <pc:sldMk cId="1170895801" sldId="307"/>
        </pc:sldMkLst>
        <pc:spChg chg="mod">
          <ac:chgData name="Kathrine Laureto" userId="0a912628-3952-4883-9df1-4dff5454cf51" providerId="ADAL" clId="{C3F1E178-CBCE-4923-AD56-5864905A8EA4}" dt="2022-02-23T04:03:00.245" v="12166" actId="20577"/>
          <ac:spMkLst>
            <pc:docMk/>
            <pc:sldMk cId="1170895801" sldId="307"/>
            <ac:spMk id="2" creationId="{98E61ACF-50ED-4120-A0E6-8D0875A372EA}"/>
          </ac:spMkLst>
        </pc:spChg>
        <pc:spChg chg="mod">
          <ac:chgData name="Kathrine Laureto" userId="0a912628-3952-4883-9df1-4dff5454cf51" providerId="ADAL" clId="{C3F1E178-CBCE-4923-AD56-5864905A8EA4}" dt="2022-02-23T02:11:54.163" v="4367"/>
          <ac:spMkLst>
            <pc:docMk/>
            <pc:sldMk cId="1170895801" sldId="307"/>
            <ac:spMk id="3" creationId="{23F2ADD0-BE8E-484B-8896-8A02C03D6404}"/>
          </ac:spMkLst>
        </pc:spChg>
      </pc:sldChg>
      <pc:sldChg chg="del">
        <pc:chgData name="Kathrine Laureto" userId="0a912628-3952-4883-9df1-4dff5454cf51" providerId="ADAL" clId="{C3F1E178-CBCE-4923-AD56-5864905A8EA4}" dt="2022-02-17T15:51:30.516" v="0" actId="2696"/>
        <pc:sldMkLst>
          <pc:docMk/>
          <pc:sldMk cId="3612869404" sldId="307"/>
        </pc:sldMkLst>
      </pc:sldChg>
      <pc:sldChg chg="modSp new mod">
        <pc:chgData name="Kathrine Laureto" userId="0a912628-3952-4883-9df1-4dff5454cf51" providerId="ADAL" clId="{C3F1E178-CBCE-4923-AD56-5864905A8EA4}" dt="2022-02-23T04:03:21.294" v="12172" actId="12"/>
        <pc:sldMkLst>
          <pc:docMk/>
          <pc:sldMk cId="2246134212" sldId="308"/>
        </pc:sldMkLst>
        <pc:spChg chg="mod">
          <ac:chgData name="Kathrine Laureto" userId="0a912628-3952-4883-9df1-4dff5454cf51" providerId="ADAL" clId="{C3F1E178-CBCE-4923-AD56-5864905A8EA4}" dt="2022-02-23T04:03:21.294" v="12172" actId="12"/>
          <ac:spMkLst>
            <pc:docMk/>
            <pc:sldMk cId="2246134212" sldId="308"/>
            <ac:spMk id="2" creationId="{B3A8DF99-B49D-4C99-A7EC-DEED428E8328}"/>
          </ac:spMkLst>
        </pc:spChg>
        <pc:spChg chg="mod">
          <ac:chgData name="Kathrine Laureto" userId="0a912628-3952-4883-9df1-4dff5454cf51" providerId="ADAL" clId="{C3F1E178-CBCE-4923-AD56-5864905A8EA4}" dt="2022-02-23T02:25:53.403" v="6263"/>
          <ac:spMkLst>
            <pc:docMk/>
            <pc:sldMk cId="2246134212" sldId="308"/>
            <ac:spMk id="3" creationId="{A1F95083-C00B-4CDC-8CF5-6ACF32AF8F44}"/>
          </ac:spMkLst>
        </pc:spChg>
      </pc:sldChg>
      <pc:sldChg chg="del">
        <pc:chgData name="Kathrine Laureto" userId="0a912628-3952-4883-9df1-4dff5454cf51" providerId="ADAL" clId="{C3F1E178-CBCE-4923-AD56-5864905A8EA4}" dt="2022-02-17T15:51:30.516" v="0" actId="2696"/>
        <pc:sldMkLst>
          <pc:docMk/>
          <pc:sldMk cId="2788437138" sldId="308"/>
        </pc:sldMkLst>
      </pc:sldChg>
      <pc:sldChg chg="addSp modSp add mod">
        <pc:chgData name="Kathrine Laureto" userId="0a912628-3952-4883-9df1-4dff5454cf51" providerId="ADAL" clId="{C3F1E178-CBCE-4923-AD56-5864905A8EA4}" dt="2022-02-23T18:15:46.268" v="23736" actId="20577"/>
        <pc:sldMkLst>
          <pc:docMk/>
          <pc:sldMk cId="125554226" sldId="309"/>
        </pc:sldMkLst>
        <pc:spChg chg="mod">
          <ac:chgData name="Kathrine Laureto" userId="0a912628-3952-4883-9df1-4dff5454cf51" providerId="ADAL" clId="{C3F1E178-CBCE-4923-AD56-5864905A8EA4}" dt="2022-02-23T03:38:07.058" v="10839" actId="20577"/>
          <ac:spMkLst>
            <pc:docMk/>
            <pc:sldMk cId="125554226" sldId="309"/>
            <ac:spMk id="2" creationId="{422E40E2-2898-4652-B860-607B9295B935}"/>
          </ac:spMkLst>
        </pc:spChg>
        <pc:spChg chg="add mod">
          <ac:chgData name="Kathrine Laureto" userId="0a912628-3952-4883-9df1-4dff5454cf51" providerId="ADAL" clId="{C3F1E178-CBCE-4923-AD56-5864905A8EA4}" dt="2022-02-23T18:15:46.268" v="23736" actId="20577"/>
          <ac:spMkLst>
            <pc:docMk/>
            <pc:sldMk cId="125554226" sldId="309"/>
            <ac:spMk id="8" creationId="{A2716572-52D3-486A-A359-F1569D03134D}"/>
          </ac:spMkLst>
        </pc:spChg>
        <pc:picChg chg="add mod modCrop">
          <ac:chgData name="Kathrine Laureto" userId="0a912628-3952-4883-9df1-4dff5454cf51" providerId="ADAL" clId="{C3F1E178-CBCE-4923-AD56-5864905A8EA4}" dt="2022-02-23T03:36:17.239" v="10679" actId="732"/>
          <ac:picMkLst>
            <pc:docMk/>
            <pc:sldMk cId="125554226" sldId="309"/>
            <ac:picMk id="7" creationId="{93F023F3-D141-408F-A708-35BAAF624E0A}"/>
          </ac:picMkLst>
        </pc:picChg>
      </pc:sldChg>
      <pc:sldChg chg="del">
        <pc:chgData name="Kathrine Laureto" userId="0a912628-3952-4883-9df1-4dff5454cf51" providerId="ADAL" clId="{C3F1E178-CBCE-4923-AD56-5864905A8EA4}" dt="2022-02-17T15:51:30.516" v="0" actId="2696"/>
        <pc:sldMkLst>
          <pc:docMk/>
          <pc:sldMk cId="1095999894" sldId="309"/>
        </pc:sldMkLst>
      </pc:sldChg>
      <pc:sldChg chg="modSp new del mod">
        <pc:chgData name="Kathrine Laureto" userId="0a912628-3952-4883-9df1-4dff5454cf51" providerId="ADAL" clId="{C3F1E178-CBCE-4923-AD56-5864905A8EA4}" dt="2022-02-23T02:48:08.797" v="7688" actId="2696"/>
        <pc:sldMkLst>
          <pc:docMk/>
          <pc:sldMk cId="1308865989" sldId="309"/>
        </pc:sldMkLst>
        <pc:spChg chg="mod">
          <ac:chgData name="Kathrine Laureto" userId="0a912628-3952-4883-9df1-4dff5454cf51" providerId="ADAL" clId="{C3F1E178-CBCE-4923-AD56-5864905A8EA4}" dt="2022-02-23T02:48:06.714" v="7687" actId="20577"/>
          <ac:spMkLst>
            <pc:docMk/>
            <pc:sldMk cId="1308865989" sldId="309"/>
            <ac:spMk id="2" creationId="{F8D9C4DB-C42F-4094-B3D9-DCEEE55CE45B}"/>
          </ac:spMkLst>
        </pc:spChg>
        <pc:spChg chg="mod">
          <ac:chgData name="Kathrine Laureto" userId="0a912628-3952-4883-9df1-4dff5454cf51" providerId="ADAL" clId="{C3F1E178-CBCE-4923-AD56-5864905A8EA4}" dt="2022-02-23T02:36:04.583" v="7147"/>
          <ac:spMkLst>
            <pc:docMk/>
            <pc:sldMk cId="1308865989" sldId="309"/>
            <ac:spMk id="3" creationId="{19DD1A88-F68E-493E-B19E-2B3481FF3656}"/>
          </ac:spMkLst>
        </pc:spChg>
      </pc:sldChg>
      <pc:sldChg chg="del">
        <pc:chgData name="Kathrine Laureto" userId="0a912628-3952-4883-9df1-4dff5454cf51" providerId="ADAL" clId="{C3F1E178-CBCE-4923-AD56-5864905A8EA4}" dt="2022-02-17T15:51:30.516" v="0" actId="2696"/>
        <pc:sldMkLst>
          <pc:docMk/>
          <pc:sldMk cId="321682977" sldId="310"/>
        </pc:sldMkLst>
      </pc:sldChg>
      <pc:sldChg chg="addSp delSp modSp new mod">
        <pc:chgData name="Kathrine Laureto" userId="0a912628-3952-4883-9df1-4dff5454cf51" providerId="ADAL" clId="{C3F1E178-CBCE-4923-AD56-5864905A8EA4}" dt="2022-02-23T18:15:49.560" v="23738" actId="20577"/>
        <pc:sldMkLst>
          <pc:docMk/>
          <pc:sldMk cId="2893811189" sldId="310"/>
        </pc:sldMkLst>
        <pc:spChg chg="mod">
          <ac:chgData name="Kathrine Laureto" userId="0a912628-3952-4883-9df1-4dff5454cf51" providerId="ADAL" clId="{C3F1E178-CBCE-4923-AD56-5864905A8EA4}" dt="2022-02-23T04:02:20.174" v="12143" actId="20577"/>
          <ac:spMkLst>
            <pc:docMk/>
            <pc:sldMk cId="2893811189" sldId="310"/>
            <ac:spMk id="2" creationId="{59F43A11-F2EE-4DC6-A88E-A0CCE233DD10}"/>
          </ac:spMkLst>
        </pc:spChg>
        <pc:spChg chg="mod">
          <ac:chgData name="Kathrine Laureto" userId="0a912628-3952-4883-9df1-4dff5454cf51" providerId="ADAL" clId="{C3F1E178-CBCE-4923-AD56-5864905A8EA4}" dt="2022-02-23T03:02:18.634" v="8059"/>
          <ac:spMkLst>
            <pc:docMk/>
            <pc:sldMk cId="2893811189" sldId="310"/>
            <ac:spMk id="3" creationId="{A287E89F-865E-4D57-93F2-51E1CF68E45F}"/>
          </ac:spMkLst>
        </pc:spChg>
        <pc:spChg chg="add mod">
          <ac:chgData name="Kathrine Laureto" userId="0a912628-3952-4883-9df1-4dff5454cf51" providerId="ADAL" clId="{C3F1E178-CBCE-4923-AD56-5864905A8EA4}" dt="2022-02-23T18:15:49.560" v="23738" actId="20577"/>
          <ac:spMkLst>
            <pc:docMk/>
            <pc:sldMk cId="2893811189" sldId="310"/>
            <ac:spMk id="9" creationId="{5DC00616-CB97-4FCC-925B-9FD3A30B96C0}"/>
          </ac:spMkLst>
        </pc:spChg>
        <pc:picChg chg="add del mod">
          <ac:chgData name="Kathrine Laureto" userId="0a912628-3952-4883-9df1-4dff5454cf51" providerId="ADAL" clId="{C3F1E178-CBCE-4923-AD56-5864905A8EA4}" dt="2022-02-23T03:52:45.924" v="11717" actId="478"/>
          <ac:picMkLst>
            <pc:docMk/>
            <pc:sldMk cId="2893811189" sldId="310"/>
            <ac:picMk id="7" creationId="{74008660-6BFA-4A94-A176-61570CB194C1}"/>
          </ac:picMkLst>
        </pc:picChg>
        <pc:picChg chg="add mod modCrop">
          <ac:chgData name="Kathrine Laureto" userId="0a912628-3952-4883-9df1-4dff5454cf51" providerId="ADAL" clId="{C3F1E178-CBCE-4923-AD56-5864905A8EA4}" dt="2022-02-23T03:53:31.748" v="11723" actId="1076"/>
          <ac:picMkLst>
            <pc:docMk/>
            <pc:sldMk cId="2893811189" sldId="310"/>
            <ac:picMk id="8" creationId="{9D15C5B7-4F85-469C-912B-3A114A3C8AB9}"/>
          </ac:picMkLst>
        </pc:picChg>
      </pc:sldChg>
      <pc:sldChg chg="modSp new mod">
        <pc:chgData name="Kathrine Laureto" userId="0a912628-3952-4883-9df1-4dff5454cf51" providerId="ADAL" clId="{C3F1E178-CBCE-4923-AD56-5864905A8EA4}" dt="2022-02-23T04:22:57.424" v="13133" actId="255"/>
        <pc:sldMkLst>
          <pc:docMk/>
          <pc:sldMk cId="122977682" sldId="311"/>
        </pc:sldMkLst>
        <pc:spChg chg="mod">
          <ac:chgData name="Kathrine Laureto" userId="0a912628-3952-4883-9df1-4dff5454cf51" providerId="ADAL" clId="{C3F1E178-CBCE-4923-AD56-5864905A8EA4}" dt="2022-02-23T04:22:57.424" v="13133" actId="255"/>
          <ac:spMkLst>
            <pc:docMk/>
            <pc:sldMk cId="122977682" sldId="311"/>
            <ac:spMk id="2" creationId="{CD059980-86CC-425A-A4F2-C4479815FE48}"/>
          </ac:spMkLst>
        </pc:spChg>
        <pc:spChg chg="mod">
          <ac:chgData name="Kathrine Laureto" userId="0a912628-3952-4883-9df1-4dff5454cf51" providerId="ADAL" clId="{C3F1E178-CBCE-4923-AD56-5864905A8EA4}" dt="2022-02-23T03:14:43.837" v="8806"/>
          <ac:spMkLst>
            <pc:docMk/>
            <pc:sldMk cId="122977682" sldId="311"/>
            <ac:spMk id="3" creationId="{3CC62B47-D87F-4D40-A9C3-C68CEF7B2712}"/>
          </ac:spMkLst>
        </pc:spChg>
      </pc:sldChg>
      <pc:sldChg chg="del">
        <pc:chgData name="Kathrine Laureto" userId="0a912628-3952-4883-9df1-4dff5454cf51" providerId="ADAL" clId="{C3F1E178-CBCE-4923-AD56-5864905A8EA4}" dt="2022-02-17T15:51:30.516" v="0" actId="2696"/>
        <pc:sldMkLst>
          <pc:docMk/>
          <pc:sldMk cId="362864459" sldId="311"/>
        </pc:sldMkLst>
      </pc:sldChg>
      <pc:sldChg chg="del">
        <pc:chgData name="Kathrine Laureto" userId="0a912628-3952-4883-9df1-4dff5454cf51" providerId="ADAL" clId="{C3F1E178-CBCE-4923-AD56-5864905A8EA4}" dt="2022-02-17T15:51:30.516" v="0" actId="2696"/>
        <pc:sldMkLst>
          <pc:docMk/>
          <pc:sldMk cId="1470212536" sldId="312"/>
        </pc:sldMkLst>
      </pc:sldChg>
      <pc:sldChg chg="modSp add mod">
        <pc:chgData name="Kathrine Laureto" userId="0a912628-3952-4883-9df1-4dff5454cf51" providerId="ADAL" clId="{C3F1E178-CBCE-4923-AD56-5864905A8EA4}" dt="2022-02-23T18:12:42.538" v="23728" actId="20577"/>
        <pc:sldMkLst>
          <pc:docMk/>
          <pc:sldMk cId="3510386056" sldId="312"/>
        </pc:sldMkLst>
        <pc:spChg chg="mod">
          <ac:chgData name="Kathrine Laureto" userId="0a912628-3952-4883-9df1-4dff5454cf51" providerId="ADAL" clId="{C3F1E178-CBCE-4923-AD56-5864905A8EA4}" dt="2022-02-23T18:12:42.538" v="23728" actId="20577"/>
          <ac:spMkLst>
            <pc:docMk/>
            <pc:sldMk cId="3510386056" sldId="312"/>
            <ac:spMk id="2" creationId="{CD059980-86CC-425A-A4F2-C4479815FE48}"/>
          </ac:spMkLst>
        </pc:spChg>
      </pc:sldChg>
      <pc:sldChg chg="modSp new del mod">
        <pc:chgData name="Kathrine Laureto" userId="0a912628-3952-4883-9df1-4dff5454cf51" providerId="ADAL" clId="{C3F1E178-CBCE-4923-AD56-5864905A8EA4}" dt="2022-02-23T18:26:56.746" v="24071" actId="2696"/>
        <pc:sldMkLst>
          <pc:docMk/>
          <pc:sldMk cId="623872587" sldId="313"/>
        </pc:sldMkLst>
        <pc:spChg chg="mod">
          <ac:chgData name="Kathrine Laureto" userId="0a912628-3952-4883-9df1-4dff5454cf51" providerId="ADAL" clId="{C3F1E178-CBCE-4923-AD56-5864905A8EA4}" dt="2022-02-23T05:23:47.853" v="16178" actId="13926"/>
          <ac:spMkLst>
            <pc:docMk/>
            <pc:sldMk cId="623872587" sldId="313"/>
            <ac:spMk id="2" creationId="{6BB3BC40-AD9D-4B59-844B-EF43645815D1}"/>
          </ac:spMkLst>
        </pc:spChg>
        <pc:spChg chg="mod">
          <ac:chgData name="Kathrine Laureto" userId="0a912628-3952-4883-9df1-4dff5454cf51" providerId="ADAL" clId="{C3F1E178-CBCE-4923-AD56-5864905A8EA4}" dt="2022-02-23T04:39:19.461" v="13578" actId="20577"/>
          <ac:spMkLst>
            <pc:docMk/>
            <pc:sldMk cId="623872587" sldId="313"/>
            <ac:spMk id="3" creationId="{77BC8EE1-F0A1-4D8C-BECA-120DB37FF878}"/>
          </ac:spMkLst>
        </pc:spChg>
      </pc:sldChg>
      <pc:sldChg chg="modSp new del mod">
        <pc:chgData name="Kathrine Laureto" userId="0a912628-3952-4883-9df1-4dff5454cf51" providerId="ADAL" clId="{C3F1E178-CBCE-4923-AD56-5864905A8EA4}" dt="2022-02-23T04:29:35.151" v="13330" actId="2696"/>
        <pc:sldMkLst>
          <pc:docMk/>
          <pc:sldMk cId="1050842615" sldId="313"/>
        </pc:sldMkLst>
        <pc:spChg chg="mod">
          <ac:chgData name="Kathrine Laureto" userId="0a912628-3952-4883-9df1-4dff5454cf51" providerId="ADAL" clId="{C3F1E178-CBCE-4923-AD56-5864905A8EA4}" dt="2022-02-23T04:29:32.953" v="13329" actId="20577"/>
          <ac:spMkLst>
            <pc:docMk/>
            <pc:sldMk cId="1050842615" sldId="313"/>
            <ac:spMk id="2" creationId="{7F644F87-4B3F-4FCC-A8FB-CCE09A11E496}"/>
          </ac:spMkLst>
        </pc:spChg>
        <pc:spChg chg="mod">
          <ac:chgData name="Kathrine Laureto" userId="0a912628-3952-4883-9df1-4dff5454cf51" providerId="ADAL" clId="{C3F1E178-CBCE-4923-AD56-5864905A8EA4}" dt="2022-02-23T04:29:24.486" v="13318"/>
          <ac:spMkLst>
            <pc:docMk/>
            <pc:sldMk cId="1050842615" sldId="313"/>
            <ac:spMk id="3" creationId="{FB29AB9E-AF99-438F-88D1-CA247934979C}"/>
          </ac:spMkLst>
        </pc:spChg>
      </pc:sldChg>
      <pc:sldChg chg="del">
        <pc:chgData name="Kathrine Laureto" userId="0a912628-3952-4883-9df1-4dff5454cf51" providerId="ADAL" clId="{C3F1E178-CBCE-4923-AD56-5864905A8EA4}" dt="2022-02-17T15:51:30.516" v="0" actId="2696"/>
        <pc:sldMkLst>
          <pc:docMk/>
          <pc:sldMk cId="2061634173" sldId="313"/>
        </pc:sldMkLst>
      </pc:sldChg>
      <pc:sldChg chg="del">
        <pc:chgData name="Kathrine Laureto" userId="0a912628-3952-4883-9df1-4dff5454cf51" providerId="ADAL" clId="{C3F1E178-CBCE-4923-AD56-5864905A8EA4}" dt="2022-02-17T15:51:30.516" v="0" actId="2696"/>
        <pc:sldMkLst>
          <pc:docMk/>
          <pc:sldMk cId="516310467" sldId="314"/>
        </pc:sldMkLst>
      </pc:sldChg>
      <pc:sldChg chg="modSp new mod ord">
        <pc:chgData name="Kathrine Laureto" userId="0a912628-3952-4883-9df1-4dff5454cf51" providerId="ADAL" clId="{C3F1E178-CBCE-4923-AD56-5864905A8EA4}" dt="2022-02-23T05:22:11.402" v="16172" actId="20577"/>
        <pc:sldMkLst>
          <pc:docMk/>
          <pc:sldMk cId="922448537" sldId="314"/>
        </pc:sldMkLst>
        <pc:spChg chg="mod">
          <ac:chgData name="Kathrine Laureto" userId="0a912628-3952-4883-9df1-4dff5454cf51" providerId="ADAL" clId="{C3F1E178-CBCE-4923-AD56-5864905A8EA4}" dt="2022-02-23T05:22:11.402" v="16172" actId="20577"/>
          <ac:spMkLst>
            <pc:docMk/>
            <pc:sldMk cId="922448537" sldId="314"/>
            <ac:spMk id="2" creationId="{45DCF897-0BF1-4B8C-8185-6B9CB8197AEC}"/>
          </ac:spMkLst>
        </pc:spChg>
        <pc:spChg chg="mod">
          <ac:chgData name="Kathrine Laureto" userId="0a912628-3952-4883-9df1-4dff5454cf51" providerId="ADAL" clId="{C3F1E178-CBCE-4923-AD56-5864905A8EA4}" dt="2022-02-23T05:02:11.477" v="14861" actId="20577"/>
          <ac:spMkLst>
            <pc:docMk/>
            <pc:sldMk cId="922448537" sldId="314"/>
            <ac:spMk id="3" creationId="{88390A5C-2B6C-47F7-8ADE-8D8086A90FF8}"/>
          </ac:spMkLst>
        </pc:spChg>
      </pc:sldChg>
      <pc:sldChg chg="addSp modSp new mod">
        <pc:chgData name="Kathrine Laureto" userId="0a912628-3952-4883-9df1-4dff5454cf51" providerId="ADAL" clId="{C3F1E178-CBCE-4923-AD56-5864905A8EA4}" dt="2022-02-23T18:20:51.594" v="23845" actId="1038"/>
        <pc:sldMkLst>
          <pc:docMk/>
          <pc:sldMk cId="2426342736" sldId="315"/>
        </pc:sldMkLst>
        <pc:spChg chg="mod">
          <ac:chgData name="Kathrine Laureto" userId="0a912628-3952-4883-9df1-4dff5454cf51" providerId="ADAL" clId="{C3F1E178-CBCE-4923-AD56-5864905A8EA4}" dt="2022-02-23T18:18:14.520" v="23786" actId="20577"/>
          <ac:spMkLst>
            <pc:docMk/>
            <pc:sldMk cId="2426342736" sldId="315"/>
            <ac:spMk id="2" creationId="{64AFDCA6-1441-4D24-87B6-5732705AD3BB}"/>
          </ac:spMkLst>
        </pc:spChg>
        <pc:spChg chg="mod">
          <ac:chgData name="Kathrine Laureto" userId="0a912628-3952-4883-9df1-4dff5454cf51" providerId="ADAL" clId="{C3F1E178-CBCE-4923-AD56-5864905A8EA4}" dt="2022-02-23T05:36:48.257" v="17189"/>
          <ac:spMkLst>
            <pc:docMk/>
            <pc:sldMk cId="2426342736" sldId="315"/>
            <ac:spMk id="3" creationId="{05E1E4A1-5F76-48CC-B6CE-7452E59B7EEB}"/>
          </ac:spMkLst>
        </pc:spChg>
        <pc:spChg chg="add mod">
          <ac:chgData name="Kathrine Laureto" userId="0a912628-3952-4883-9df1-4dff5454cf51" providerId="ADAL" clId="{C3F1E178-CBCE-4923-AD56-5864905A8EA4}" dt="2022-02-23T18:20:51.594" v="23845" actId="1038"/>
          <ac:spMkLst>
            <pc:docMk/>
            <pc:sldMk cId="2426342736" sldId="315"/>
            <ac:spMk id="8" creationId="{71A529E2-12A8-4B72-BE8A-7BED0EF61650}"/>
          </ac:spMkLst>
        </pc:spChg>
        <pc:picChg chg="add mod">
          <ac:chgData name="Kathrine Laureto" userId="0a912628-3952-4883-9df1-4dff5454cf51" providerId="ADAL" clId="{C3F1E178-CBCE-4923-AD56-5864905A8EA4}" dt="2022-02-23T18:20:51.594" v="23845" actId="1038"/>
          <ac:picMkLst>
            <pc:docMk/>
            <pc:sldMk cId="2426342736" sldId="315"/>
            <ac:picMk id="1026" creationId="{DBBAB38A-D16A-454D-BC90-9A663DF6C035}"/>
          </ac:picMkLst>
        </pc:picChg>
      </pc:sldChg>
      <pc:sldChg chg="del">
        <pc:chgData name="Kathrine Laureto" userId="0a912628-3952-4883-9df1-4dff5454cf51" providerId="ADAL" clId="{C3F1E178-CBCE-4923-AD56-5864905A8EA4}" dt="2022-02-17T15:51:30.516" v="0" actId="2696"/>
        <pc:sldMkLst>
          <pc:docMk/>
          <pc:sldMk cId="3802837361" sldId="315"/>
        </pc:sldMkLst>
      </pc:sldChg>
      <pc:sldChg chg="modSp new mod">
        <pc:chgData name="Kathrine Laureto" userId="0a912628-3952-4883-9df1-4dff5454cf51" providerId="ADAL" clId="{C3F1E178-CBCE-4923-AD56-5864905A8EA4}" dt="2022-02-23T18:24:35.041" v="24046" actId="20577"/>
        <pc:sldMkLst>
          <pc:docMk/>
          <pc:sldMk cId="3915936555" sldId="316"/>
        </pc:sldMkLst>
        <pc:spChg chg="mod">
          <ac:chgData name="Kathrine Laureto" userId="0a912628-3952-4883-9df1-4dff5454cf51" providerId="ADAL" clId="{C3F1E178-CBCE-4923-AD56-5864905A8EA4}" dt="2022-02-23T18:24:35.041" v="24046" actId="20577"/>
          <ac:spMkLst>
            <pc:docMk/>
            <pc:sldMk cId="3915936555" sldId="316"/>
            <ac:spMk id="2" creationId="{3E79E5EE-AE7D-48AB-ACEC-6049F58683F7}"/>
          </ac:spMkLst>
        </pc:spChg>
        <pc:spChg chg="mod">
          <ac:chgData name="Kathrine Laureto" userId="0a912628-3952-4883-9df1-4dff5454cf51" providerId="ADAL" clId="{C3F1E178-CBCE-4923-AD56-5864905A8EA4}" dt="2022-02-23T05:54:49.380" v="19177"/>
          <ac:spMkLst>
            <pc:docMk/>
            <pc:sldMk cId="3915936555" sldId="316"/>
            <ac:spMk id="3" creationId="{05869C40-B190-4F04-9CF7-380099B5A1E5}"/>
          </ac:spMkLst>
        </pc:spChg>
      </pc:sldChg>
      <pc:sldChg chg="del">
        <pc:chgData name="Kathrine Laureto" userId="0a912628-3952-4883-9df1-4dff5454cf51" providerId="ADAL" clId="{C3F1E178-CBCE-4923-AD56-5864905A8EA4}" dt="2022-02-17T15:51:30.516" v="0" actId="2696"/>
        <pc:sldMkLst>
          <pc:docMk/>
          <pc:sldMk cId="4051133557" sldId="316"/>
        </pc:sldMkLst>
      </pc:sldChg>
      <pc:sldChg chg="del">
        <pc:chgData name="Kathrine Laureto" userId="0a912628-3952-4883-9df1-4dff5454cf51" providerId="ADAL" clId="{C3F1E178-CBCE-4923-AD56-5864905A8EA4}" dt="2022-02-17T15:51:30.516" v="0" actId="2696"/>
        <pc:sldMkLst>
          <pc:docMk/>
          <pc:sldMk cId="711765581" sldId="317"/>
        </pc:sldMkLst>
      </pc:sldChg>
      <pc:sldChg chg="addSp modSp new mod">
        <pc:chgData name="Kathrine Laureto" userId="0a912628-3952-4883-9df1-4dff5454cf51" providerId="ADAL" clId="{C3F1E178-CBCE-4923-AD56-5864905A8EA4}" dt="2022-02-23T17:57:58.581" v="22723" actId="1076"/>
        <pc:sldMkLst>
          <pc:docMk/>
          <pc:sldMk cId="3330000840" sldId="317"/>
        </pc:sldMkLst>
        <pc:spChg chg="mod">
          <ac:chgData name="Kathrine Laureto" userId="0a912628-3952-4883-9df1-4dff5454cf51" providerId="ADAL" clId="{C3F1E178-CBCE-4923-AD56-5864905A8EA4}" dt="2022-02-23T17:57:58.581" v="22723" actId="1076"/>
          <ac:spMkLst>
            <pc:docMk/>
            <pc:sldMk cId="3330000840" sldId="317"/>
            <ac:spMk id="2" creationId="{B621EEA3-F488-4CD5-96D2-33D766FDA7FC}"/>
          </ac:spMkLst>
        </pc:spChg>
        <pc:spChg chg="mod">
          <ac:chgData name="Kathrine Laureto" userId="0a912628-3952-4883-9df1-4dff5454cf51" providerId="ADAL" clId="{C3F1E178-CBCE-4923-AD56-5864905A8EA4}" dt="2022-02-23T17:40:58.087" v="21409"/>
          <ac:spMkLst>
            <pc:docMk/>
            <pc:sldMk cId="3330000840" sldId="317"/>
            <ac:spMk id="3" creationId="{3762DB91-79ED-4797-92F1-AC818B4284FB}"/>
          </ac:spMkLst>
        </pc:spChg>
        <pc:spChg chg="add mod">
          <ac:chgData name="Kathrine Laureto" userId="0a912628-3952-4883-9df1-4dff5454cf51" providerId="ADAL" clId="{C3F1E178-CBCE-4923-AD56-5864905A8EA4}" dt="2022-02-23T17:54:49.425" v="22609" actId="20577"/>
          <ac:spMkLst>
            <pc:docMk/>
            <pc:sldMk cId="3330000840" sldId="317"/>
            <ac:spMk id="8" creationId="{DBFF904D-0B4D-4B7A-8862-E0FED4625948}"/>
          </ac:spMkLst>
        </pc:spChg>
        <pc:picChg chg="add mod modCrop">
          <ac:chgData name="Kathrine Laureto" userId="0a912628-3952-4883-9df1-4dff5454cf51" providerId="ADAL" clId="{C3F1E178-CBCE-4923-AD56-5864905A8EA4}" dt="2022-02-23T17:54:07.454" v="22553" actId="732"/>
          <ac:picMkLst>
            <pc:docMk/>
            <pc:sldMk cId="3330000840" sldId="317"/>
            <ac:picMk id="7" creationId="{E9EB79BA-FEA5-4544-B251-C693F782D4BE}"/>
          </ac:picMkLst>
        </pc:picChg>
      </pc:sldChg>
      <pc:sldChg chg="del">
        <pc:chgData name="Kathrine Laureto" userId="0a912628-3952-4883-9df1-4dff5454cf51" providerId="ADAL" clId="{C3F1E178-CBCE-4923-AD56-5864905A8EA4}" dt="2022-02-17T15:51:30.516" v="0" actId="2696"/>
        <pc:sldMkLst>
          <pc:docMk/>
          <pc:sldMk cId="231797983" sldId="318"/>
        </pc:sldMkLst>
      </pc:sldChg>
      <pc:sldChg chg="modSp new mod">
        <pc:chgData name="Kathrine Laureto" userId="0a912628-3952-4883-9df1-4dff5454cf51" providerId="ADAL" clId="{C3F1E178-CBCE-4923-AD56-5864905A8EA4}" dt="2022-02-23T18:09:03.277" v="23698" actId="20577"/>
        <pc:sldMkLst>
          <pc:docMk/>
          <pc:sldMk cId="1656717525" sldId="318"/>
        </pc:sldMkLst>
        <pc:spChg chg="mod">
          <ac:chgData name="Kathrine Laureto" userId="0a912628-3952-4883-9df1-4dff5454cf51" providerId="ADAL" clId="{C3F1E178-CBCE-4923-AD56-5864905A8EA4}" dt="2022-02-23T18:09:03.277" v="23698" actId="20577"/>
          <ac:spMkLst>
            <pc:docMk/>
            <pc:sldMk cId="1656717525" sldId="318"/>
            <ac:spMk id="2" creationId="{AAFECE75-8969-4000-8A45-4E6D22239D15}"/>
          </ac:spMkLst>
        </pc:spChg>
        <pc:spChg chg="mod">
          <ac:chgData name="Kathrine Laureto" userId="0a912628-3952-4883-9df1-4dff5454cf51" providerId="ADAL" clId="{C3F1E178-CBCE-4923-AD56-5864905A8EA4}" dt="2022-02-23T17:56:15.279" v="22636"/>
          <ac:spMkLst>
            <pc:docMk/>
            <pc:sldMk cId="1656717525" sldId="318"/>
            <ac:spMk id="3" creationId="{4786B3E9-7151-4744-836A-FDA3FECE3B38}"/>
          </ac:spMkLst>
        </pc:spChg>
      </pc:sldChg>
      <pc:sldChg chg="del">
        <pc:chgData name="Kathrine Laureto" userId="0a912628-3952-4883-9df1-4dff5454cf51" providerId="ADAL" clId="{C3F1E178-CBCE-4923-AD56-5864905A8EA4}" dt="2022-02-17T15:51:30.516" v="0" actId="2696"/>
        <pc:sldMkLst>
          <pc:docMk/>
          <pc:sldMk cId="68792254" sldId="319"/>
        </pc:sldMkLst>
      </pc:sldChg>
      <pc:sldChg chg="addSp delSp modSp add mod">
        <pc:chgData name="Kathrine Laureto" userId="0a912628-3952-4883-9df1-4dff5454cf51" providerId="ADAL" clId="{C3F1E178-CBCE-4923-AD56-5864905A8EA4}" dt="2022-02-23T18:21:27.873" v="23964" actId="20577"/>
        <pc:sldMkLst>
          <pc:docMk/>
          <pc:sldMk cId="3359827278" sldId="319"/>
        </pc:sldMkLst>
        <pc:spChg chg="mod">
          <ac:chgData name="Kathrine Laureto" userId="0a912628-3952-4883-9df1-4dff5454cf51" providerId="ADAL" clId="{C3F1E178-CBCE-4923-AD56-5864905A8EA4}" dt="2022-02-23T18:21:27.873" v="23964" actId="20577"/>
          <ac:spMkLst>
            <pc:docMk/>
            <pc:sldMk cId="3359827278" sldId="319"/>
            <ac:spMk id="2" creationId="{64AFDCA6-1441-4D24-87B6-5732705AD3BB}"/>
          </ac:spMkLst>
        </pc:spChg>
        <pc:spChg chg="add mod">
          <ac:chgData name="Kathrine Laureto" userId="0a912628-3952-4883-9df1-4dff5454cf51" providerId="ADAL" clId="{C3F1E178-CBCE-4923-AD56-5864905A8EA4}" dt="2022-02-23T18:21:09.696" v="23931" actId="1038"/>
          <ac:spMkLst>
            <pc:docMk/>
            <pc:sldMk cId="3359827278" sldId="319"/>
            <ac:spMk id="9" creationId="{9E29D675-6080-414F-8020-C250FA2B8323}"/>
          </ac:spMkLst>
        </pc:spChg>
        <pc:picChg chg="add del mod">
          <ac:chgData name="Kathrine Laureto" userId="0a912628-3952-4883-9df1-4dff5454cf51" providerId="ADAL" clId="{C3F1E178-CBCE-4923-AD56-5864905A8EA4}" dt="2022-02-23T18:19:49.381" v="23799" actId="478"/>
          <ac:picMkLst>
            <pc:docMk/>
            <pc:sldMk cId="3359827278" sldId="319"/>
            <ac:picMk id="2050" creationId="{B4B4113C-D3A6-4254-A2E0-0AB8BC2B4066}"/>
          </ac:picMkLst>
        </pc:picChg>
        <pc:picChg chg="add mod">
          <ac:chgData name="Kathrine Laureto" userId="0a912628-3952-4883-9df1-4dff5454cf51" providerId="ADAL" clId="{C3F1E178-CBCE-4923-AD56-5864905A8EA4}" dt="2022-02-23T18:21:06.202" v="23923" actId="1037"/>
          <ac:picMkLst>
            <pc:docMk/>
            <pc:sldMk cId="3359827278" sldId="319"/>
            <ac:picMk id="2052" creationId="{4F953E03-3DDC-4F5A-9E35-68A5AD7CCBF7}"/>
          </ac:picMkLst>
        </pc:picChg>
      </pc:sldChg>
      <pc:sldChg chg="del">
        <pc:chgData name="Kathrine Laureto" userId="0a912628-3952-4883-9df1-4dff5454cf51" providerId="ADAL" clId="{C3F1E178-CBCE-4923-AD56-5864905A8EA4}" dt="2022-02-17T15:51:30.516" v="0" actId="2696"/>
        <pc:sldMkLst>
          <pc:docMk/>
          <pc:sldMk cId="2819097230" sldId="320"/>
        </pc:sldMkLst>
      </pc:sldChg>
      <pc:sldChg chg="delSp modSp new mod">
        <pc:chgData name="Kathrine Laureto" userId="0a912628-3952-4883-9df1-4dff5454cf51" providerId="ADAL" clId="{C3F1E178-CBCE-4923-AD56-5864905A8EA4}" dt="2022-02-23T18:27:22.769" v="24099" actId="1076"/>
        <pc:sldMkLst>
          <pc:docMk/>
          <pc:sldMk cId="4048498190" sldId="320"/>
        </pc:sldMkLst>
        <pc:spChg chg="del">
          <ac:chgData name="Kathrine Laureto" userId="0a912628-3952-4883-9df1-4dff5454cf51" providerId="ADAL" clId="{C3F1E178-CBCE-4923-AD56-5864905A8EA4}" dt="2022-02-23T18:27:14.174" v="24073" actId="478"/>
          <ac:spMkLst>
            <pc:docMk/>
            <pc:sldMk cId="4048498190" sldId="320"/>
            <ac:spMk id="2" creationId="{3555313A-9A95-49D1-B8E3-2446F5F6A354}"/>
          </ac:spMkLst>
        </pc:spChg>
        <pc:spChg chg="mod">
          <ac:chgData name="Kathrine Laureto" userId="0a912628-3952-4883-9df1-4dff5454cf51" providerId="ADAL" clId="{C3F1E178-CBCE-4923-AD56-5864905A8EA4}" dt="2022-02-23T18:27:22.769" v="24099" actId="1076"/>
          <ac:spMkLst>
            <pc:docMk/>
            <pc:sldMk cId="4048498190" sldId="320"/>
            <ac:spMk id="3" creationId="{C80B6DE6-5A47-4543-A66C-355808D9877D}"/>
          </ac:spMkLst>
        </pc:spChg>
      </pc:sldChg>
      <pc:sldChg chg="del">
        <pc:chgData name="Kathrine Laureto" userId="0a912628-3952-4883-9df1-4dff5454cf51" providerId="ADAL" clId="{C3F1E178-CBCE-4923-AD56-5864905A8EA4}" dt="2022-02-17T15:51:30.516" v="0" actId="2696"/>
        <pc:sldMkLst>
          <pc:docMk/>
          <pc:sldMk cId="1072316709" sldId="321"/>
        </pc:sldMkLst>
      </pc:sldChg>
      <pc:sldChg chg="del">
        <pc:chgData name="Kathrine Laureto" userId="0a912628-3952-4883-9df1-4dff5454cf51" providerId="ADAL" clId="{C3F1E178-CBCE-4923-AD56-5864905A8EA4}" dt="2022-02-17T15:51:30.516" v="0" actId="2696"/>
        <pc:sldMkLst>
          <pc:docMk/>
          <pc:sldMk cId="2685103274" sldId="322"/>
        </pc:sldMkLst>
      </pc:sldChg>
      <pc:sldChg chg="del">
        <pc:chgData name="Kathrine Laureto" userId="0a912628-3952-4883-9df1-4dff5454cf51" providerId="ADAL" clId="{C3F1E178-CBCE-4923-AD56-5864905A8EA4}" dt="2022-02-17T15:51:30.516" v="0" actId="2696"/>
        <pc:sldMkLst>
          <pc:docMk/>
          <pc:sldMk cId="1216229413" sldId="32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2/23/2022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2/23/2022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2/24/2022</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EAC | Engineers Week 2022</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2/24/2022</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EAC | Engineers Week 2022</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2/24/2022</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EAC | Engineers Week 2022</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2/24/2022</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EAC | Engineers Week 2022</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2/24/2022</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EAC | Engineers Week 2022</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2/24/2022</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EAC | Engineers Week 2022</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2/24/2022</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EAC | Engineers Week 2022</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hyperlink" Target="https://www.britannica.com/event/Deepwater-Horizon-oil-spill" TargetMode="External"/><Relationship Id="rId13" Type="http://schemas.openxmlformats.org/officeDocument/2006/relationships/hyperlink" Target="https://www.nspe.org/resources/ethics/code-ethics" TargetMode="External"/><Relationship Id="rId3" Type="http://schemas.openxmlformats.org/officeDocument/2006/relationships/hyperlink" Target="https://ethicalengineer.ttu.edu/studies/case-study-bhopal-gas-tragedy" TargetMode="External"/><Relationship Id="rId7" Type="http://schemas.openxmlformats.org/officeDocument/2006/relationships/hyperlink" Target="https://www.istockphoto.com/photos/deepwater-horizon-oil-rig" TargetMode="External"/><Relationship Id="rId12" Type="http://schemas.openxmlformats.org/officeDocument/2006/relationships/hyperlink" Target="https://order-of-the-engineer.org/" TargetMode="External"/><Relationship Id="rId17" Type="http://schemas.openxmlformats.org/officeDocument/2006/relationships/hyperlink" Target="https://onlineethics.org/cases/engineers-and-scientists-behaving-well/william-lemessurier-fifty-nine-story-crisis-lesson" TargetMode="External"/><Relationship Id="rId2" Type="http://schemas.openxmlformats.org/officeDocument/2006/relationships/hyperlink" Target="https://www.pdh-pro.com/pe-resources/engineering-disasters-ethical-implications-for-professional-engineers/" TargetMode="External"/><Relationship Id="rId16" Type="http://schemas.openxmlformats.org/officeDocument/2006/relationships/hyperlink" Target="https://en.wikipedia.org/wiki/Bhopal_disaster" TargetMode="External"/><Relationship Id="rId1" Type="http://schemas.openxmlformats.org/officeDocument/2006/relationships/slideLayout" Target="../slideLayouts/slideLayout8.xml"/><Relationship Id="rId6" Type="http://schemas.openxmlformats.org/officeDocument/2006/relationships/hyperlink" Target="https://en.wikipedia.org/wiki/Deepwater_Horizon_explosion" TargetMode="External"/><Relationship Id="rId11" Type="http://schemas.openxmlformats.org/officeDocument/2006/relationships/hyperlink" Target="https://www.bhopal.org/continuing-disaster/the-dow-chemical-companys-bhopal-related-legal-liabilities/the-criminal-case-against-ucc-and-dow-chemical/" TargetMode="External"/><Relationship Id="rId5" Type="http://schemas.openxmlformats.org/officeDocument/2006/relationships/hyperlink" Target="https://www.asme.org/topics-resources/content/the-ethical-lessons-of-deepwater" TargetMode="External"/><Relationship Id="rId15" Type="http://schemas.openxmlformats.org/officeDocument/2006/relationships/hyperlink" Target="https://www.newyorker.com/magazine/1995/05/29/the-fifty-nine-story-crisis" TargetMode="External"/><Relationship Id="rId10" Type="http://schemas.openxmlformats.org/officeDocument/2006/relationships/hyperlink" Target="https://www.bbc.com/news/world-us-canada-11648354#:~:text=In%20a%20letter%20to%20the,did%20not%20meet%20industry%20standards" TargetMode="External"/><Relationship Id="rId4" Type="http://schemas.openxmlformats.org/officeDocument/2006/relationships/hyperlink" Target="https://www.theatlantic.com/photo/2014/12/bhopal-the-worlds-worst-industrial-disaster-30-years-later/100864/" TargetMode="External"/><Relationship Id="rId9" Type="http://schemas.openxmlformats.org/officeDocument/2006/relationships/hyperlink" Target="https://www.epa.gov/enforcement/deepwater-horizon-bp-gulf-mexico-oil-spill" TargetMode="External"/><Relationship Id="rId14" Type="http://schemas.openxmlformats.org/officeDocument/2006/relationships/hyperlink" Target="https://en.wikipedia.org/wiki/Citicorp_Center_engineering_crisi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E2C5240-86D0-4541-87CA-66733B797B57}"/>
              </a:ext>
            </a:extLst>
          </p:cNvPr>
          <p:cNvSpPr txBox="1">
            <a:spLocks/>
          </p:cNvSpPr>
          <p:nvPr/>
        </p:nvSpPr>
        <p:spPr>
          <a:xfrm>
            <a:off x="341924" y="3237621"/>
            <a:ext cx="8499232" cy="752287"/>
          </a:xfrm>
          <a:prstGeom prst="rect">
            <a:avLst/>
          </a:prstGeom>
        </p:spPr>
        <p:txBody>
          <a:bodyPr vert="horz" wrap="square" lIns="0" tIns="45720" anchor="ctr" anchorCtr="0">
            <a:noAutofit/>
          </a:bodyPr>
          <a:lstStyle>
            <a:lvl1pPr marL="0" indent="0" algn="l" defTabSz="457200" rtl="0" eaLnBrk="1" fontAlgn="base" hangingPunct="1">
              <a:lnSpc>
                <a:spcPct val="100000"/>
              </a:lnSpc>
              <a:spcBef>
                <a:spcPts val="700"/>
              </a:spcBef>
              <a:spcAft>
                <a:spcPts val="0"/>
              </a:spcAft>
              <a:buFontTx/>
              <a:buNone/>
              <a:defRPr sz="2400" b="1" i="0" kern="1200">
                <a:solidFill>
                  <a:srgbClr val="004C97"/>
                </a:solidFill>
                <a:latin typeface="Helvetica"/>
                <a:ea typeface="Geneva" charset="0"/>
                <a:cs typeface="ＭＳ Ｐゴシック" charset="0"/>
              </a:defRPr>
            </a:lvl1pPr>
            <a:lvl2pPr marL="0" indent="0" algn="l" defTabSz="457200" rtl="0" eaLnBrk="1" fontAlgn="base" hangingPunct="1">
              <a:spcBef>
                <a:spcPct val="20000"/>
              </a:spcBef>
              <a:spcAft>
                <a:spcPct val="0"/>
              </a:spcAft>
              <a:buFontTx/>
              <a:buNone/>
              <a:defRPr sz="2800" b="1" i="0" kern="1200">
                <a:solidFill>
                  <a:srgbClr val="004C97"/>
                </a:solidFill>
                <a:latin typeface="Helvetica"/>
                <a:ea typeface="ＭＳ Ｐゴシック" charset="0"/>
                <a:cs typeface="ＭＳ Ｐゴシック" charset="0"/>
              </a:defRPr>
            </a:lvl2pPr>
            <a:lvl3pPr marL="0" indent="0" algn="l" defTabSz="457200" rtl="0" eaLnBrk="1" fontAlgn="base" hangingPunct="1">
              <a:spcBef>
                <a:spcPct val="20000"/>
              </a:spcBef>
              <a:spcAft>
                <a:spcPct val="0"/>
              </a:spcAft>
              <a:buFontTx/>
              <a:buNone/>
              <a:defRPr sz="2800" b="1" i="0" kern="1200">
                <a:solidFill>
                  <a:srgbClr val="004C97"/>
                </a:solidFill>
                <a:latin typeface="Helvetica"/>
                <a:ea typeface="ＭＳ Ｐゴシック" charset="0"/>
                <a:cs typeface="ＭＳ Ｐゴシック" charset="0"/>
              </a:defRPr>
            </a:lvl3pPr>
            <a:lvl4pPr marL="0" indent="0" algn="l" defTabSz="457200" rtl="0" eaLnBrk="1" fontAlgn="base" hangingPunct="1">
              <a:spcBef>
                <a:spcPct val="20000"/>
              </a:spcBef>
              <a:spcAft>
                <a:spcPct val="0"/>
              </a:spcAft>
              <a:buFontTx/>
              <a:buNone/>
              <a:defRPr sz="2800" b="1" i="0" kern="1200">
                <a:solidFill>
                  <a:srgbClr val="004C97"/>
                </a:solidFill>
                <a:latin typeface="Helvetica"/>
                <a:ea typeface="ＭＳ Ｐゴシック" charset="0"/>
                <a:cs typeface="ＭＳ Ｐゴシック" charset="0"/>
              </a:defRPr>
            </a:lvl4pPr>
            <a:lvl5pPr marL="0" indent="0" algn="l" defTabSz="457200" rtl="0" eaLnBrk="1" fontAlgn="base" hangingPunct="1">
              <a:spcBef>
                <a:spcPct val="20000"/>
              </a:spcBef>
              <a:spcAft>
                <a:spcPct val="0"/>
              </a:spcAft>
              <a:buFontTx/>
              <a:buNone/>
              <a:defRPr sz="2800" b="1" i="0" kern="1200">
                <a:solidFill>
                  <a:srgbClr val="004C97"/>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Ethical Engineering Disasters: What Can We Learn From Them?</a:t>
            </a:r>
          </a:p>
        </p:txBody>
      </p:sp>
      <p:sp>
        <p:nvSpPr>
          <p:cNvPr id="5" name="Text Placeholder 3">
            <a:extLst>
              <a:ext uri="{FF2B5EF4-FFF2-40B4-BE49-F238E27FC236}">
                <a16:creationId xmlns:a16="http://schemas.microsoft.com/office/drawing/2014/main" id="{FFDFF97B-90E8-4EE5-8FF4-56DDDB837D72}"/>
              </a:ext>
            </a:extLst>
          </p:cNvPr>
          <p:cNvSpPr>
            <a:spLocks noGrp="1"/>
          </p:cNvSpPr>
          <p:nvPr>
            <p:ph type="body" sz="quarter" idx="10"/>
          </p:nvPr>
        </p:nvSpPr>
        <p:spPr>
          <a:xfrm>
            <a:off x="393964" y="3849336"/>
            <a:ext cx="8499231" cy="935794"/>
          </a:xfrm>
        </p:spPr>
        <p:txBody>
          <a:bodyPr/>
          <a:lstStyle/>
          <a:p>
            <a:r>
              <a:rPr lang="en-US" sz="1400" dirty="0"/>
              <a:t>Kathrine Laureto – AD/MSD</a:t>
            </a:r>
          </a:p>
          <a:p>
            <a:r>
              <a:rPr lang="en-US" sz="1400" dirty="0"/>
              <a:t>Engineers Week – February 23rd, 2022</a:t>
            </a:r>
          </a:p>
        </p:txBody>
      </p:sp>
    </p:spTree>
    <p:extLst>
      <p:ext uri="{BB962C8B-B14F-4D97-AF65-F5344CB8AC3E}">
        <p14:creationId xmlns:p14="http://schemas.microsoft.com/office/powerpoint/2010/main" val="61173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FECE75-8969-4000-8A45-4E6D22239D15}"/>
              </a:ext>
            </a:extLst>
          </p:cNvPr>
          <p:cNvSpPr>
            <a:spLocks noGrp="1"/>
          </p:cNvSpPr>
          <p:nvPr>
            <p:ph idx="1"/>
          </p:nvPr>
        </p:nvSpPr>
        <p:spPr/>
        <p:txBody>
          <a:bodyPr/>
          <a:lstStyle/>
          <a:p>
            <a:pPr marL="0" indent="0">
              <a:buNone/>
            </a:pPr>
            <a:r>
              <a:rPr lang="en-US" sz="1600" i="1" u="sng" dirty="0">
                <a:solidFill>
                  <a:schemeClr val="accent6"/>
                </a:solidFill>
              </a:rPr>
              <a:t>Effects [5]</a:t>
            </a:r>
          </a:p>
          <a:p>
            <a:r>
              <a:rPr lang="en-US" sz="1600" dirty="0">
                <a:solidFill>
                  <a:schemeClr val="accent6"/>
                </a:solidFill>
              </a:rPr>
              <a:t>Immeasurable, devastating impact on wildlife (fish, birds, turtles, marine mammals). </a:t>
            </a:r>
          </a:p>
          <a:p>
            <a:r>
              <a:rPr lang="en-US" sz="1600" dirty="0">
                <a:solidFill>
                  <a:schemeClr val="accent6"/>
                </a:solidFill>
              </a:rPr>
              <a:t>It’s estimated that 1 million birds died as a result of the spill. </a:t>
            </a:r>
          </a:p>
          <a:p>
            <a:r>
              <a:rPr lang="en-US" sz="1600" dirty="0">
                <a:solidFill>
                  <a:schemeClr val="accent6"/>
                </a:solidFill>
              </a:rPr>
              <a:t>Studies found chemicals from this oil spill in migratory birds as far away as Minnesota. </a:t>
            </a:r>
          </a:p>
          <a:p>
            <a:r>
              <a:rPr lang="en-US" sz="1600" dirty="0">
                <a:solidFill>
                  <a:schemeClr val="accent6"/>
                </a:solidFill>
              </a:rPr>
              <a:t>The number of fish with deformities and lesions increased from 0.1% before the spill to over 20%. </a:t>
            </a:r>
          </a:p>
          <a:p>
            <a:r>
              <a:rPr lang="en-US" sz="1600" dirty="0">
                <a:solidFill>
                  <a:schemeClr val="accent6"/>
                </a:solidFill>
              </a:rPr>
              <a:t>As of 2012, there were severe signs of coastal erosion and oil found in marshes.</a:t>
            </a:r>
          </a:p>
          <a:p>
            <a:r>
              <a:rPr lang="en-US" sz="1600" dirty="0">
                <a:solidFill>
                  <a:schemeClr val="accent6"/>
                </a:solidFill>
              </a:rPr>
              <a:t>People involved in clean-up efforts were exposed to a dangerous combination of oil and the dispersant chemical. Has been described as “the biggest public health crisis from a chemical poisoning in the history of this country” [5].</a:t>
            </a:r>
          </a:p>
          <a:p>
            <a:endParaRPr lang="en-US" sz="1600" dirty="0">
              <a:solidFill>
                <a:schemeClr val="accent6"/>
              </a:solidFill>
            </a:endParaRPr>
          </a:p>
          <a:p>
            <a:endParaRPr lang="en-US" sz="1600" dirty="0">
              <a:solidFill>
                <a:schemeClr val="accent6"/>
              </a:solidFill>
            </a:endParaRPr>
          </a:p>
          <a:p>
            <a:endParaRPr lang="en-US" sz="1600" dirty="0">
              <a:solidFill>
                <a:schemeClr val="accent6"/>
              </a:solidFill>
            </a:endParaRPr>
          </a:p>
          <a:p>
            <a:endParaRPr lang="en-US" dirty="0"/>
          </a:p>
        </p:txBody>
      </p:sp>
      <p:sp>
        <p:nvSpPr>
          <p:cNvPr id="3" name="Title 2">
            <a:extLst>
              <a:ext uri="{FF2B5EF4-FFF2-40B4-BE49-F238E27FC236}">
                <a16:creationId xmlns:a16="http://schemas.microsoft.com/office/drawing/2014/main" id="{4786B3E9-7151-4744-836A-FDA3FECE3B38}"/>
              </a:ext>
            </a:extLst>
          </p:cNvPr>
          <p:cNvSpPr>
            <a:spLocks noGrp="1"/>
          </p:cNvSpPr>
          <p:nvPr>
            <p:ph type="title"/>
          </p:nvPr>
        </p:nvSpPr>
        <p:spPr/>
        <p:txBody>
          <a:bodyPr/>
          <a:lstStyle/>
          <a:p>
            <a:r>
              <a:rPr lang="en-US" dirty="0"/>
              <a:t>Disaster #2 – BP Deepwater Horizon Oil Spill</a:t>
            </a:r>
          </a:p>
        </p:txBody>
      </p:sp>
      <p:sp>
        <p:nvSpPr>
          <p:cNvPr id="4" name="Date Placeholder 3">
            <a:extLst>
              <a:ext uri="{FF2B5EF4-FFF2-40B4-BE49-F238E27FC236}">
                <a16:creationId xmlns:a16="http://schemas.microsoft.com/office/drawing/2014/main" id="{7A5D8716-DAE3-4675-A7C8-1E62940AF6E6}"/>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066956C9-ADC1-4F96-B77F-839BC0F756C2}"/>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523C1122-1822-4355-85A4-AA1F787E0DE3}"/>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1656717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059980-86CC-425A-A4F2-C4479815FE48}"/>
              </a:ext>
            </a:extLst>
          </p:cNvPr>
          <p:cNvSpPr>
            <a:spLocks noGrp="1"/>
          </p:cNvSpPr>
          <p:nvPr>
            <p:ph idx="1"/>
          </p:nvPr>
        </p:nvSpPr>
        <p:spPr/>
        <p:txBody>
          <a:bodyPr/>
          <a:lstStyle/>
          <a:p>
            <a:pPr marL="0" indent="0">
              <a:buNone/>
            </a:pPr>
            <a:r>
              <a:rPr lang="en-US" sz="1600" i="1" u="sng" dirty="0">
                <a:solidFill>
                  <a:schemeClr val="accent6"/>
                </a:solidFill>
              </a:rPr>
              <a:t>Causes</a:t>
            </a:r>
          </a:p>
          <a:p>
            <a:r>
              <a:rPr lang="en-US" sz="1500" b="0" i="0" dirty="0">
                <a:solidFill>
                  <a:schemeClr val="accent6"/>
                </a:solidFill>
                <a:effectLst/>
                <a:latin typeface="Helvetica" panose="020B0604020202020204" pitchFamily="34" charset="0"/>
                <a:cs typeface="Helvetica" panose="020B0604020202020204" pitchFamily="34" charset="0"/>
              </a:rPr>
              <a:t>The concrete barrier had been completed just 20 hours before the explosion. A BP memo was drafted indicating that the concrete was likely to be unsuccessful. </a:t>
            </a:r>
          </a:p>
          <a:p>
            <a:r>
              <a:rPr lang="en-US" sz="1500" b="0" i="0" dirty="0">
                <a:solidFill>
                  <a:schemeClr val="accent6"/>
                </a:solidFill>
                <a:effectLst/>
                <a:latin typeface="Helvetica" panose="020B0604020202020204" pitchFamily="34" charset="0"/>
                <a:cs typeface="Helvetica" panose="020B0604020202020204" pitchFamily="34" charset="0"/>
              </a:rPr>
              <a:t>BP and Halliburton both had test results showing the concrete slurry, created by injecting nitrogen into cement, used to seal the well did not meet industry standards for stability [9]. </a:t>
            </a:r>
          </a:p>
          <a:p>
            <a:r>
              <a:rPr lang="en-US" sz="1500" b="0" i="0" dirty="0">
                <a:solidFill>
                  <a:schemeClr val="accent6"/>
                </a:solidFill>
                <a:effectLst/>
                <a:latin typeface="Helvetica" panose="020B0604020202020204" pitchFamily="34" charset="0"/>
                <a:cs typeface="Helvetica" panose="020B0604020202020204" pitchFamily="34" charset="0"/>
              </a:rPr>
              <a:t>The well had a blowout preventer, but it </a:t>
            </a:r>
            <a:r>
              <a:rPr lang="en-US" sz="1500" dirty="0">
                <a:solidFill>
                  <a:schemeClr val="accent6"/>
                </a:solidFill>
                <a:latin typeface="Helvetica" panose="020B0604020202020204" pitchFamily="34" charset="0"/>
                <a:cs typeface="Helvetica" panose="020B0604020202020204" pitchFamily="34" charset="0"/>
              </a:rPr>
              <a:t>had been five years since it was last inspected. There were unreported incidences of damage to the blowout preventer just a month prior to the explosion. </a:t>
            </a:r>
          </a:p>
          <a:p>
            <a:r>
              <a:rPr lang="en-US" sz="1500" b="0" i="0" dirty="0">
                <a:solidFill>
                  <a:schemeClr val="accent6"/>
                </a:solidFill>
                <a:effectLst/>
                <a:latin typeface="Helvetica" panose="020B0604020202020204" pitchFamily="34" charset="0"/>
                <a:cs typeface="Helvetica" panose="020B0604020202020204" pitchFamily="34" charset="0"/>
              </a:rPr>
              <a:t>The blowout preventer did not have a remote-controlled activation device. </a:t>
            </a:r>
            <a:r>
              <a:rPr lang="en-US" sz="1500" dirty="0">
                <a:solidFill>
                  <a:schemeClr val="accent6"/>
                </a:solidFill>
                <a:latin typeface="Helvetica" panose="020B0604020202020204" pitchFamily="34" charset="0"/>
                <a:cs typeface="Helvetica" panose="020B0604020202020204" pitchFamily="34" charset="0"/>
              </a:rPr>
              <a:t>The remote-controlled activation device was considered but was ultimately not installed because its cost and effectiveness were questioned.</a:t>
            </a:r>
          </a:p>
          <a:p>
            <a:r>
              <a:rPr lang="en-US" sz="1500" b="0" i="0" dirty="0">
                <a:solidFill>
                  <a:schemeClr val="accent6"/>
                </a:solidFill>
                <a:effectLst/>
                <a:latin typeface="Helvetica" panose="020B0604020202020204" pitchFamily="34" charset="0"/>
                <a:cs typeface="Helvetica" panose="020B0604020202020204" pitchFamily="34" charset="0"/>
              </a:rPr>
              <a:t>A BP-owned oil rig in </a:t>
            </a:r>
            <a:r>
              <a:rPr lang="en-US" sz="1500" dirty="0">
                <a:solidFill>
                  <a:schemeClr val="accent6"/>
                </a:solidFill>
                <a:latin typeface="Helvetica" panose="020B0604020202020204" pitchFamily="34" charset="0"/>
                <a:cs typeface="Helvetica" panose="020B0604020202020204" pitchFamily="34" charset="0"/>
              </a:rPr>
              <a:t>the </a:t>
            </a:r>
            <a:r>
              <a:rPr lang="en-US" sz="1500" b="0" i="0" dirty="0">
                <a:solidFill>
                  <a:schemeClr val="accent6"/>
                </a:solidFill>
                <a:effectLst/>
                <a:latin typeface="Helvetica" panose="020B0604020202020204" pitchFamily="34" charset="0"/>
                <a:cs typeface="Helvetica" panose="020B0604020202020204" pitchFamily="34" charset="0"/>
              </a:rPr>
              <a:t>Caspian Sea had a near-disaster in 2008 due to the same concrete-related failure. In this case, there were no deaths</a:t>
            </a:r>
            <a:r>
              <a:rPr lang="en-US" sz="1500" dirty="0">
                <a:solidFill>
                  <a:schemeClr val="accent6"/>
                </a:solidFill>
                <a:latin typeface="Helvetica" panose="020B0604020202020204" pitchFamily="34" charset="0"/>
                <a:cs typeface="Helvetica" panose="020B0604020202020204" pitchFamily="34" charset="0"/>
              </a:rPr>
              <a:t>.</a:t>
            </a:r>
            <a:r>
              <a:rPr lang="en-US" sz="1500" b="0" i="0" dirty="0">
                <a:solidFill>
                  <a:schemeClr val="accent6"/>
                </a:solidFill>
                <a:effectLst/>
                <a:latin typeface="Helvetica" panose="020B0604020202020204" pitchFamily="34" charset="0"/>
                <a:cs typeface="Helvetica" panose="020B0604020202020204" pitchFamily="34" charset="0"/>
              </a:rPr>
              <a:t> This incident was covered </a:t>
            </a:r>
            <a:r>
              <a:rPr lang="en-US" sz="1500" dirty="0">
                <a:solidFill>
                  <a:schemeClr val="accent6"/>
                </a:solidFill>
                <a:latin typeface="Helvetica" panose="020B0604020202020204" pitchFamily="34" charset="0"/>
                <a:cs typeface="Helvetica" panose="020B0604020202020204" pitchFamily="34" charset="0"/>
              </a:rPr>
              <a:t>up and not well-publicized. </a:t>
            </a:r>
          </a:p>
        </p:txBody>
      </p:sp>
      <p:sp>
        <p:nvSpPr>
          <p:cNvPr id="3" name="Title 2">
            <a:extLst>
              <a:ext uri="{FF2B5EF4-FFF2-40B4-BE49-F238E27FC236}">
                <a16:creationId xmlns:a16="http://schemas.microsoft.com/office/drawing/2014/main" id="{3CC62B47-D87F-4D40-A9C3-C68CEF7B2712}"/>
              </a:ext>
            </a:extLst>
          </p:cNvPr>
          <p:cNvSpPr>
            <a:spLocks noGrp="1"/>
          </p:cNvSpPr>
          <p:nvPr>
            <p:ph type="title"/>
          </p:nvPr>
        </p:nvSpPr>
        <p:spPr/>
        <p:txBody>
          <a:bodyPr/>
          <a:lstStyle/>
          <a:p>
            <a:r>
              <a:rPr lang="en-US" dirty="0"/>
              <a:t>Disaster #2 – BP Deepwater Horizon Oil Spill</a:t>
            </a:r>
          </a:p>
        </p:txBody>
      </p:sp>
      <p:sp>
        <p:nvSpPr>
          <p:cNvPr id="4" name="Date Placeholder 3">
            <a:extLst>
              <a:ext uri="{FF2B5EF4-FFF2-40B4-BE49-F238E27FC236}">
                <a16:creationId xmlns:a16="http://schemas.microsoft.com/office/drawing/2014/main" id="{F76DBA0C-AF5F-49AE-9DF5-7B9FEE0160CB}"/>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315F07EE-5313-4983-B599-7EDEFA93710D}"/>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739F588D-F18E-4F09-BADF-90B726ED2AA9}"/>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Tree>
    <p:extLst>
      <p:ext uri="{BB962C8B-B14F-4D97-AF65-F5344CB8AC3E}">
        <p14:creationId xmlns:p14="http://schemas.microsoft.com/office/powerpoint/2010/main" val="122977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059980-86CC-425A-A4F2-C4479815FE48}"/>
              </a:ext>
            </a:extLst>
          </p:cNvPr>
          <p:cNvSpPr>
            <a:spLocks noGrp="1"/>
          </p:cNvSpPr>
          <p:nvPr>
            <p:ph idx="1"/>
          </p:nvPr>
        </p:nvSpPr>
        <p:spPr/>
        <p:txBody>
          <a:bodyPr/>
          <a:lstStyle/>
          <a:p>
            <a:pPr marL="0" indent="0">
              <a:buNone/>
            </a:pPr>
            <a:r>
              <a:rPr lang="en-US" sz="1600" i="1" u="sng" dirty="0">
                <a:solidFill>
                  <a:schemeClr val="accent6"/>
                </a:solidFill>
              </a:rPr>
              <a:t>Causes </a:t>
            </a:r>
          </a:p>
          <a:p>
            <a:r>
              <a:rPr lang="en-US" sz="1600" dirty="0">
                <a:solidFill>
                  <a:schemeClr val="accent6"/>
                </a:solidFill>
                <a:latin typeface="Helvetica" panose="020B0604020202020204" pitchFamily="34" charset="0"/>
                <a:cs typeface="Helvetica" panose="020B0604020202020204" pitchFamily="34" charset="0"/>
              </a:rPr>
              <a:t>There were many, many safety concerns identified and documented by numerous BP engineers, rig workers, and outside agencies. In many cases, the concerns were not addressed due to the company focus on saving time and money [4]. </a:t>
            </a:r>
          </a:p>
          <a:p>
            <a:r>
              <a:rPr lang="en-US" sz="1600" dirty="0">
                <a:solidFill>
                  <a:schemeClr val="accent6"/>
                </a:solidFill>
                <a:latin typeface="Helvetica" panose="020B0604020202020204" pitchFamily="34" charset="0"/>
                <a:cs typeface="Helvetica" panose="020B0604020202020204" pitchFamily="34" charset="0"/>
              </a:rPr>
              <a:t>There were reports of poor safety culture and pressure to keep on schedule that caused rig workers to avoid raising safety concerns for fear of losing their jobs. They were under the impression that drilling took priority over maintenance. </a:t>
            </a:r>
          </a:p>
          <a:p>
            <a:r>
              <a:rPr lang="en-US" sz="1600" dirty="0">
                <a:solidFill>
                  <a:schemeClr val="accent6"/>
                </a:solidFill>
                <a:latin typeface="Helvetica" panose="020B0604020202020204" pitchFamily="34" charset="0"/>
                <a:cs typeface="Helvetica" panose="020B0604020202020204" pitchFamily="34" charset="0"/>
              </a:rPr>
              <a:t>In 2009, BP filed an exploration and environmental impact plan for the well. The report stated </a:t>
            </a:r>
            <a:r>
              <a:rPr lang="en-US" sz="1600" b="0" i="0" dirty="0">
                <a:solidFill>
                  <a:schemeClr val="accent6"/>
                </a:solidFill>
                <a:effectLst/>
                <a:latin typeface="Helvetica" panose="020B0604020202020204" pitchFamily="34" charset="0"/>
                <a:cs typeface="Helvetica" panose="020B0604020202020204" pitchFamily="34" charset="0"/>
              </a:rPr>
              <a:t>it was "unlikely that an accidental surface or subsurface oil spill would occur from the proposed activities” [5]. </a:t>
            </a:r>
          </a:p>
          <a:p>
            <a:pPr marL="568325" lvl="1" indent="-285750">
              <a:buFont typeface="Courier New" panose="02070309020205020404" pitchFamily="49" charset="0"/>
              <a:buChar char="o"/>
            </a:pPr>
            <a:r>
              <a:rPr lang="en-US" sz="1400" b="0" i="0" dirty="0">
                <a:solidFill>
                  <a:schemeClr val="accent6"/>
                </a:solidFill>
                <a:effectLst/>
                <a:latin typeface="Helvetica" panose="020B0604020202020204" pitchFamily="34" charset="0"/>
                <a:cs typeface="Helvetica" panose="020B0604020202020204" pitchFamily="34" charset="0"/>
              </a:rPr>
              <a:t>The Department of the Interior deemed the Deepwater Horizon operation exempt from </a:t>
            </a:r>
            <a:r>
              <a:rPr lang="en-US" sz="1400" dirty="0">
                <a:solidFill>
                  <a:schemeClr val="accent6"/>
                </a:solidFill>
                <a:latin typeface="Helvetica" panose="020B0604020202020204" pitchFamily="34" charset="0"/>
                <a:cs typeface="Helvetica" panose="020B0604020202020204" pitchFamily="34" charset="0"/>
              </a:rPr>
              <a:t>an </a:t>
            </a:r>
            <a:r>
              <a:rPr lang="en-US" sz="1400" b="0" i="0" dirty="0">
                <a:solidFill>
                  <a:schemeClr val="accent6"/>
                </a:solidFill>
                <a:effectLst/>
                <a:latin typeface="Helvetica" panose="020B0604020202020204" pitchFamily="34" charset="0"/>
                <a:cs typeface="Helvetica" panose="020B0604020202020204" pitchFamily="34" charset="0"/>
              </a:rPr>
              <a:t>environmental impact study after they concluded that a catastrophic oil spill was unlikely.</a:t>
            </a:r>
          </a:p>
          <a:p>
            <a:pPr marL="568325" lvl="1" indent="-285750">
              <a:buFont typeface="Courier New" panose="02070309020205020404" pitchFamily="49" charset="0"/>
              <a:buChar char="o"/>
            </a:pPr>
            <a:r>
              <a:rPr lang="en-US" sz="1400" b="0" i="0" dirty="0">
                <a:solidFill>
                  <a:schemeClr val="accent6"/>
                </a:solidFill>
                <a:effectLst/>
                <a:latin typeface="Helvetica" panose="020B0604020202020204" pitchFamily="34" charset="0"/>
                <a:cs typeface="Helvetica" panose="020B0604020202020204" pitchFamily="34" charset="0"/>
              </a:rPr>
              <a:t>Regulations were loosened in 2008 and as a result, BP was not required to file a detailed blowout plan.</a:t>
            </a:r>
          </a:p>
        </p:txBody>
      </p:sp>
      <p:sp>
        <p:nvSpPr>
          <p:cNvPr id="3" name="Title 2">
            <a:extLst>
              <a:ext uri="{FF2B5EF4-FFF2-40B4-BE49-F238E27FC236}">
                <a16:creationId xmlns:a16="http://schemas.microsoft.com/office/drawing/2014/main" id="{3CC62B47-D87F-4D40-A9C3-C68CEF7B2712}"/>
              </a:ext>
            </a:extLst>
          </p:cNvPr>
          <p:cNvSpPr>
            <a:spLocks noGrp="1"/>
          </p:cNvSpPr>
          <p:nvPr>
            <p:ph type="title"/>
          </p:nvPr>
        </p:nvSpPr>
        <p:spPr/>
        <p:txBody>
          <a:bodyPr/>
          <a:lstStyle/>
          <a:p>
            <a:r>
              <a:rPr lang="en-US" dirty="0"/>
              <a:t>Disaster #2 – BP Deepwater Horizon Oil Spill</a:t>
            </a:r>
          </a:p>
        </p:txBody>
      </p:sp>
      <p:sp>
        <p:nvSpPr>
          <p:cNvPr id="4" name="Date Placeholder 3">
            <a:extLst>
              <a:ext uri="{FF2B5EF4-FFF2-40B4-BE49-F238E27FC236}">
                <a16:creationId xmlns:a16="http://schemas.microsoft.com/office/drawing/2014/main" id="{F76DBA0C-AF5F-49AE-9DF5-7B9FEE0160CB}"/>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315F07EE-5313-4983-B599-7EDEFA93710D}"/>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739F588D-F18E-4F09-BADF-90B726ED2AA9}"/>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Tree>
    <p:extLst>
      <p:ext uri="{BB962C8B-B14F-4D97-AF65-F5344CB8AC3E}">
        <p14:creationId xmlns:p14="http://schemas.microsoft.com/office/powerpoint/2010/main" val="3510386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263921-BF6E-4ADC-827D-C362E8C4208A}"/>
              </a:ext>
            </a:extLst>
          </p:cNvPr>
          <p:cNvSpPr>
            <a:spLocks noGrp="1"/>
          </p:cNvSpPr>
          <p:nvPr>
            <p:ph idx="1"/>
          </p:nvPr>
        </p:nvSpPr>
        <p:spPr>
          <a:xfrm>
            <a:off x="228604" y="728664"/>
            <a:ext cx="4058925" cy="3794522"/>
          </a:xfrm>
        </p:spPr>
        <p:txBody>
          <a:bodyPr/>
          <a:lstStyle/>
          <a:p>
            <a:pPr marL="0" indent="0">
              <a:buNone/>
            </a:pPr>
            <a:r>
              <a:rPr lang="en-US" sz="1400" i="1" u="sng" dirty="0"/>
              <a:t>Background</a:t>
            </a:r>
          </a:p>
          <a:p>
            <a:r>
              <a:rPr lang="en-US" sz="1400" dirty="0"/>
              <a:t>59-story building in New York City designed and built in 1877 by the nations leading structural engineer at the time, William LeMessurier. </a:t>
            </a:r>
          </a:p>
          <a:p>
            <a:r>
              <a:rPr lang="en-US" sz="1400" dirty="0"/>
              <a:t>The building sits on four giant 9-story tall stilts, positioned in the center of each side. </a:t>
            </a:r>
          </a:p>
          <a:p>
            <a:r>
              <a:rPr lang="en-US" sz="1400" dirty="0"/>
              <a:t>A design flaw was discovered in 1987 by an engineering student at Princeton who was working on their thesis. </a:t>
            </a:r>
          </a:p>
          <a:p>
            <a:r>
              <a:rPr lang="en-US" sz="1400" dirty="0"/>
              <a:t>LeMessurier dismissed the student’s concern but thought it would be a good exercise for his own students (he was a professor at the time). </a:t>
            </a:r>
          </a:p>
          <a:p>
            <a:r>
              <a:rPr lang="en-US" sz="1400" dirty="0"/>
              <a:t>In preparation for the lecture, he revisited his analysis. </a:t>
            </a:r>
          </a:p>
          <a:p>
            <a:endParaRPr lang="en-US" dirty="0"/>
          </a:p>
        </p:txBody>
      </p:sp>
      <p:sp>
        <p:nvSpPr>
          <p:cNvPr id="3" name="Title 2">
            <a:extLst>
              <a:ext uri="{FF2B5EF4-FFF2-40B4-BE49-F238E27FC236}">
                <a16:creationId xmlns:a16="http://schemas.microsoft.com/office/drawing/2014/main" id="{E8884537-5CA2-4A79-8C0A-6103441ADB55}"/>
              </a:ext>
            </a:extLst>
          </p:cNvPr>
          <p:cNvSpPr>
            <a:spLocks noGrp="1"/>
          </p:cNvSpPr>
          <p:nvPr>
            <p:ph type="title"/>
          </p:nvPr>
        </p:nvSpPr>
        <p:spPr/>
        <p:txBody>
          <a:bodyPr/>
          <a:lstStyle/>
          <a:p>
            <a:r>
              <a:rPr lang="en-US" dirty="0"/>
              <a:t>Success – Citicorp Building</a:t>
            </a:r>
          </a:p>
        </p:txBody>
      </p:sp>
      <p:sp>
        <p:nvSpPr>
          <p:cNvPr id="4" name="Date Placeholder 3">
            <a:extLst>
              <a:ext uri="{FF2B5EF4-FFF2-40B4-BE49-F238E27FC236}">
                <a16:creationId xmlns:a16="http://schemas.microsoft.com/office/drawing/2014/main" id="{08027439-EAD5-4A65-8B22-C8505C7C7283}"/>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F3B09C4E-52C6-499B-A95C-C89C856E2FCE}"/>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E0A22D1F-FDFE-4AEF-9B3A-84E5975CCC48}"/>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7" name="Picture 6">
            <a:extLst>
              <a:ext uri="{FF2B5EF4-FFF2-40B4-BE49-F238E27FC236}">
                <a16:creationId xmlns:a16="http://schemas.microsoft.com/office/drawing/2014/main" id="{73475BE7-6661-434D-9C1D-EA04DDB7FD75}"/>
              </a:ext>
            </a:extLst>
          </p:cNvPr>
          <p:cNvPicPr>
            <a:picLocks noChangeAspect="1"/>
          </p:cNvPicPr>
          <p:nvPr/>
        </p:nvPicPr>
        <p:blipFill>
          <a:blip r:embed="rId2"/>
          <a:stretch>
            <a:fillRect/>
          </a:stretch>
        </p:blipFill>
        <p:spPr>
          <a:xfrm>
            <a:off x="4287529" y="864697"/>
            <a:ext cx="4746279" cy="3164186"/>
          </a:xfrm>
          <a:prstGeom prst="rect">
            <a:avLst/>
          </a:prstGeom>
        </p:spPr>
      </p:pic>
      <p:sp>
        <p:nvSpPr>
          <p:cNvPr id="8" name="TextBox 7">
            <a:extLst>
              <a:ext uri="{FF2B5EF4-FFF2-40B4-BE49-F238E27FC236}">
                <a16:creationId xmlns:a16="http://schemas.microsoft.com/office/drawing/2014/main" id="{1E2CD0C1-118B-4346-9CF4-BAF53A20DA32}"/>
              </a:ext>
            </a:extLst>
          </p:cNvPr>
          <p:cNvSpPr txBox="1"/>
          <p:nvPr/>
        </p:nvSpPr>
        <p:spPr>
          <a:xfrm>
            <a:off x="4210187" y="4046491"/>
            <a:ext cx="3330320" cy="261610"/>
          </a:xfrm>
          <a:prstGeom prst="rect">
            <a:avLst/>
          </a:prstGeom>
          <a:noFill/>
        </p:spPr>
        <p:txBody>
          <a:bodyPr wrap="square" rtlCol="0">
            <a:spAutoFit/>
          </a:bodyPr>
          <a:lstStyle/>
          <a:p>
            <a:r>
              <a:rPr lang="en-US" sz="1050" dirty="0"/>
              <a:t>Figure 6: Citicorp Center, 2018 [13] </a:t>
            </a:r>
          </a:p>
        </p:txBody>
      </p:sp>
    </p:spTree>
    <p:extLst>
      <p:ext uri="{BB962C8B-B14F-4D97-AF65-F5344CB8AC3E}">
        <p14:creationId xmlns:p14="http://schemas.microsoft.com/office/powerpoint/2010/main" val="3042543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AFDCA6-1441-4D24-87B6-5732705AD3BB}"/>
              </a:ext>
            </a:extLst>
          </p:cNvPr>
          <p:cNvSpPr>
            <a:spLocks noGrp="1"/>
          </p:cNvSpPr>
          <p:nvPr>
            <p:ph idx="1"/>
          </p:nvPr>
        </p:nvSpPr>
        <p:spPr>
          <a:xfrm>
            <a:off x="228604" y="728664"/>
            <a:ext cx="4247937" cy="3794522"/>
          </a:xfrm>
        </p:spPr>
        <p:txBody>
          <a:bodyPr/>
          <a:lstStyle/>
          <a:p>
            <a:pPr marL="0" indent="0">
              <a:buNone/>
            </a:pPr>
            <a:r>
              <a:rPr lang="en-US" sz="1400" i="1" u="sng" dirty="0">
                <a:solidFill>
                  <a:schemeClr val="accent6"/>
                </a:solidFill>
                <a:latin typeface="Helvetica" panose="020B0604020202020204" pitchFamily="34" charset="0"/>
                <a:cs typeface="Helvetica" panose="020B0604020202020204" pitchFamily="34" charset="0"/>
              </a:rPr>
              <a:t>Background</a:t>
            </a:r>
          </a:p>
          <a:p>
            <a:r>
              <a:rPr lang="en-US" sz="1400" dirty="0">
                <a:solidFill>
                  <a:schemeClr val="accent6"/>
                </a:solidFill>
                <a:latin typeface="Helvetica" panose="020B0604020202020204" pitchFamily="34" charset="0"/>
                <a:cs typeface="Helvetica" panose="020B0604020202020204" pitchFamily="34" charset="0"/>
              </a:rPr>
              <a:t>LeMessurier originally verified the strength of the columns under perpendicular winds (that was all that was required by NYC building code). </a:t>
            </a:r>
          </a:p>
          <a:p>
            <a:r>
              <a:rPr lang="en-US" sz="1400" dirty="0">
                <a:solidFill>
                  <a:schemeClr val="accent6"/>
                </a:solidFill>
                <a:latin typeface="Helvetica" panose="020B0604020202020204" pitchFamily="34" charset="0"/>
                <a:cs typeface="Helvetica" panose="020B0604020202020204" pitchFamily="34" charset="0"/>
              </a:rPr>
              <a:t>In preparation for his lecture, he considered the impact that 45-degree winds (quartering winds) would have on the columns. [14]. </a:t>
            </a:r>
          </a:p>
          <a:p>
            <a:r>
              <a:rPr lang="en-US" sz="1400" dirty="0">
                <a:solidFill>
                  <a:schemeClr val="accent6"/>
                </a:solidFill>
                <a:latin typeface="Helvetica" panose="020B0604020202020204" pitchFamily="34" charset="0"/>
                <a:cs typeface="Helvetica" panose="020B0604020202020204" pitchFamily="34" charset="0"/>
              </a:rPr>
              <a:t>The quartering wind increased the strain in parts of the columns structure by 40%. Under normal circumstances, the wind braces in the columns would have easily absorbed the extra load. </a:t>
            </a:r>
          </a:p>
          <a:p>
            <a:r>
              <a:rPr lang="en-US" sz="1400" dirty="0">
                <a:solidFill>
                  <a:schemeClr val="accent6"/>
                </a:solidFill>
                <a:latin typeface="Helvetica" panose="020B0604020202020204" pitchFamily="34" charset="0"/>
                <a:cs typeface="Helvetica" panose="020B0604020202020204" pitchFamily="34" charset="0"/>
              </a:rPr>
              <a:t>However, a few weeks before, he learned the braces were joined using bolts instead of being welded [14]. </a:t>
            </a:r>
          </a:p>
          <a:p>
            <a:pPr marL="0" indent="0">
              <a:buNone/>
            </a:pPr>
            <a:endParaRPr lang="en-US" sz="1400" dirty="0">
              <a:solidFill>
                <a:schemeClr val="accent6"/>
              </a:solidFill>
              <a:latin typeface="Helvetica" panose="020B0604020202020204" pitchFamily="34" charset="0"/>
              <a:cs typeface="Helvetica" panose="020B0604020202020204" pitchFamily="34" charset="0"/>
            </a:endParaRPr>
          </a:p>
          <a:p>
            <a:endParaRPr lang="en-US" sz="1400" dirty="0">
              <a:solidFill>
                <a:schemeClr val="accent6"/>
              </a:solidFill>
              <a:latin typeface="Helvetica" panose="020B0604020202020204" pitchFamily="34" charset="0"/>
              <a:cs typeface="Helvetica" panose="020B0604020202020204" pitchFamily="34" charset="0"/>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p:txBody>
      </p:sp>
      <p:sp>
        <p:nvSpPr>
          <p:cNvPr id="3" name="Title 2">
            <a:extLst>
              <a:ext uri="{FF2B5EF4-FFF2-40B4-BE49-F238E27FC236}">
                <a16:creationId xmlns:a16="http://schemas.microsoft.com/office/drawing/2014/main" id="{05E1E4A1-5F76-48CC-B6CE-7452E59B7EEB}"/>
              </a:ext>
            </a:extLst>
          </p:cNvPr>
          <p:cNvSpPr>
            <a:spLocks noGrp="1"/>
          </p:cNvSpPr>
          <p:nvPr>
            <p:ph type="title"/>
          </p:nvPr>
        </p:nvSpPr>
        <p:spPr/>
        <p:txBody>
          <a:bodyPr/>
          <a:lstStyle/>
          <a:p>
            <a:r>
              <a:rPr lang="en-US" dirty="0"/>
              <a:t>Success – Citicorp Building</a:t>
            </a:r>
          </a:p>
        </p:txBody>
      </p:sp>
      <p:sp>
        <p:nvSpPr>
          <p:cNvPr id="4" name="Date Placeholder 3">
            <a:extLst>
              <a:ext uri="{FF2B5EF4-FFF2-40B4-BE49-F238E27FC236}">
                <a16:creationId xmlns:a16="http://schemas.microsoft.com/office/drawing/2014/main" id="{2AEF0510-6928-41FE-ACA0-ED1DFC601147}"/>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C320C5C0-5110-4557-9382-8BD6BB361C43}"/>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635E7C72-082B-4B99-8FC2-B95D73F45C48}"/>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1026" name="Picture 2" descr="Citicorp Tower under construction">
            <a:extLst>
              <a:ext uri="{FF2B5EF4-FFF2-40B4-BE49-F238E27FC236}">
                <a16:creationId xmlns:a16="http://schemas.microsoft.com/office/drawing/2014/main" id="{DBBAB38A-D16A-454D-BC90-9A663DF6C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854" y="982227"/>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A529E2-12A8-4B72-BE8A-7BED0EF61650}"/>
              </a:ext>
            </a:extLst>
          </p:cNvPr>
          <p:cNvSpPr txBox="1"/>
          <p:nvPr/>
        </p:nvSpPr>
        <p:spPr>
          <a:xfrm>
            <a:off x="4818111" y="3839727"/>
            <a:ext cx="3330320" cy="261610"/>
          </a:xfrm>
          <a:prstGeom prst="rect">
            <a:avLst/>
          </a:prstGeom>
          <a:noFill/>
        </p:spPr>
        <p:txBody>
          <a:bodyPr wrap="square" rtlCol="0">
            <a:spAutoFit/>
          </a:bodyPr>
          <a:lstStyle/>
          <a:p>
            <a:r>
              <a:rPr lang="en-US" sz="1050" dirty="0"/>
              <a:t>Figure 7: Citicorp Center under construction [16] </a:t>
            </a:r>
          </a:p>
        </p:txBody>
      </p:sp>
    </p:spTree>
    <p:extLst>
      <p:ext uri="{BB962C8B-B14F-4D97-AF65-F5344CB8AC3E}">
        <p14:creationId xmlns:p14="http://schemas.microsoft.com/office/powerpoint/2010/main" val="2426342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AFDCA6-1441-4D24-87B6-5732705AD3BB}"/>
              </a:ext>
            </a:extLst>
          </p:cNvPr>
          <p:cNvSpPr>
            <a:spLocks noGrp="1"/>
          </p:cNvSpPr>
          <p:nvPr>
            <p:ph idx="1"/>
          </p:nvPr>
        </p:nvSpPr>
        <p:spPr>
          <a:xfrm>
            <a:off x="228603" y="728664"/>
            <a:ext cx="5097023" cy="3794522"/>
          </a:xfrm>
        </p:spPr>
        <p:txBody>
          <a:bodyPr/>
          <a:lstStyle/>
          <a:p>
            <a:pPr marL="0" indent="0">
              <a:buNone/>
            </a:pPr>
            <a:r>
              <a:rPr lang="en-US" sz="1400" i="1" u="sng" dirty="0">
                <a:solidFill>
                  <a:schemeClr val="accent6"/>
                </a:solidFill>
                <a:latin typeface="Helvetica" panose="020B0604020202020204" pitchFamily="34" charset="0"/>
                <a:cs typeface="Helvetica" panose="020B0604020202020204" pitchFamily="34" charset="0"/>
              </a:rPr>
              <a:t>Background</a:t>
            </a:r>
          </a:p>
          <a:p>
            <a:r>
              <a:rPr lang="en-US" sz="1400" dirty="0">
                <a:solidFill>
                  <a:schemeClr val="accent6"/>
                </a:solidFill>
                <a:latin typeface="Helvetica" panose="020B0604020202020204" pitchFamily="34" charset="0"/>
                <a:cs typeface="Helvetica" panose="020B0604020202020204" pitchFamily="34" charset="0"/>
              </a:rPr>
              <a:t>At the time of the change, LeMessurier had agreed to switch from welds to bolts. The bolts were more practical (welding is more labor-intensive), cheaper, and were still a safe option. </a:t>
            </a:r>
          </a:p>
          <a:p>
            <a:r>
              <a:rPr lang="en-US" sz="1400" dirty="0">
                <a:solidFill>
                  <a:schemeClr val="accent6"/>
                </a:solidFill>
                <a:latin typeface="Helvetica" panose="020B0604020202020204" pitchFamily="34" charset="0"/>
                <a:cs typeface="Helvetica" panose="020B0604020202020204" pitchFamily="34" charset="0"/>
              </a:rPr>
              <a:t>After learning about the increased load from the quartering wind, he thought he should revisit the analysis on the bolted joints. </a:t>
            </a:r>
          </a:p>
          <a:p>
            <a:r>
              <a:rPr lang="en-US" sz="1400" dirty="0">
                <a:solidFill>
                  <a:schemeClr val="accent6"/>
                </a:solidFill>
                <a:latin typeface="Helvetica" panose="020B0604020202020204" pitchFamily="34" charset="0"/>
                <a:cs typeface="Helvetica" panose="020B0604020202020204" pitchFamily="34" charset="0"/>
              </a:rPr>
              <a:t>He discovered that the 40% increase in parts of the column led to a 160% increase on the building's bolts, due to the immense leverage from higher wind forces [14].</a:t>
            </a:r>
            <a:r>
              <a:rPr lang="en-US" sz="1400" b="0" i="0" dirty="0">
                <a:solidFill>
                  <a:schemeClr val="accent6"/>
                </a:solidFill>
                <a:effectLst/>
                <a:latin typeface="Helvetica" panose="020B0604020202020204" pitchFamily="34" charset="0"/>
                <a:cs typeface="Helvetica" panose="020B0604020202020204" pitchFamily="34" charset="0"/>
              </a:rPr>
              <a:t> </a:t>
            </a:r>
          </a:p>
          <a:p>
            <a:r>
              <a:rPr lang="en-US" sz="1400" dirty="0">
                <a:solidFill>
                  <a:schemeClr val="accent6"/>
                </a:solidFill>
                <a:latin typeface="Helvetica" panose="020B0604020202020204" pitchFamily="34" charset="0"/>
                <a:cs typeface="Helvetica" panose="020B0604020202020204" pitchFamily="34" charset="0"/>
              </a:rPr>
              <a:t>A</a:t>
            </a:r>
            <a:r>
              <a:rPr lang="en-US" sz="1400" b="0" i="0" dirty="0">
                <a:solidFill>
                  <a:schemeClr val="accent6"/>
                </a:solidFill>
                <a:effectLst/>
                <a:latin typeface="Helvetica" panose="020B0604020202020204" pitchFamily="34" charset="0"/>
                <a:cs typeface="Helvetica" panose="020B0604020202020204" pitchFamily="34" charset="0"/>
              </a:rPr>
              <a:t> near-hurricane force quartering wind would exceed the strength of the bolted joints [13]. LeMessurier learned that a storm that severe has the statistical probability of happening in NYC once every 16 years (a “sixteen-year storm”). </a:t>
            </a:r>
          </a:p>
          <a:p>
            <a:pPr marL="0" indent="0">
              <a:buNone/>
            </a:pPr>
            <a:endParaRPr lang="en-US" sz="1400" dirty="0">
              <a:solidFill>
                <a:schemeClr val="accent6"/>
              </a:solidFill>
              <a:latin typeface="Helvetica" panose="020B0604020202020204" pitchFamily="34" charset="0"/>
              <a:cs typeface="Helvetica" panose="020B0604020202020204" pitchFamily="34" charset="0"/>
            </a:endParaRPr>
          </a:p>
          <a:p>
            <a:endParaRPr lang="en-US" sz="1400" dirty="0">
              <a:solidFill>
                <a:schemeClr val="accent6"/>
              </a:solidFill>
              <a:latin typeface="Helvetica" panose="020B0604020202020204" pitchFamily="34" charset="0"/>
              <a:cs typeface="Helvetica" panose="020B0604020202020204" pitchFamily="34" charset="0"/>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a:p>
            <a:endParaRPr lang="en-US" sz="1400" dirty="0">
              <a:solidFill>
                <a:schemeClr val="accent6"/>
              </a:solidFill>
            </a:endParaRPr>
          </a:p>
        </p:txBody>
      </p:sp>
      <p:sp>
        <p:nvSpPr>
          <p:cNvPr id="3" name="Title 2">
            <a:extLst>
              <a:ext uri="{FF2B5EF4-FFF2-40B4-BE49-F238E27FC236}">
                <a16:creationId xmlns:a16="http://schemas.microsoft.com/office/drawing/2014/main" id="{05E1E4A1-5F76-48CC-B6CE-7452E59B7EEB}"/>
              </a:ext>
            </a:extLst>
          </p:cNvPr>
          <p:cNvSpPr>
            <a:spLocks noGrp="1"/>
          </p:cNvSpPr>
          <p:nvPr>
            <p:ph type="title"/>
          </p:nvPr>
        </p:nvSpPr>
        <p:spPr/>
        <p:txBody>
          <a:bodyPr/>
          <a:lstStyle/>
          <a:p>
            <a:r>
              <a:rPr lang="en-US" dirty="0"/>
              <a:t>Success – Citicorp Building</a:t>
            </a:r>
          </a:p>
        </p:txBody>
      </p:sp>
      <p:sp>
        <p:nvSpPr>
          <p:cNvPr id="4" name="Date Placeholder 3">
            <a:extLst>
              <a:ext uri="{FF2B5EF4-FFF2-40B4-BE49-F238E27FC236}">
                <a16:creationId xmlns:a16="http://schemas.microsoft.com/office/drawing/2014/main" id="{2AEF0510-6928-41FE-ACA0-ED1DFC601147}"/>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C320C5C0-5110-4557-9382-8BD6BB361C43}"/>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635E7C72-082B-4B99-8FC2-B95D73F45C48}"/>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pic>
        <p:nvPicPr>
          <p:cNvPr id="2052" name="Picture 4">
            <a:extLst>
              <a:ext uri="{FF2B5EF4-FFF2-40B4-BE49-F238E27FC236}">
                <a16:creationId xmlns:a16="http://schemas.microsoft.com/office/drawing/2014/main" id="{4F953E03-3DDC-4F5A-9E35-68A5AD7CC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3215" y="193712"/>
            <a:ext cx="2764553" cy="41468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29D675-6080-414F-8020-C250FA2B8323}"/>
              </a:ext>
            </a:extLst>
          </p:cNvPr>
          <p:cNvSpPr txBox="1"/>
          <p:nvPr/>
        </p:nvSpPr>
        <p:spPr>
          <a:xfrm>
            <a:off x="5775869" y="4319208"/>
            <a:ext cx="3330320" cy="261610"/>
          </a:xfrm>
          <a:prstGeom prst="rect">
            <a:avLst/>
          </a:prstGeom>
          <a:noFill/>
        </p:spPr>
        <p:txBody>
          <a:bodyPr wrap="square" rtlCol="0">
            <a:spAutoFit/>
          </a:bodyPr>
          <a:lstStyle/>
          <a:p>
            <a:r>
              <a:rPr lang="en-US" sz="1050" dirty="0"/>
              <a:t>Figure 7: Citicorp Center, 2021 [5] </a:t>
            </a:r>
          </a:p>
        </p:txBody>
      </p:sp>
    </p:spTree>
    <p:extLst>
      <p:ext uri="{BB962C8B-B14F-4D97-AF65-F5344CB8AC3E}">
        <p14:creationId xmlns:p14="http://schemas.microsoft.com/office/powerpoint/2010/main" val="335982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79E5EE-AE7D-48AB-ACEC-6049F58683F7}"/>
              </a:ext>
            </a:extLst>
          </p:cNvPr>
          <p:cNvSpPr>
            <a:spLocks noGrp="1"/>
          </p:cNvSpPr>
          <p:nvPr>
            <p:ph idx="1"/>
          </p:nvPr>
        </p:nvSpPr>
        <p:spPr>
          <a:xfrm>
            <a:off x="228603" y="728663"/>
            <a:ext cx="8672513" cy="3997929"/>
          </a:xfrm>
        </p:spPr>
        <p:txBody>
          <a:bodyPr/>
          <a:lstStyle/>
          <a:p>
            <a:r>
              <a:rPr lang="en-US" sz="1400" i="1" u="sng" dirty="0">
                <a:solidFill>
                  <a:schemeClr val="accent6"/>
                </a:solidFill>
              </a:rPr>
              <a:t>Ethically Sound Decisions </a:t>
            </a:r>
          </a:p>
          <a:p>
            <a:r>
              <a:rPr lang="en-US" sz="1200" dirty="0">
                <a:solidFill>
                  <a:schemeClr val="accent6"/>
                </a:solidFill>
              </a:rPr>
              <a:t>LeMessurier started notifying Citicorp officials, lawyers, and his insurer of his concerns. He had a proposed plan to weld heavy steel plates over the bolted joints. </a:t>
            </a:r>
          </a:p>
          <a:p>
            <a:r>
              <a:rPr lang="en-US" sz="1200" dirty="0">
                <a:solidFill>
                  <a:schemeClr val="accent6"/>
                </a:solidFill>
              </a:rPr>
              <a:t>His plan was agreed upon by the Citicorp chairman, so</a:t>
            </a:r>
            <a:r>
              <a:rPr lang="en-US" sz="1200" b="1" dirty="0">
                <a:solidFill>
                  <a:schemeClr val="accent6"/>
                </a:solidFill>
              </a:rPr>
              <a:t> </a:t>
            </a:r>
            <a:r>
              <a:rPr lang="en-US" sz="1200" dirty="0">
                <a:solidFill>
                  <a:schemeClr val="accent6"/>
                </a:solidFill>
              </a:rPr>
              <a:t>LeMessurier</a:t>
            </a:r>
            <a:r>
              <a:rPr lang="en-US" sz="1200" b="1" dirty="0">
                <a:solidFill>
                  <a:schemeClr val="accent6"/>
                </a:solidFill>
              </a:rPr>
              <a:t> </a:t>
            </a:r>
            <a:r>
              <a:rPr lang="en-US" sz="1200" dirty="0">
                <a:solidFill>
                  <a:schemeClr val="accent6"/>
                </a:solidFill>
              </a:rPr>
              <a:t>started working on issuing the necessary repairs with Leslie Robertson, an engineer who had been a structural consultant for the World Trade Center. </a:t>
            </a:r>
          </a:p>
          <a:p>
            <a:r>
              <a:rPr lang="en-US" sz="1200" dirty="0">
                <a:solidFill>
                  <a:schemeClr val="accent6"/>
                </a:solidFill>
              </a:rPr>
              <a:t>LeMessurier and Robertson coordinated the installation of strain gauges on numerous structural members throughout the building. The strain gauge results were constantly monitored for unusual movement. </a:t>
            </a:r>
          </a:p>
          <a:p>
            <a:r>
              <a:rPr lang="en-US" sz="1200" dirty="0">
                <a:solidFill>
                  <a:schemeClr val="accent6"/>
                </a:solidFill>
              </a:rPr>
              <a:t>They assembled a group of weather experts (some of which worked at Brookhaven) to closely monitor the winds and provide wind predictions. </a:t>
            </a:r>
          </a:p>
          <a:p>
            <a:r>
              <a:rPr lang="en-US" sz="1200" dirty="0">
                <a:solidFill>
                  <a:schemeClr val="accent6"/>
                </a:solidFill>
              </a:rPr>
              <a:t>Their team produced emergency plans with the police, the mayor’s Office of Emergency Management, and the Red Cross in case they needed to quickly evacuate the building or in case there was a building failure. </a:t>
            </a:r>
          </a:p>
          <a:p>
            <a:r>
              <a:rPr lang="en-US" sz="1200" dirty="0">
                <a:solidFill>
                  <a:schemeClr val="accent6"/>
                </a:solidFill>
              </a:rPr>
              <a:t>Welding the steel plates took over a month but was successfully completed and the building was deemed strong enough to withstand a “700-year storm.” </a:t>
            </a:r>
          </a:p>
          <a:p>
            <a:r>
              <a:rPr lang="en-US" sz="1200" dirty="0">
                <a:solidFill>
                  <a:schemeClr val="accent6"/>
                </a:solidFill>
              </a:rPr>
              <a:t>The city officials commended LeMessurier for originally coming forward and working quickly to solve the problem. This is commonly used as an example of how engineers should respond when faced with ethical decisions. </a:t>
            </a:r>
          </a:p>
          <a:p>
            <a:endParaRPr lang="en-US" sz="1400" dirty="0">
              <a:solidFill>
                <a:schemeClr val="accent6"/>
              </a:solidFill>
            </a:endParaRPr>
          </a:p>
        </p:txBody>
      </p:sp>
      <p:sp>
        <p:nvSpPr>
          <p:cNvPr id="3" name="Title 2">
            <a:extLst>
              <a:ext uri="{FF2B5EF4-FFF2-40B4-BE49-F238E27FC236}">
                <a16:creationId xmlns:a16="http://schemas.microsoft.com/office/drawing/2014/main" id="{05869C40-B190-4F04-9CF7-380099B5A1E5}"/>
              </a:ext>
            </a:extLst>
          </p:cNvPr>
          <p:cNvSpPr>
            <a:spLocks noGrp="1"/>
          </p:cNvSpPr>
          <p:nvPr>
            <p:ph type="title"/>
          </p:nvPr>
        </p:nvSpPr>
        <p:spPr/>
        <p:txBody>
          <a:bodyPr/>
          <a:lstStyle/>
          <a:p>
            <a:r>
              <a:rPr lang="en-US" dirty="0"/>
              <a:t>Success – Citicorp Building</a:t>
            </a:r>
          </a:p>
        </p:txBody>
      </p:sp>
      <p:sp>
        <p:nvSpPr>
          <p:cNvPr id="4" name="Date Placeholder 3">
            <a:extLst>
              <a:ext uri="{FF2B5EF4-FFF2-40B4-BE49-F238E27FC236}">
                <a16:creationId xmlns:a16="http://schemas.microsoft.com/office/drawing/2014/main" id="{59894133-EE8D-4B82-83FD-18335AEA6358}"/>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0558E7B4-E867-49CE-B975-D5E6986A1B46}"/>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5EBEDED2-5B29-4A8A-AD5A-13457AA86709}"/>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Tree>
    <p:extLst>
      <p:ext uri="{BB962C8B-B14F-4D97-AF65-F5344CB8AC3E}">
        <p14:creationId xmlns:p14="http://schemas.microsoft.com/office/powerpoint/2010/main" val="3915936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DA0E26-0F14-40B1-87BC-35322B54DB50}"/>
              </a:ext>
            </a:extLst>
          </p:cNvPr>
          <p:cNvSpPr>
            <a:spLocks noGrp="1"/>
          </p:cNvSpPr>
          <p:nvPr>
            <p:ph idx="1"/>
          </p:nvPr>
        </p:nvSpPr>
        <p:spPr/>
        <p:txBody>
          <a:bodyPr/>
          <a:lstStyle/>
          <a:p>
            <a:r>
              <a:rPr lang="en-US" sz="1200" dirty="0">
                <a:solidFill>
                  <a:schemeClr val="accent6"/>
                </a:solidFill>
              </a:rPr>
              <a:t>Don’t ignore the experts. If issues are discovered, they should be promptly investigated instead of being ignored or considered to be too expensive to remedy.</a:t>
            </a:r>
          </a:p>
          <a:p>
            <a:pPr marL="568325" lvl="1" indent="-285750">
              <a:buFont typeface="Courier New" panose="02070309020205020404" pitchFamily="49" charset="0"/>
              <a:buChar char="o"/>
            </a:pPr>
            <a:r>
              <a:rPr lang="en-US" sz="1200" dirty="0">
                <a:solidFill>
                  <a:schemeClr val="accent6"/>
                </a:solidFill>
              </a:rPr>
              <a:t>In these examples, concerns and issues were brought forward and for one reason or another, were ignored by people in charge. This can result in disaster, as we’ve seen. </a:t>
            </a:r>
          </a:p>
          <a:p>
            <a:r>
              <a:rPr lang="en-US" sz="1200" dirty="0">
                <a:solidFill>
                  <a:schemeClr val="accent6"/>
                </a:solidFill>
              </a:rPr>
              <a:t>The principle of “free and informed consent” is very important. </a:t>
            </a:r>
          </a:p>
          <a:p>
            <a:pPr marL="568325" lvl="1" indent="-285750">
              <a:buFont typeface="Courier New" panose="02070309020205020404" pitchFamily="49" charset="0"/>
              <a:buChar char="o"/>
            </a:pPr>
            <a:r>
              <a:rPr lang="en-US" sz="1200" dirty="0">
                <a:solidFill>
                  <a:schemeClr val="accent6"/>
                </a:solidFill>
              </a:rPr>
              <a:t>People of Bhopal weren’t informed of the dangers of MIC or what they should do if there was a gas leak. How would the outcome have changed if the surrounding population had been aware of the hazards? </a:t>
            </a:r>
          </a:p>
          <a:p>
            <a:r>
              <a:rPr lang="en-US" sz="1200" dirty="0">
                <a:solidFill>
                  <a:schemeClr val="accent6"/>
                </a:solidFill>
              </a:rPr>
              <a:t>Blind faith in technology fixes can be dangerous. Adding complexity to a system increases the number of components that interact and can cause unexpected outcomes and failures [4]. </a:t>
            </a:r>
          </a:p>
          <a:p>
            <a:r>
              <a:rPr lang="en-US" sz="1200" dirty="0">
                <a:solidFill>
                  <a:schemeClr val="accent6"/>
                </a:solidFill>
              </a:rPr>
              <a:t>“It’s not enough to guard against the failures that have already occurred. Those that haven’t happened yet are the ones to fear most. When something goes wrong, the focus should be on what was the thinking that got us in this position?” [4]. </a:t>
            </a:r>
          </a:p>
          <a:p>
            <a:r>
              <a:rPr lang="en-US" sz="1200" dirty="0">
                <a:solidFill>
                  <a:schemeClr val="accent6"/>
                </a:solidFill>
              </a:rPr>
              <a:t>“Engineers have the opportunity to create some ground-breaking and life-changing designs. To ensure they benefit humanity and society, engineers need to strictly adhere to rules, regulations and processes, as well as have high ethical standards” [1]. </a:t>
            </a:r>
          </a:p>
          <a:p>
            <a:r>
              <a:rPr lang="en-US" sz="1200" dirty="0">
                <a:solidFill>
                  <a:schemeClr val="accent6"/>
                </a:solidFill>
              </a:rPr>
              <a:t>People make mistakes, and mistakes often lead to delays and additional costs. We can maintain Fermilab’s culture of safety by not shaming those who do make mistakes. People shouldn’t be afraid to voice their concerns or identify mistakes that have been made. </a:t>
            </a:r>
          </a:p>
          <a:p>
            <a:pPr marL="0" indent="0">
              <a:buNone/>
            </a:pPr>
            <a:endParaRPr lang="en-US" sz="1200" dirty="0"/>
          </a:p>
        </p:txBody>
      </p:sp>
      <p:sp>
        <p:nvSpPr>
          <p:cNvPr id="3" name="Title 2">
            <a:extLst>
              <a:ext uri="{FF2B5EF4-FFF2-40B4-BE49-F238E27FC236}">
                <a16:creationId xmlns:a16="http://schemas.microsoft.com/office/drawing/2014/main" id="{8A8FB506-CD59-4ED9-964D-280DD36E8EAA}"/>
              </a:ext>
            </a:extLst>
          </p:cNvPr>
          <p:cNvSpPr>
            <a:spLocks noGrp="1"/>
          </p:cNvSpPr>
          <p:nvPr>
            <p:ph type="title"/>
          </p:nvPr>
        </p:nvSpPr>
        <p:spPr/>
        <p:txBody>
          <a:bodyPr/>
          <a:lstStyle/>
          <a:p>
            <a:r>
              <a:rPr lang="en-US" dirty="0"/>
              <a:t>What Can We Learn? </a:t>
            </a:r>
          </a:p>
        </p:txBody>
      </p:sp>
      <p:sp>
        <p:nvSpPr>
          <p:cNvPr id="4" name="Date Placeholder 3">
            <a:extLst>
              <a:ext uri="{FF2B5EF4-FFF2-40B4-BE49-F238E27FC236}">
                <a16:creationId xmlns:a16="http://schemas.microsoft.com/office/drawing/2014/main" id="{9700B056-45B6-46A4-AE05-2E47BE3368CB}"/>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766648F2-BA60-4FE3-980D-CE235E5754BE}"/>
              </a:ext>
            </a:extLst>
          </p:cNvPr>
          <p:cNvSpPr>
            <a:spLocks noGrp="1"/>
          </p:cNvSpPr>
          <p:nvPr>
            <p:ph type="ftr" sz="quarter" idx="3"/>
          </p:nvPr>
        </p:nvSpPr>
        <p:spPr/>
        <p:txBody>
          <a:bodyPr/>
          <a:lstStyle/>
          <a:p>
            <a:pPr>
              <a:defRPr/>
            </a:pPr>
            <a:r>
              <a:rPr lang="en-US" dirty="0"/>
              <a:t>EAC | Engineers Week 2022</a:t>
            </a:r>
            <a:endParaRPr lang="en-US" b="1" dirty="0"/>
          </a:p>
        </p:txBody>
      </p:sp>
      <p:sp>
        <p:nvSpPr>
          <p:cNvPr id="6" name="Slide Number Placeholder 5">
            <a:extLst>
              <a:ext uri="{FF2B5EF4-FFF2-40B4-BE49-F238E27FC236}">
                <a16:creationId xmlns:a16="http://schemas.microsoft.com/office/drawing/2014/main" id="{210189C0-01E9-4C2F-B987-2FFE6BEA66AD}"/>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541923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DCF897-0BF1-4B8C-8185-6B9CB8197AEC}"/>
              </a:ext>
            </a:extLst>
          </p:cNvPr>
          <p:cNvSpPr>
            <a:spLocks noGrp="1"/>
          </p:cNvSpPr>
          <p:nvPr>
            <p:ph idx="1"/>
          </p:nvPr>
        </p:nvSpPr>
        <p:spPr/>
        <p:txBody>
          <a:bodyPr/>
          <a:lstStyle/>
          <a:p>
            <a:r>
              <a:rPr lang="en-US" sz="1400" dirty="0">
                <a:solidFill>
                  <a:schemeClr val="accent6"/>
                </a:solidFill>
                <a:latin typeface="Helvetica" panose="020B0604020202020204" pitchFamily="34" charset="0"/>
                <a:cs typeface="Helvetica" panose="020B0604020202020204" pitchFamily="34" charset="0"/>
              </a:rPr>
              <a:t>FRA Code of Business Ethics and Conduct</a:t>
            </a:r>
          </a:p>
          <a:p>
            <a:r>
              <a:rPr lang="en-US" sz="1400" i="1" dirty="0">
                <a:solidFill>
                  <a:schemeClr val="accent6"/>
                </a:solidFill>
                <a:effectLst/>
                <a:latin typeface="Helvetica" panose="020B0604020202020204" pitchFamily="34" charset="0"/>
                <a:cs typeface="Helvetica" panose="020B0604020202020204" pitchFamily="34" charset="0"/>
              </a:rPr>
              <a:t>Failure to Learn: The BP Texas City Refinery Disaster </a:t>
            </a:r>
          </a:p>
          <a:p>
            <a:r>
              <a:rPr lang="en-US" sz="1400" dirty="0">
                <a:solidFill>
                  <a:schemeClr val="accent6"/>
                </a:solidFill>
                <a:effectLst/>
                <a:latin typeface="Helvetica" panose="020B0604020202020204" pitchFamily="34" charset="0"/>
                <a:cs typeface="Helvetica" panose="020B0604020202020204" pitchFamily="34" charset="0"/>
              </a:rPr>
              <a:t>Order of the Engineer – “</a:t>
            </a:r>
            <a:r>
              <a:rPr lang="en-US" sz="1400" dirty="0">
                <a:solidFill>
                  <a:schemeClr val="accent6"/>
                </a:solidFill>
                <a:latin typeface="Helvetica" panose="020B0604020202020204" pitchFamily="34" charset="0"/>
                <a:cs typeface="Helvetica" panose="020B0604020202020204" pitchFamily="34" charset="0"/>
              </a:rPr>
              <a:t>A</a:t>
            </a:r>
            <a:r>
              <a:rPr lang="en-US" sz="1400" b="0" i="0" dirty="0">
                <a:solidFill>
                  <a:schemeClr val="accent6"/>
                </a:solidFill>
                <a:effectLst/>
                <a:latin typeface="Helvetica" panose="020B0604020202020204" pitchFamily="34" charset="0"/>
                <a:cs typeface="Helvetica" panose="020B0604020202020204" pitchFamily="34" charset="0"/>
              </a:rPr>
              <a:t>n association for graduate and professional engineers in the United States that emphasizes pride and responsibility in the engineering profession” [11]. </a:t>
            </a:r>
            <a:endParaRPr lang="en-US" sz="1400" dirty="0">
              <a:solidFill>
                <a:schemeClr val="accent6"/>
              </a:solidFill>
              <a:latin typeface="Helvetica" panose="020B0604020202020204" pitchFamily="34" charset="0"/>
              <a:cs typeface="Helvetica" panose="020B0604020202020204" pitchFamily="34" charset="0"/>
            </a:endParaRPr>
          </a:p>
          <a:p>
            <a:r>
              <a:rPr lang="en-US" sz="1400" dirty="0">
                <a:solidFill>
                  <a:schemeClr val="accent6"/>
                </a:solidFill>
                <a:latin typeface="Helvetica" panose="020B0604020202020204" pitchFamily="34" charset="0"/>
                <a:cs typeface="Helvetica" panose="020B0604020202020204" pitchFamily="34" charset="0"/>
              </a:rPr>
              <a:t>National Society of Professional Engineers (NSPE) Code of Ethics for Engineers [12]. </a:t>
            </a:r>
          </a:p>
          <a:p>
            <a:pPr marL="625475" lvl="1" indent="-342900">
              <a:buFont typeface="+mj-lt"/>
              <a:buAutoNum type="arabicPeriod"/>
            </a:pPr>
            <a:r>
              <a:rPr lang="en-US" sz="1400" dirty="0">
                <a:solidFill>
                  <a:schemeClr val="accent6"/>
                </a:solidFill>
                <a:latin typeface="Helvetica" panose="020B0604020202020204" pitchFamily="34" charset="0"/>
                <a:cs typeface="Helvetica" panose="020B0604020202020204" pitchFamily="34" charset="0"/>
              </a:rPr>
              <a:t>Hold paramount the safety, health, and welfare of the public.</a:t>
            </a:r>
          </a:p>
          <a:p>
            <a:pPr marL="625475" lvl="1" indent="-342900">
              <a:buFont typeface="+mj-lt"/>
              <a:buAutoNum type="arabicPeriod"/>
            </a:pPr>
            <a:r>
              <a:rPr lang="en-US" sz="1400" dirty="0">
                <a:solidFill>
                  <a:schemeClr val="accent6"/>
                </a:solidFill>
                <a:latin typeface="Helvetica" panose="020B0604020202020204" pitchFamily="34" charset="0"/>
                <a:cs typeface="Helvetica" panose="020B0604020202020204" pitchFamily="34" charset="0"/>
              </a:rPr>
              <a:t>Perform services only in areas of their competence.</a:t>
            </a:r>
          </a:p>
          <a:p>
            <a:pPr marL="625475" lvl="1" indent="-342900">
              <a:buFont typeface="+mj-lt"/>
              <a:buAutoNum type="arabicPeriod"/>
            </a:pPr>
            <a:r>
              <a:rPr lang="en-US" sz="1400" dirty="0">
                <a:solidFill>
                  <a:schemeClr val="accent6"/>
                </a:solidFill>
                <a:latin typeface="Helvetica" panose="020B0604020202020204" pitchFamily="34" charset="0"/>
                <a:cs typeface="Helvetica" panose="020B0604020202020204" pitchFamily="34" charset="0"/>
              </a:rPr>
              <a:t>Issue public statements only in an objective and truthful manner.</a:t>
            </a:r>
          </a:p>
          <a:p>
            <a:pPr marL="625475" lvl="1" indent="-342900">
              <a:buFont typeface="+mj-lt"/>
              <a:buAutoNum type="arabicPeriod"/>
            </a:pPr>
            <a:r>
              <a:rPr lang="en-US" sz="1400" dirty="0">
                <a:solidFill>
                  <a:schemeClr val="accent6"/>
                </a:solidFill>
                <a:latin typeface="Helvetica" panose="020B0604020202020204" pitchFamily="34" charset="0"/>
                <a:cs typeface="Helvetica" panose="020B0604020202020204" pitchFamily="34" charset="0"/>
              </a:rPr>
              <a:t>Act for each employer or client as faithful agents or trustees.</a:t>
            </a:r>
          </a:p>
          <a:p>
            <a:pPr marL="625475" lvl="1" indent="-342900">
              <a:buFont typeface="+mj-lt"/>
              <a:buAutoNum type="arabicPeriod"/>
            </a:pPr>
            <a:r>
              <a:rPr lang="en-US" sz="1400" dirty="0">
                <a:solidFill>
                  <a:schemeClr val="accent6"/>
                </a:solidFill>
                <a:latin typeface="Helvetica" panose="020B0604020202020204" pitchFamily="34" charset="0"/>
                <a:cs typeface="Helvetica" panose="020B0604020202020204" pitchFamily="34" charset="0"/>
              </a:rPr>
              <a:t>Avoid deceptive acts.</a:t>
            </a:r>
          </a:p>
          <a:p>
            <a:pPr marL="625475" lvl="1" indent="-342900">
              <a:buFont typeface="+mj-lt"/>
              <a:buAutoNum type="arabicPeriod"/>
            </a:pPr>
            <a:r>
              <a:rPr lang="en-US" sz="1400" dirty="0">
                <a:solidFill>
                  <a:schemeClr val="accent6"/>
                </a:solidFill>
                <a:latin typeface="Helvetica" panose="020B0604020202020204" pitchFamily="34" charset="0"/>
                <a:cs typeface="Helvetica" panose="020B0604020202020204" pitchFamily="34" charset="0"/>
              </a:rPr>
              <a:t>Conduct themselves honorably, responsibly, ethically, and lawfully so as to enhance the honor, reputation, and usefulness of the profession.</a:t>
            </a:r>
          </a:p>
          <a:p>
            <a:pPr indent="0">
              <a:buNone/>
            </a:pPr>
            <a:endParaRPr lang="en-US" sz="1400" dirty="0">
              <a:solidFill>
                <a:schemeClr val="accent6"/>
              </a:solidFill>
              <a:latin typeface="Helvetica" panose="020B0604020202020204" pitchFamily="34" charset="0"/>
              <a:cs typeface="Helvetica" panose="020B0604020202020204" pitchFamily="34" charset="0"/>
            </a:endParaRPr>
          </a:p>
          <a:p>
            <a:endParaRPr lang="en-US" dirty="0"/>
          </a:p>
        </p:txBody>
      </p:sp>
      <p:sp>
        <p:nvSpPr>
          <p:cNvPr id="3" name="Title 2">
            <a:extLst>
              <a:ext uri="{FF2B5EF4-FFF2-40B4-BE49-F238E27FC236}">
                <a16:creationId xmlns:a16="http://schemas.microsoft.com/office/drawing/2014/main" id="{88390A5C-2B6C-47F7-8ADE-8D8086A90FF8}"/>
              </a:ext>
            </a:extLst>
          </p:cNvPr>
          <p:cNvSpPr>
            <a:spLocks noGrp="1"/>
          </p:cNvSpPr>
          <p:nvPr>
            <p:ph type="title"/>
          </p:nvPr>
        </p:nvSpPr>
        <p:spPr/>
        <p:txBody>
          <a:bodyPr/>
          <a:lstStyle/>
          <a:p>
            <a:r>
              <a:rPr lang="en-US" dirty="0"/>
              <a:t>Resources</a:t>
            </a:r>
          </a:p>
        </p:txBody>
      </p:sp>
      <p:sp>
        <p:nvSpPr>
          <p:cNvPr id="4" name="Date Placeholder 3">
            <a:extLst>
              <a:ext uri="{FF2B5EF4-FFF2-40B4-BE49-F238E27FC236}">
                <a16:creationId xmlns:a16="http://schemas.microsoft.com/office/drawing/2014/main" id="{AB50DC46-77AB-400D-9600-F06A8553FC6E}"/>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13021E73-A5EB-48A9-A521-65F1EE16F952}"/>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9E2155B9-5FF9-42EB-AC38-FFC19C229BC5}"/>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922448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0B6DE6-5A47-4543-A66C-355808D9877D}"/>
              </a:ext>
            </a:extLst>
          </p:cNvPr>
          <p:cNvSpPr>
            <a:spLocks noGrp="1"/>
          </p:cNvSpPr>
          <p:nvPr>
            <p:ph type="title"/>
          </p:nvPr>
        </p:nvSpPr>
        <p:spPr>
          <a:xfrm>
            <a:off x="228600" y="1937227"/>
            <a:ext cx="8686800" cy="320908"/>
          </a:xfrm>
        </p:spPr>
        <p:txBody>
          <a:bodyPr/>
          <a:lstStyle/>
          <a:p>
            <a:pPr algn="ctr"/>
            <a:r>
              <a:rPr lang="en-US" dirty="0"/>
              <a:t>Thank you for your time!</a:t>
            </a:r>
          </a:p>
        </p:txBody>
      </p:sp>
      <p:sp>
        <p:nvSpPr>
          <p:cNvPr id="4" name="Date Placeholder 3">
            <a:extLst>
              <a:ext uri="{FF2B5EF4-FFF2-40B4-BE49-F238E27FC236}">
                <a16:creationId xmlns:a16="http://schemas.microsoft.com/office/drawing/2014/main" id="{6BC6029E-386A-4C6B-8FA7-031521D1014D}"/>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B91258CB-A8C1-44DA-A9A3-60B61C0F0095}"/>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0E5CAA48-6F1C-4905-83C3-3A2B1A72F0F3}"/>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4048498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B93BF6-D30B-40F5-ABE3-192955641460}"/>
              </a:ext>
            </a:extLst>
          </p:cNvPr>
          <p:cNvSpPr>
            <a:spLocks noGrp="1"/>
          </p:cNvSpPr>
          <p:nvPr>
            <p:ph idx="1"/>
          </p:nvPr>
        </p:nvSpPr>
        <p:spPr/>
        <p:txBody>
          <a:bodyPr/>
          <a:lstStyle/>
          <a:p>
            <a:pPr marL="0" indent="0">
              <a:buNone/>
            </a:pPr>
            <a:r>
              <a:rPr lang="en-US" b="1" dirty="0">
                <a:solidFill>
                  <a:schemeClr val="accent6"/>
                </a:solidFill>
              </a:rPr>
              <a:t>“Every engineering failure, no mater how small, erodes the public’s trust in the profession. Without trust, engineers lose the ability to freely innovate and improve our quality of life. Studying engineering disasters is very useful because it allows us to learn from the mistakes of others, thereby reducing the likelihood of another tragedy” [1]. </a:t>
            </a:r>
          </a:p>
          <a:p>
            <a:pPr marL="0" indent="0">
              <a:buNone/>
            </a:pPr>
            <a:r>
              <a:rPr lang="en-US" dirty="0">
                <a:solidFill>
                  <a:schemeClr val="accent6"/>
                </a:solidFill>
              </a:rPr>
              <a:t> </a:t>
            </a:r>
          </a:p>
          <a:p>
            <a:pPr marL="0" indent="0">
              <a:buNone/>
            </a:pPr>
            <a:r>
              <a:rPr lang="en-US" dirty="0">
                <a:solidFill>
                  <a:schemeClr val="accent6"/>
                </a:solidFill>
              </a:rPr>
              <a:t>In today’s session: </a:t>
            </a:r>
          </a:p>
          <a:p>
            <a:pPr marL="342900" indent="-342900">
              <a:buFont typeface="+mj-lt"/>
              <a:buAutoNum type="arabicPeriod"/>
            </a:pPr>
            <a:r>
              <a:rPr lang="en-US" dirty="0">
                <a:solidFill>
                  <a:schemeClr val="accent6"/>
                </a:solidFill>
              </a:rPr>
              <a:t>Two ethical engineering disasters </a:t>
            </a:r>
          </a:p>
          <a:p>
            <a:pPr marL="342900" indent="-342900">
              <a:buFont typeface="+mj-lt"/>
              <a:buAutoNum type="arabicPeriod"/>
            </a:pPr>
            <a:r>
              <a:rPr lang="en-US" dirty="0">
                <a:solidFill>
                  <a:schemeClr val="accent6"/>
                </a:solidFill>
              </a:rPr>
              <a:t>One ethical engineering success </a:t>
            </a:r>
          </a:p>
          <a:p>
            <a:pPr marL="342900" indent="-342900">
              <a:buFont typeface="+mj-lt"/>
              <a:buAutoNum type="arabicPeriod"/>
            </a:pPr>
            <a:r>
              <a:rPr lang="en-US" dirty="0">
                <a:solidFill>
                  <a:schemeClr val="accent6"/>
                </a:solidFill>
              </a:rPr>
              <a:t>Lessons we can learn</a:t>
            </a:r>
          </a:p>
          <a:p>
            <a:pPr marL="342900" indent="-342900">
              <a:buFont typeface="+mj-lt"/>
              <a:buAutoNum type="arabicPeriod"/>
            </a:pPr>
            <a:r>
              <a:rPr lang="en-US" dirty="0">
                <a:solidFill>
                  <a:schemeClr val="accent6"/>
                </a:solidFill>
              </a:rPr>
              <a:t>Resources </a:t>
            </a:r>
          </a:p>
        </p:txBody>
      </p:sp>
      <p:sp>
        <p:nvSpPr>
          <p:cNvPr id="3" name="Title 2">
            <a:extLst>
              <a:ext uri="{FF2B5EF4-FFF2-40B4-BE49-F238E27FC236}">
                <a16:creationId xmlns:a16="http://schemas.microsoft.com/office/drawing/2014/main" id="{EA84A592-54FA-4600-8B49-34B353FF29EA}"/>
              </a:ext>
            </a:extLst>
          </p:cNvPr>
          <p:cNvSpPr>
            <a:spLocks noGrp="1"/>
          </p:cNvSpPr>
          <p:nvPr>
            <p:ph type="title"/>
          </p:nvPr>
        </p:nvSpPr>
        <p:spPr/>
        <p:txBody>
          <a:bodyPr/>
          <a:lstStyle/>
          <a:p>
            <a:r>
              <a:rPr lang="en-US" dirty="0"/>
              <a:t>Overview</a:t>
            </a:r>
          </a:p>
        </p:txBody>
      </p:sp>
      <p:sp>
        <p:nvSpPr>
          <p:cNvPr id="4" name="Date Placeholder 3">
            <a:extLst>
              <a:ext uri="{FF2B5EF4-FFF2-40B4-BE49-F238E27FC236}">
                <a16:creationId xmlns:a16="http://schemas.microsoft.com/office/drawing/2014/main" id="{953121AE-9ABE-4E12-BD1F-11E653357B36}"/>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D1A53634-09B0-45DF-BF0A-6E34E6E10FA4}"/>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1DCB770F-63E9-4382-8A91-B95CBDA3AFA1}"/>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1932658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209B71-1B68-4893-A3E6-014F519D73C7}"/>
              </a:ext>
            </a:extLst>
          </p:cNvPr>
          <p:cNvSpPr>
            <a:spLocks noGrp="1"/>
          </p:cNvSpPr>
          <p:nvPr>
            <p:ph idx="1"/>
          </p:nvPr>
        </p:nvSpPr>
        <p:spPr/>
        <p:txBody>
          <a:bodyPr/>
          <a:lstStyle/>
          <a:p>
            <a:r>
              <a:rPr lang="en-US" sz="800" dirty="0"/>
              <a:t>[1] </a:t>
            </a:r>
            <a:r>
              <a:rPr lang="en-US" sz="800" dirty="0">
                <a:hlinkClick r:id="rId2"/>
              </a:rPr>
              <a:t>https://www.pdh-pro.com/pe-resources/engineering-disasters-ethical-implications-for-professional-engineers/</a:t>
            </a:r>
            <a:endParaRPr lang="en-US" sz="800" dirty="0"/>
          </a:p>
          <a:p>
            <a:r>
              <a:rPr lang="en-US" sz="800" dirty="0"/>
              <a:t>[2] </a:t>
            </a:r>
            <a:r>
              <a:rPr lang="en-US" sz="800" dirty="0">
                <a:hlinkClick r:id="rId3"/>
              </a:rPr>
              <a:t>https://ethicalengineer.ttu.edu/studies/case-study-bhopal-gas-tragedy</a:t>
            </a:r>
            <a:r>
              <a:rPr lang="en-US" sz="800" dirty="0"/>
              <a:t> </a:t>
            </a:r>
          </a:p>
          <a:p>
            <a:r>
              <a:rPr lang="en-US" sz="800" dirty="0"/>
              <a:t>[3] </a:t>
            </a:r>
            <a:r>
              <a:rPr lang="en-US" sz="800" dirty="0">
                <a:hlinkClick r:id="rId4"/>
              </a:rPr>
              <a:t>https://www.theatlantic.com/photo/2014/12/bhopal-the-worlds-worst-industrial-disaster-30-years-later/100864/</a:t>
            </a:r>
            <a:endParaRPr lang="en-US" sz="800" dirty="0"/>
          </a:p>
          <a:p>
            <a:r>
              <a:rPr lang="en-US" sz="800" dirty="0"/>
              <a:t>[4] </a:t>
            </a:r>
            <a:r>
              <a:rPr lang="en-US" sz="800" dirty="0">
                <a:hlinkClick r:id="rId5"/>
              </a:rPr>
              <a:t>https://www.asme.org/topics-resources/content/the-ethical-lessons-of-deepwater</a:t>
            </a:r>
            <a:r>
              <a:rPr lang="en-US" sz="800" dirty="0"/>
              <a:t> </a:t>
            </a:r>
          </a:p>
          <a:p>
            <a:r>
              <a:rPr lang="en-US" sz="800" dirty="0"/>
              <a:t>[5] </a:t>
            </a:r>
            <a:r>
              <a:rPr lang="en-US" sz="800" dirty="0">
                <a:hlinkClick r:id="rId6"/>
              </a:rPr>
              <a:t>https://en.wikipedia.org/wiki/Deepwater_Horizon_explosion</a:t>
            </a:r>
            <a:endParaRPr lang="en-US" sz="800" dirty="0"/>
          </a:p>
          <a:p>
            <a:r>
              <a:rPr lang="en-US" sz="800" dirty="0"/>
              <a:t>[6] </a:t>
            </a:r>
            <a:r>
              <a:rPr lang="en-US" sz="800" dirty="0">
                <a:hlinkClick r:id="rId7"/>
              </a:rPr>
              <a:t>https://www.istockphoto.com/photos/deepwater-horizon-oil-rig</a:t>
            </a:r>
            <a:r>
              <a:rPr lang="en-US" sz="800" dirty="0"/>
              <a:t> </a:t>
            </a:r>
          </a:p>
          <a:p>
            <a:r>
              <a:rPr lang="en-US" sz="800" dirty="0"/>
              <a:t>[7] </a:t>
            </a:r>
            <a:r>
              <a:rPr lang="en-US" sz="800" dirty="0">
                <a:hlinkClick r:id="rId8"/>
              </a:rPr>
              <a:t>https://www.britannica.com/event/Deepwater-Horizon-oil-spill</a:t>
            </a:r>
            <a:r>
              <a:rPr lang="en-US" sz="800" dirty="0"/>
              <a:t> </a:t>
            </a:r>
          </a:p>
          <a:p>
            <a:r>
              <a:rPr lang="en-US" sz="800" dirty="0"/>
              <a:t>[8] </a:t>
            </a:r>
            <a:r>
              <a:rPr lang="en-US" sz="800" dirty="0">
                <a:hlinkClick r:id="rId9"/>
              </a:rPr>
              <a:t>https://www.epa.gov/enforcement/deepwater-horizon-bp-gulf-mexico-oil-spill</a:t>
            </a:r>
            <a:r>
              <a:rPr lang="en-US" sz="800" dirty="0"/>
              <a:t> </a:t>
            </a:r>
          </a:p>
          <a:p>
            <a:r>
              <a:rPr lang="en-US" sz="800" dirty="0"/>
              <a:t>[9] </a:t>
            </a:r>
            <a:r>
              <a:rPr lang="en-US" sz="800" dirty="0">
                <a:hlinkClick r:id="rId10"/>
              </a:rPr>
              <a:t>https://www.bbc.com/news/world-us-canada-11648354#:~:text=In%20a%20letter%20to%20the,did%20not%20meet%20industry%20standards</a:t>
            </a:r>
            <a:r>
              <a:rPr lang="en-US" sz="800" dirty="0"/>
              <a:t> </a:t>
            </a:r>
          </a:p>
          <a:p>
            <a:r>
              <a:rPr lang="en-US" sz="800" dirty="0"/>
              <a:t>[10] </a:t>
            </a:r>
            <a:r>
              <a:rPr lang="en-US" sz="800" dirty="0">
                <a:hlinkClick r:id="rId11"/>
              </a:rPr>
              <a:t>https://www.bhopal.org/continuing-disaster/the-dow-chemical-companys-bhopal-related-legal-liabilities/the-criminal-case-against-ucc-and-dow-chemical/</a:t>
            </a:r>
            <a:r>
              <a:rPr lang="en-US" sz="800" dirty="0"/>
              <a:t> </a:t>
            </a:r>
          </a:p>
          <a:p>
            <a:r>
              <a:rPr lang="en-US" sz="800" dirty="0"/>
              <a:t>[11] </a:t>
            </a:r>
            <a:r>
              <a:rPr lang="en-US" sz="800" dirty="0">
                <a:hlinkClick r:id="rId12"/>
              </a:rPr>
              <a:t>https://order-of-the-engineer.org/</a:t>
            </a:r>
            <a:r>
              <a:rPr lang="en-US" sz="800" dirty="0"/>
              <a:t> </a:t>
            </a:r>
          </a:p>
          <a:p>
            <a:r>
              <a:rPr lang="en-US" sz="800" dirty="0"/>
              <a:t>[12] </a:t>
            </a:r>
            <a:r>
              <a:rPr lang="en-US" sz="800" dirty="0">
                <a:hlinkClick r:id="rId13"/>
              </a:rPr>
              <a:t>https://www.nspe.org/resources/ethics/code-ethics</a:t>
            </a:r>
            <a:endParaRPr lang="en-US" sz="800" dirty="0"/>
          </a:p>
          <a:p>
            <a:r>
              <a:rPr lang="en-US" sz="800" dirty="0"/>
              <a:t>[13] </a:t>
            </a:r>
            <a:r>
              <a:rPr lang="en-US" sz="800" dirty="0">
                <a:hlinkClick r:id="rId14"/>
              </a:rPr>
              <a:t>https://en.wikipedia.org/wiki/Citicorp_Center_engineering_crisis</a:t>
            </a:r>
            <a:r>
              <a:rPr lang="en-US" sz="800" dirty="0"/>
              <a:t> </a:t>
            </a:r>
          </a:p>
          <a:p>
            <a:r>
              <a:rPr lang="en-US" sz="800" dirty="0"/>
              <a:t>[14] </a:t>
            </a:r>
            <a:r>
              <a:rPr lang="en-US" sz="800" dirty="0">
                <a:hlinkClick r:id="rId15"/>
              </a:rPr>
              <a:t>https://www.newyorker.com/magazine/1995/05/29/the-fifty-nine-story-crisis</a:t>
            </a:r>
            <a:r>
              <a:rPr lang="en-US" sz="800" dirty="0"/>
              <a:t> </a:t>
            </a:r>
          </a:p>
          <a:p>
            <a:r>
              <a:rPr lang="en-US" sz="800" dirty="0"/>
              <a:t>[15] </a:t>
            </a:r>
            <a:r>
              <a:rPr lang="en-US" sz="800" dirty="0">
                <a:hlinkClick r:id="rId16"/>
              </a:rPr>
              <a:t>https://en.wikipedia.org/wiki/Bhopal_disaster</a:t>
            </a:r>
            <a:endParaRPr lang="en-US" sz="800" dirty="0"/>
          </a:p>
          <a:p>
            <a:r>
              <a:rPr lang="en-US" sz="800" dirty="0"/>
              <a:t>[16] </a:t>
            </a:r>
            <a:r>
              <a:rPr lang="en-US" sz="800" dirty="0">
                <a:hlinkClick r:id="rId17"/>
              </a:rPr>
              <a:t>https://onlineethics.org/cases/engineers-and-scientists-behaving-well/william-lemessurier-fifty-nine-story-crisis-lesson</a:t>
            </a:r>
            <a:r>
              <a:rPr lang="en-US" sz="800" dirty="0"/>
              <a:t>  </a:t>
            </a:r>
          </a:p>
          <a:p>
            <a:endParaRPr lang="en-US" sz="1200" dirty="0"/>
          </a:p>
          <a:p>
            <a:endParaRPr lang="en-US" sz="1200" dirty="0"/>
          </a:p>
          <a:p>
            <a:endParaRPr lang="en-US" sz="1200" dirty="0"/>
          </a:p>
          <a:p>
            <a:endParaRPr lang="en-US" sz="1200" dirty="0"/>
          </a:p>
          <a:p>
            <a:endParaRPr lang="en-US" dirty="0"/>
          </a:p>
          <a:p>
            <a:pPr marL="0" indent="0">
              <a:buNone/>
            </a:pPr>
            <a:endParaRPr lang="en-US" dirty="0"/>
          </a:p>
        </p:txBody>
      </p:sp>
      <p:sp>
        <p:nvSpPr>
          <p:cNvPr id="3" name="Title 2">
            <a:extLst>
              <a:ext uri="{FF2B5EF4-FFF2-40B4-BE49-F238E27FC236}">
                <a16:creationId xmlns:a16="http://schemas.microsoft.com/office/drawing/2014/main" id="{311F820B-72D5-452D-9190-07FAC6EA8684}"/>
              </a:ext>
            </a:extLst>
          </p:cNvPr>
          <p:cNvSpPr>
            <a:spLocks noGrp="1"/>
          </p:cNvSpPr>
          <p:nvPr>
            <p:ph type="title"/>
          </p:nvPr>
        </p:nvSpPr>
        <p:spPr/>
        <p:txBody>
          <a:bodyPr/>
          <a:lstStyle/>
          <a:p>
            <a:r>
              <a:rPr lang="en-US" dirty="0"/>
              <a:t>References </a:t>
            </a:r>
          </a:p>
        </p:txBody>
      </p:sp>
      <p:sp>
        <p:nvSpPr>
          <p:cNvPr id="4" name="Date Placeholder 3">
            <a:extLst>
              <a:ext uri="{FF2B5EF4-FFF2-40B4-BE49-F238E27FC236}">
                <a16:creationId xmlns:a16="http://schemas.microsoft.com/office/drawing/2014/main" id="{AF62A8B2-51C1-43C3-9816-360341AA8539}"/>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DC29BA10-FD62-4E58-BF4A-451E949D2BE3}"/>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B75E844D-5FA3-4CCB-9BC2-E73C9918B84C}"/>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3256371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B93BF6-D30B-40F5-ABE3-192955641460}"/>
              </a:ext>
            </a:extLst>
          </p:cNvPr>
          <p:cNvSpPr>
            <a:spLocks noGrp="1"/>
          </p:cNvSpPr>
          <p:nvPr>
            <p:ph idx="1"/>
          </p:nvPr>
        </p:nvSpPr>
        <p:spPr>
          <a:xfrm>
            <a:off x="228604" y="728664"/>
            <a:ext cx="4971636" cy="3794522"/>
          </a:xfrm>
        </p:spPr>
        <p:txBody>
          <a:bodyPr/>
          <a:lstStyle/>
          <a:p>
            <a:pPr marL="0" indent="0">
              <a:buNone/>
            </a:pPr>
            <a:r>
              <a:rPr lang="en-US" sz="1600" i="1" u="sng" dirty="0">
                <a:solidFill>
                  <a:schemeClr val="accent6"/>
                </a:solidFill>
              </a:rPr>
              <a:t>Background</a:t>
            </a:r>
          </a:p>
          <a:p>
            <a:r>
              <a:rPr lang="en-US" sz="1600" dirty="0">
                <a:solidFill>
                  <a:schemeClr val="accent6"/>
                </a:solidFill>
              </a:rPr>
              <a:t>Union Carbide pesticide plant in Bhopal, India </a:t>
            </a:r>
          </a:p>
          <a:p>
            <a:r>
              <a:rPr lang="en-US" sz="1600" dirty="0">
                <a:solidFill>
                  <a:schemeClr val="accent6"/>
                </a:solidFill>
              </a:rPr>
              <a:t>One ingredient used to manufacture pesticides was methyl isocyanate (MIC), which is a highly toxic chemical.</a:t>
            </a:r>
          </a:p>
          <a:p>
            <a:r>
              <a:rPr lang="en-US" sz="1600" dirty="0">
                <a:solidFill>
                  <a:schemeClr val="accent6"/>
                </a:solidFill>
              </a:rPr>
              <a:t>Bhopal facility housed three underground liquid MIC storage tanks (~70,000L) that were deemed “safe from leakage.” [2] </a:t>
            </a:r>
          </a:p>
          <a:p>
            <a:r>
              <a:rPr lang="en-US" sz="1600" dirty="0">
                <a:solidFill>
                  <a:schemeClr val="accent6"/>
                </a:solidFill>
              </a:rPr>
              <a:t>MIC can be stored in a leak-tight system, but presence of water causes a significant exothermic reaction. </a:t>
            </a:r>
          </a:p>
          <a:p>
            <a:r>
              <a:rPr lang="en-US" sz="1600" dirty="0">
                <a:solidFill>
                  <a:schemeClr val="accent6"/>
                </a:solidFill>
              </a:rPr>
              <a:t>Poor, densely populated neighborhoods surrounded the Union Carbide plant. </a:t>
            </a:r>
          </a:p>
          <a:p>
            <a:endParaRPr lang="en-US" dirty="0"/>
          </a:p>
          <a:p>
            <a:endParaRPr lang="en-US" dirty="0"/>
          </a:p>
        </p:txBody>
      </p:sp>
      <p:sp>
        <p:nvSpPr>
          <p:cNvPr id="3" name="Title 2">
            <a:extLst>
              <a:ext uri="{FF2B5EF4-FFF2-40B4-BE49-F238E27FC236}">
                <a16:creationId xmlns:a16="http://schemas.microsoft.com/office/drawing/2014/main" id="{EA84A592-54FA-4600-8B49-34B353FF29EA}"/>
              </a:ext>
            </a:extLst>
          </p:cNvPr>
          <p:cNvSpPr>
            <a:spLocks noGrp="1"/>
          </p:cNvSpPr>
          <p:nvPr>
            <p:ph type="title"/>
          </p:nvPr>
        </p:nvSpPr>
        <p:spPr/>
        <p:txBody>
          <a:bodyPr/>
          <a:lstStyle/>
          <a:p>
            <a:r>
              <a:rPr lang="en-US" dirty="0"/>
              <a:t>Disaster #1 – Bhopal Chemical Plant  </a:t>
            </a:r>
          </a:p>
        </p:txBody>
      </p:sp>
      <p:sp>
        <p:nvSpPr>
          <p:cNvPr id="4" name="Date Placeholder 3">
            <a:extLst>
              <a:ext uri="{FF2B5EF4-FFF2-40B4-BE49-F238E27FC236}">
                <a16:creationId xmlns:a16="http://schemas.microsoft.com/office/drawing/2014/main" id="{953121AE-9ABE-4E12-BD1F-11E653357B36}"/>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D1A53634-09B0-45DF-BF0A-6E34E6E10FA4}"/>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1DCB770F-63E9-4382-8A91-B95CBDA3AFA1}"/>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7" name="Picture 6">
            <a:extLst>
              <a:ext uri="{FF2B5EF4-FFF2-40B4-BE49-F238E27FC236}">
                <a16:creationId xmlns:a16="http://schemas.microsoft.com/office/drawing/2014/main" id="{97A1DD0C-CC94-438A-B3A2-D9FE97875874}"/>
              </a:ext>
            </a:extLst>
          </p:cNvPr>
          <p:cNvPicPr>
            <a:picLocks noChangeAspect="1"/>
          </p:cNvPicPr>
          <p:nvPr/>
        </p:nvPicPr>
        <p:blipFill rotWithShape="1">
          <a:blip r:embed="rId2"/>
          <a:srcRect l="30948" t="1617" r="17149" b="7850"/>
          <a:stretch/>
        </p:blipFill>
        <p:spPr>
          <a:xfrm>
            <a:off x="5329975" y="158494"/>
            <a:ext cx="3618318" cy="4123419"/>
          </a:xfrm>
          <a:prstGeom prst="rect">
            <a:avLst/>
          </a:prstGeom>
        </p:spPr>
      </p:pic>
      <p:sp>
        <p:nvSpPr>
          <p:cNvPr id="8" name="TextBox 7">
            <a:extLst>
              <a:ext uri="{FF2B5EF4-FFF2-40B4-BE49-F238E27FC236}">
                <a16:creationId xmlns:a16="http://schemas.microsoft.com/office/drawing/2014/main" id="{05698577-EC7A-4D70-8AA9-41167866FD01}"/>
              </a:ext>
            </a:extLst>
          </p:cNvPr>
          <p:cNvSpPr txBox="1"/>
          <p:nvPr/>
        </p:nvSpPr>
        <p:spPr>
          <a:xfrm>
            <a:off x="5249577" y="4281913"/>
            <a:ext cx="3330320" cy="261610"/>
          </a:xfrm>
          <a:prstGeom prst="rect">
            <a:avLst/>
          </a:prstGeom>
          <a:noFill/>
        </p:spPr>
        <p:txBody>
          <a:bodyPr wrap="square" rtlCol="0">
            <a:spAutoFit/>
          </a:bodyPr>
          <a:lstStyle/>
          <a:p>
            <a:r>
              <a:rPr lang="en-US" sz="1050" dirty="0"/>
              <a:t>Figure 1: Abandoned Bhopal chemical plant, 2014 [3]</a:t>
            </a:r>
          </a:p>
        </p:txBody>
      </p:sp>
    </p:spTree>
    <p:extLst>
      <p:ext uri="{BB962C8B-B14F-4D97-AF65-F5344CB8AC3E}">
        <p14:creationId xmlns:p14="http://schemas.microsoft.com/office/powerpoint/2010/main" val="1833967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5F849C-9089-4172-8EEB-BF1F6B1725A8}"/>
              </a:ext>
            </a:extLst>
          </p:cNvPr>
          <p:cNvSpPr>
            <a:spLocks noGrp="1"/>
          </p:cNvSpPr>
          <p:nvPr>
            <p:ph idx="1"/>
          </p:nvPr>
        </p:nvSpPr>
        <p:spPr>
          <a:xfrm>
            <a:off x="228603" y="728664"/>
            <a:ext cx="4619691" cy="3794522"/>
          </a:xfrm>
        </p:spPr>
        <p:txBody>
          <a:bodyPr/>
          <a:lstStyle/>
          <a:p>
            <a:pPr marL="0" indent="0">
              <a:buNone/>
            </a:pPr>
            <a:r>
              <a:rPr lang="en-US" sz="1400" i="1" u="sng" dirty="0">
                <a:solidFill>
                  <a:schemeClr val="accent6"/>
                </a:solidFill>
              </a:rPr>
              <a:t>Background</a:t>
            </a:r>
            <a:endParaRPr lang="en-US" sz="1400" dirty="0">
              <a:solidFill>
                <a:schemeClr val="accent6"/>
              </a:solidFill>
            </a:endParaRPr>
          </a:p>
          <a:p>
            <a:r>
              <a:rPr lang="en-US" sz="1400" dirty="0">
                <a:solidFill>
                  <a:schemeClr val="accent6"/>
                </a:solidFill>
              </a:rPr>
              <a:t>Around 1am on December 3, 1984, there was a chemical leak from one of the MIC storage tanks. </a:t>
            </a:r>
          </a:p>
          <a:p>
            <a:r>
              <a:rPr lang="en-US" sz="1400" dirty="0">
                <a:solidFill>
                  <a:schemeClr val="accent6"/>
                </a:solidFill>
              </a:rPr>
              <a:t>Water had entered an MIC tank, causing an exothermic reaction that fractured the storage tank and released 45 tons of dangerous gas into the air [2]. “Worlds worst industrial disaster.” </a:t>
            </a:r>
          </a:p>
          <a:p>
            <a:r>
              <a:rPr lang="en-US" sz="1400" dirty="0">
                <a:solidFill>
                  <a:schemeClr val="accent6"/>
                </a:solidFill>
              </a:rPr>
              <a:t>The cloud of gas drifted out of the tank and toward the surrounding neighborhoods, where thousands of people were sleeping. </a:t>
            </a:r>
          </a:p>
          <a:p>
            <a:r>
              <a:rPr lang="en-US" sz="1400" dirty="0">
                <a:solidFill>
                  <a:schemeClr val="accent6"/>
                </a:solidFill>
              </a:rPr>
              <a:t>Thousands of people were killed immediately. Survivors suffered respiratory problems, eye irritation or blindness, and other serious ailments resulting from the gas release [2]. </a:t>
            </a:r>
          </a:p>
          <a:p>
            <a:endParaRPr lang="en-US" dirty="0"/>
          </a:p>
          <a:p>
            <a:endParaRPr lang="en-US" dirty="0"/>
          </a:p>
          <a:p>
            <a:endParaRPr lang="en-US" dirty="0"/>
          </a:p>
        </p:txBody>
      </p:sp>
      <p:sp>
        <p:nvSpPr>
          <p:cNvPr id="3" name="Title 2">
            <a:extLst>
              <a:ext uri="{FF2B5EF4-FFF2-40B4-BE49-F238E27FC236}">
                <a16:creationId xmlns:a16="http://schemas.microsoft.com/office/drawing/2014/main" id="{75E6373E-E3B0-4F1E-B637-8FFB193783CB}"/>
              </a:ext>
            </a:extLst>
          </p:cNvPr>
          <p:cNvSpPr>
            <a:spLocks noGrp="1"/>
          </p:cNvSpPr>
          <p:nvPr>
            <p:ph type="title"/>
          </p:nvPr>
        </p:nvSpPr>
        <p:spPr/>
        <p:txBody>
          <a:bodyPr/>
          <a:lstStyle/>
          <a:p>
            <a:r>
              <a:rPr lang="en-US" dirty="0"/>
              <a:t>Disaster #1 – Bhopal Chemical Plant </a:t>
            </a:r>
          </a:p>
        </p:txBody>
      </p:sp>
      <p:sp>
        <p:nvSpPr>
          <p:cNvPr id="4" name="Date Placeholder 3">
            <a:extLst>
              <a:ext uri="{FF2B5EF4-FFF2-40B4-BE49-F238E27FC236}">
                <a16:creationId xmlns:a16="http://schemas.microsoft.com/office/drawing/2014/main" id="{4CB1D7A1-4DB2-4467-9D53-9F47D35962B4}"/>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645014C1-C54E-4442-BDA5-6711BAB77CD6}"/>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4AB7FA53-50D9-42E4-BBE3-8AAD70111ED6}"/>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7" name="Picture 6">
            <a:extLst>
              <a:ext uri="{FF2B5EF4-FFF2-40B4-BE49-F238E27FC236}">
                <a16:creationId xmlns:a16="http://schemas.microsoft.com/office/drawing/2014/main" id="{7A11F498-C1FD-4854-B58D-A6C112F0DE07}"/>
              </a:ext>
            </a:extLst>
          </p:cNvPr>
          <p:cNvPicPr>
            <a:picLocks noChangeAspect="1"/>
          </p:cNvPicPr>
          <p:nvPr/>
        </p:nvPicPr>
        <p:blipFill rotWithShape="1">
          <a:blip r:embed="rId2"/>
          <a:srcRect l="14821" r="11151" b="2977"/>
          <a:stretch/>
        </p:blipFill>
        <p:spPr>
          <a:xfrm>
            <a:off x="5039034" y="573756"/>
            <a:ext cx="3876366" cy="3667467"/>
          </a:xfrm>
          <a:prstGeom prst="rect">
            <a:avLst/>
          </a:prstGeom>
        </p:spPr>
      </p:pic>
      <p:sp>
        <p:nvSpPr>
          <p:cNvPr id="8" name="TextBox 7">
            <a:extLst>
              <a:ext uri="{FF2B5EF4-FFF2-40B4-BE49-F238E27FC236}">
                <a16:creationId xmlns:a16="http://schemas.microsoft.com/office/drawing/2014/main" id="{C7339C12-F2F2-4CC0-B949-36E3220831D0}"/>
              </a:ext>
            </a:extLst>
          </p:cNvPr>
          <p:cNvSpPr txBox="1"/>
          <p:nvPr/>
        </p:nvSpPr>
        <p:spPr>
          <a:xfrm>
            <a:off x="4933813" y="4265898"/>
            <a:ext cx="3330320" cy="261610"/>
          </a:xfrm>
          <a:prstGeom prst="rect">
            <a:avLst/>
          </a:prstGeom>
          <a:noFill/>
        </p:spPr>
        <p:txBody>
          <a:bodyPr wrap="square" rtlCol="0">
            <a:spAutoFit/>
          </a:bodyPr>
          <a:lstStyle/>
          <a:p>
            <a:r>
              <a:rPr lang="en-US" sz="1050" dirty="0"/>
              <a:t>Figure 2: Abandoned MIC tank [10]</a:t>
            </a:r>
          </a:p>
        </p:txBody>
      </p:sp>
    </p:spTree>
    <p:extLst>
      <p:ext uri="{BB962C8B-B14F-4D97-AF65-F5344CB8AC3E}">
        <p14:creationId xmlns:p14="http://schemas.microsoft.com/office/powerpoint/2010/main" val="96994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21EEA3-F488-4CD5-96D2-33D766FDA7FC}"/>
              </a:ext>
            </a:extLst>
          </p:cNvPr>
          <p:cNvSpPr>
            <a:spLocks noGrp="1"/>
          </p:cNvSpPr>
          <p:nvPr>
            <p:ph idx="1"/>
          </p:nvPr>
        </p:nvSpPr>
        <p:spPr>
          <a:xfrm>
            <a:off x="222250" y="728664"/>
            <a:ext cx="5091999" cy="3794522"/>
          </a:xfrm>
        </p:spPr>
        <p:txBody>
          <a:bodyPr/>
          <a:lstStyle/>
          <a:p>
            <a:pPr marL="0" indent="0">
              <a:buNone/>
            </a:pPr>
            <a:r>
              <a:rPr lang="en-US" sz="1400" i="1" u="sng" dirty="0">
                <a:solidFill>
                  <a:schemeClr val="accent6"/>
                </a:solidFill>
              </a:rPr>
              <a:t>Effects</a:t>
            </a:r>
          </a:p>
          <a:p>
            <a:r>
              <a:rPr lang="en-US" sz="1400" dirty="0">
                <a:solidFill>
                  <a:schemeClr val="accent6"/>
                </a:solidFill>
              </a:rPr>
              <a:t>Trees and other foliage in the vicinity of the UC plant were destroyed. </a:t>
            </a:r>
          </a:p>
          <a:p>
            <a:r>
              <a:rPr lang="en-US" sz="1400" dirty="0">
                <a:solidFill>
                  <a:schemeClr val="accent6"/>
                </a:solidFill>
              </a:rPr>
              <a:t>170,000 people were treated at hospitals and temporary aid stations.</a:t>
            </a:r>
          </a:p>
          <a:p>
            <a:r>
              <a:rPr lang="en-US" sz="1400" dirty="0">
                <a:solidFill>
                  <a:schemeClr val="accent6"/>
                </a:solidFill>
              </a:rPr>
              <a:t>2,000 animals died from the gas inhalation. </a:t>
            </a:r>
          </a:p>
          <a:p>
            <a:r>
              <a:rPr lang="en-US" sz="1400" dirty="0">
                <a:solidFill>
                  <a:schemeClr val="accent6"/>
                </a:solidFill>
              </a:rPr>
              <a:t>The remaining two MIC tanks were emptied (there were no other safe alternatives found), which caused a second forced evacuation from Bhopal. </a:t>
            </a:r>
          </a:p>
          <a:p>
            <a:r>
              <a:rPr lang="en-US" sz="1400" dirty="0">
                <a:solidFill>
                  <a:schemeClr val="accent6"/>
                </a:solidFill>
              </a:rPr>
              <a:t>A legal battle began between UC, the US and Indian governments, local Bhopal authorities, and the victims.  </a:t>
            </a:r>
          </a:p>
          <a:p>
            <a:r>
              <a:rPr lang="en-US" sz="1400" dirty="0">
                <a:solidFill>
                  <a:schemeClr val="accent6"/>
                </a:solidFill>
              </a:rPr>
              <a:t>Gas victims experience long-term health effects (eyes, respiratory systems, neurological systems, and others).</a:t>
            </a:r>
          </a:p>
          <a:p>
            <a:r>
              <a:rPr lang="en-US" sz="1400" dirty="0">
                <a:solidFill>
                  <a:schemeClr val="accent6"/>
                </a:solidFill>
              </a:rPr>
              <a:t>Soil and groundwater in the area are polluted to this day [15]. </a:t>
            </a:r>
          </a:p>
        </p:txBody>
      </p:sp>
      <p:sp>
        <p:nvSpPr>
          <p:cNvPr id="3" name="Title 2">
            <a:extLst>
              <a:ext uri="{FF2B5EF4-FFF2-40B4-BE49-F238E27FC236}">
                <a16:creationId xmlns:a16="http://schemas.microsoft.com/office/drawing/2014/main" id="{3762DB91-79ED-4797-92F1-AC818B4284FB}"/>
              </a:ext>
            </a:extLst>
          </p:cNvPr>
          <p:cNvSpPr>
            <a:spLocks noGrp="1"/>
          </p:cNvSpPr>
          <p:nvPr>
            <p:ph type="title"/>
          </p:nvPr>
        </p:nvSpPr>
        <p:spPr/>
        <p:txBody>
          <a:bodyPr/>
          <a:lstStyle/>
          <a:p>
            <a:r>
              <a:rPr lang="en-US" dirty="0"/>
              <a:t>Disaster #1 – Bhopal Chemical Plant </a:t>
            </a:r>
          </a:p>
        </p:txBody>
      </p:sp>
      <p:sp>
        <p:nvSpPr>
          <p:cNvPr id="4" name="Date Placeholder 3">
            <a:extLst>
              <a:ext uri="{FF2B5EF4-FFF2-40B4-BE49-F238E27FC236}">
                <a16:creationId xmlns:a16="http://schemas.microsoft.com/office/drawing/2014/main" id="{6A50B920-0678-455E-BD88-884742664A2C}"/>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3A6C133B-AB6F-47DC-A378-B0B0CE0DAEFF}"/>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22674615-FD43-4940-A435-1816C7E3E66C}"/>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7" name="Picture 6">
            <a:extLst>
              <a:ext uri="{FF2B5EF4-FFF2-40B4-BE49-F238E27FC236}">
                <a16:creationId xmlns:a16="http://schemas.microsoft.com/office/drawing/2014/main" id="{E9EB79BA-FEA5-4544-B251-C693F782D4BE}"/>
              </a:ext>
            </a:extLst>
          </p:cNvPr>
          <p:cNvPicPr>
            <a:picLocks noChangeAspect="1"/>
          </p:cNvPicPr>
          <p:nvPr/>
        </p:nvPicPr>
        <p:blipFill rotWithShape="1">
          <a:blip r:embed="rId2"/>
          <a:srcRect l="5492" t="3670" r="29163"/>
          <a:stretch/>
        </p:blipFill>
        <p:spPr>
          <a:xfrm>
            <a:off x="5380892" y="509722"/>
            <a:ext cx="3617407" cy="3466190"/>
          </a:xfrm>
          <a:prstGeom prst="rect">
            <a:avLst/>
          </a:prstGeom>
        </p:spPr>
      </p:pic>
      <p:sp>
        <p:nvSpPr>
          <p:cNvPr id="8" name="TextBox 7">
            <a:extLst>
              <a:ext uri="{FF2B5EF4-FFF2-40B4-BE49-F238E27FC236}">
                <a16:creationId xmlns:a16="http://schemas.microsoft.com/office/drawing/2014/main" id="{DBFF904D-0B4D-4B7A-8862-E0FED4625948}"/>
              </a:ext>
            </a:extLst>
          </p:cNvPr>
          <p:cNvSpPr txBox="1"/>
          <p:nvPr/>
        </p:nvSpPr>
        <p:spPr>
          <a:xfrm>
            <a:off x="5280481" y="3961212"/>
            <a:ext cx="3330320" cy="261610"/>
          </a:xfrm>
          <a:prstGeom prst="rect">
            <a:avLst/>
          </a:prstGeom>
          <a:noFill/>
        </p:spPr>
        <p:txBody>
          <a:bodyPr wrap="square" rtlCol="0">
            <a:spAutoFit/>
          </a:bodyPr>
          <a:lstStyle/>
          <a:p>
            <a:r>
              <a:rPr lang="en-US" sz="1050" dirty="0"/>
              <a:t>Figure 3: Union Carbide plant after the gas leak [3]</a:t>
            </a:r>
          </a:p>
        </p:txBody>
      </p:sp>
    </p:spTree>
    <p:extLst>
      <p:ext uri="{BB962C8B-B14F-4D97-AF65-F5344CB8AC3E}">
        <p14:creationId xmlns:p14="http://schemas.microsoft.com/office/powerpoint/2010/main" val="3330000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E61ACF-50ED-4120-A0E6-8D0875A372EA}"/>
              </a:ext>
            </a:extLst>
          </p:cNvPr>
          <p:cNvSpPr>
            <a:spLocks noGrp="1"/>
          </p:cNvSpPr>
          <p:nvPr>
            <p:ph idx="1"/>
          </p:nvPr>
        </p:nvSpPr>
        <p:spPr/>
        <p:txBody>
          <a:bodyPr/>
          <a:lstStyle/>
          <a:p>
            <a:pPr marL="0" indent="0">
              <a:buNone/>
            </a:pPr>
            <a:r>
              <a:rPr lang="en-US" sz="1600" i="1" u="sng" dirty="0">
                <a:solidFill>
                  <a:schemeClr val="accent6"/>
                </a:solidFill>
              </a:rPr>
              <a:t>Causes [2]</a:t>
            </a:r>
          </a:p>
          <a:p>
            <a:r>
              <a:rPr lang="en-US" sz="1400" dirty="0">
                <a:solidFill>
                  <a:schemeClr val="accent6"/>
                </a:solidFill>
              </a:rPr>
              <a:t>From 1976 – 1984, there were dozens of recorded occupational hazards at the plant, many resulting in serious injury due to small MIC leaks.</a:t>
            </a:r>
          </a:p>
          <a:p>
            <a:r>
              <a:rPr lang="en-US" sz="1400" dirty="0">
                <a:solidFill>
                  <a:schemeClr val="accent6"/>
                </a:solidFill>
              </a:rPr>
              <a:t>Many of the safety systems were not functioning properly and piping/valves/instruments were in bad condition. </a:t>
            </a:r>
          </a:p>
          <a:p>
            <a:r>
              <a:rPr lang="en-US" sz="1400" dirty="0">
                <a:solidFill>
                  <a:schemeClr val="accent6"/>
                </a:solidFill>
              </a:rPr>
              <a:t>A vent gas scrubber, used to neutralize escaping gas, was undergoing maintenance at the time and was not working properly.</a:t>
            </a:r>
          </a:p>
          <a:p>
            <a:r>
              <a:rPr lang="en-US" sz="1400" dirty="0">
                <a:solidFill>
                  <a:schemeClr val="accent6"/>
                </a:solidFill>
              </a:rPr>
              <a:t>A public siren had briefly sounded but was quickly turned off. This was standard company procedure put in place to avoid alarming the public over tiny leaks. </a:t>
            </a:r>
          </a:p>
          <a:p>
            <a:r>
              <a:rPr lang="en-US" sz="1400" dirty="0">
                <a:solidFill>
                  <a:schemeClr val="accent6"/>
                </a:solidFill>
              </a:rPr>
              <a:t>The police were not initially notified because company management had an informal policy to not involve local authorities in gas leaks. </a:t>
            </a:r>
          </a:p>
          <a:p>
            <a:r>
              <a:rPr lang="en-US" sz="1400" dirty="0">
                <a:solidFill>
                  <a:schemeClr val="accent6"/>
                </a:solidFill>
              </a:rPr>
              <a:t>Surrounding residents had never been informed of the severe side effects of MIC gas inhalation. Medical personnel hadn’t been informed on what the gas was or how it needed to be treated. </a:t>
            </a:r>
          </a:p>
          <a:p>
            <a:endParaRPr lang="en-US" sz="1600" dirty="0"/>
          </a:p>
        </p:txBody>
      </p:sp>
      <p:sp>
        <p:nvSpPr>
          <p:cNvPr id="3" name="Title 2">
            <a:extLst>
              <a:ext uri="{FF2B5EF4-FFF2-40B4-BE49-F238E27FC236}">
                <a16:creationId xmlns:a16="http://schemas.microsoft.com/office/drawing/2014/main" id="{23F2ADD0-BE8E-484B-8896-8A02C03D6404}"/>
              </a:ext>
            </a:extLst>
          </p:cNvPr>
          <p:cNvSpPr>
            <a:spLocks noGrp="1"/>
          </p:cNvSpPr>
          <p:nvPr>
            <p:ph type="title"/>
          </p:nvPr>
        </p:nvSpPr>
        <p:spPr/>
        <p:txBody>
          <a:bodyPr/>
          <a:lstStyle/>
          <a:p>
            <a:r>
              <a:rPr lang="en-US" dirty="0"/>
              <a:t>Disaster #1 – Bhopal Chemical Plant </a:t>
            </a:r>
          </a:p>
        </p:txBody>
      </p:sp>
      <p:sp>
        <p:nvSpPr>
          <p:cNvPr id="4" name="Date Placeholder 3">
            <a:extLst>
              <a:ext uri="{FF2B5EF4-FFF2-40B4-BE49-F238E27FC236}">
                <a16:creationId xmlns:a16="http://schemas.microsoft.com/office/drawing/2014/main" id="{5154D172-E6C7-4F9D-9FE8-342947DCC177}"/>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AAF319C3-4F3D-4C11-B96C-30A4C0E8E080}"/>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8D973175-BE67-4383-A218-020D8CAB116F}"/>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1170895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A8DF99-B49D-4C99-A7EC-DEED428E8328}"/>
              </a:ext>
            </a:extLst>
          </p:cNvPr>
          <p:cNvSpPr>
            <a:spLocks noGrp="1"/>
          </p:cNvSpPr>
          <p:nvPr>
            <p:ph idx="1"/>
          </p:nvPr>
        </p:nvSpPr>
        <p:spPr/>
        <p:txBody>
          <a:bodyPr/>
          <a:lstStyle/>
          <a:p>
            <a:pPr marL="0" indent="0">
              <a:buNone/>
            </a:pPr>
            <a:r>
              <a:rPr lang="en-US" sz="1600" i="1" u="sng" dirty="0">
                <a:solidFill>
                  <a:schemeClr val="accent6"/>
                </a:solidFill>
              </a:rPr>
              <a:t>Causes </a:t>
            </a:r>
          </a:p>
          <a:p>
            <a:r>
              <a:rPr lang="en-US" sz="1600" dirty="0">
                <a:solidFill>
                  <a:schemeClr val="accent6"/>
                </a:solidFill>
                <a:latin typeface="Helvetica" panose="020B0604020202020204" pitchFamily="34" charset="0"/>
                <a:cs typeface="Helvetica" panose="020B0604020202020204" pitchFamily="34" charset="0"/>
              </a:rPr>
              <a:t>Management at the Bhopal plant and management at its parent company, Union Carbide in the USA, failed to invest in proper safety. This caused a dangerous working environment. </a:t>
            </a:r>
          </a:p>
          <a:p>
            <a:r>
              <a:rPr lang="en-US" sz="1600" dirty="0">
                <a:solidFill>
                  <a:schemeClr val="accent6"/>
                </a:solidFill>
                <a:latin typeface="Helvetica" panose="020B0604020202020204" pitchFamily="34" charset="0"/>
                <a:cs typeface="Helvetica" panose="020B0604020202020204" pitchFamily="34" charset="0"/>
              </a:rPr>
              <a:t>Some of the safety-related factors included: poor maintenance, shutting off safety systems to save money, management deficiencies, lack of skilled operators, and inadequate emergency plans. </a:t>
            </a:r>
          </a:p>
          <a:p>
            <a:r>
              <a:rPr lang="en-US" sz="1600" dirty="0">
                <a:solidFill>
                  <a:schemeClr val="accent6"/>
                </a:solidFill>
                <a:latin typeface="Helvetica" panose="020B0604020202020204" pitchFamily="34" charset="0"/>
                <a:cs typeface="Helvetica" panose="020B0604020202020204" pitchFamily="34" charset="0"/>
              </a:rPr>
              <a:t>Safety audits at the West Virginia UC plant found numerous defects and malfunctioning equipment, but the report was not shared with the Bhopal UC plant, even though they shared the same overall plant design.</a:t>
            </a:r>
          </a:p>
          <a:p>
            <a:r>
              <a:rPr lang="en-US" sz="1600" dirty="0">
                <a:solidFill>
                  <a:schemeClr val="accent6"/>
                </a:solidFill>
                <a:latin typeface="Helvetica" panose="020B0604020202020204" pitchFamily="34" charset="0"/>
                <a:cs typeface="Helvetica" panose="020B0604020202020204" pitchFamily="34" charset="0"/>
              </a:rPr>
              <a:t>The audit warned that </a:t>
            </a:r>
            <a:r>
              <a:rPr lang="en-US" sz="1600" b="0" i="0" dirty="0">
                <a:solidFill>
                  <a:schemeClr val="accent6"/>
                </a:solidFill>
                <a:effectLst/>
                <a:latin typeface="Helvetica" panose="020B0604020202020204" pitchFamily="34" charset="0"/>
                <a:cs typeface="Helvetica" panose="020B0604020202020204" pitchFamily="34" charset="0"/>
              </a:rPr>
              <a:t>"a runaway reaction could occur in the MIC unit storage tanks, and that the planned response would not be timely or effective enough to prevent catastrophic failure of the tanks“ [2]. </a:t>
            </a:r>
          </a:p>
          <a:p>
            <a:endParaRPr lang="en-US" sz="1600" dirty="0">
              <a:latin typeface="Helvetica" panose="020B0604020202020204" pitchFamily="34" charset="0"/>
              <a:cs typeface="Helvetica" panose="020B0604020202020204" pitchFamily="34" charset="0"/>
            </a:endParaRPr>
          </a:p>
          <a:p>
            <a:endParaRPr lang="en-US" sz="1400" dirty="0"/>
          </a:p>
          <a:p>
            <a:endParaRPr lang="en-US" dirty="0"/>
          </a:p>
        </p:txBody>
      </p:sp>
      <p:sp>
        <p:nvSpPr>
          <p:cNvPr id="3" name="Title 2">
            <a:extLst>
              <a:ext uri="{FF2B5EF4-FFF2-40B4-BE49-F238E27FC236}">
                <a16:creationId xmlns:a16="http://schemas.microsoft.com/office/drawing/2014/main" id="{A1F95083-C00B-4CDC-8CF5-6ACF32AF8F44}"/>
              </a:ext>
            </a:extLst>
          </p:cNvPr>
          <p:cNvSpPr>
            <a:spLocks noGrp="1"/>
          </p:cNvSpPr>
          <p:nvPr>
            <p:ph type="title"/>
          </p:nvPr>
        </p:nvSpPr>
        <p:spPr/>
        <p:txBody>
          <a:bodyPr/>
          <a:lstStyle/>
          <a:p>
            <a:r>
              <a:rPr lang="en-US" dirty="0"/>
              <a:t>Disaster #1 – Bhopal Chemical Plant </a:t>
            </a:r>
          </a:p>
        </p:txBody>
      </p:sp>
      <p:sp>
        <p:nvSpPr>
          <p:cNvPr id="4" name="Date Placeholder 3">
            <a:extLst>
              <a:ext uri="{FF2B5EF4-FFF2-40B4-BE49-F238E27FC236}">
                <a16:creationId xmlns:a16="http://schemas.microsoft.com/office/drawing/2014/main" id="{B3038336-6EFC-482D-BE9D-57ED4C04F225}"/>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FD0C63B6-0F01-426E-B0B4-26E1F335819C}"/>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21C3772F-A26D-4E51-B298-A57319E02B73}"/>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2246134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2E40E2-2898-4652-B860-607B9295B935}"/>
              </a:ext>
            </a:extLst>
          </p:cNvPr>
          <p:cNvSpPr>
            <a:spLocks noGrp="1"/>
          </p:cNvSpPr>
          <p:nvPr>
            <p:ph idx="1"/>
          </p:nvPr>
        </p:nvSpPr>
        <p:spPr>
          <a:xfrm>
            <a:off x="228603" y="728664"/>
            <a:ext cx="4392735" cy="3794522"/>
          </a:xfrm>
        </p:spPr>
        <p:txBody>
          <a:bodyPr/>
          <a:lstStyle/>
          <a:p>
            <a:pPr marL="0" indent="0">
              <a:buNone/>
            </a:pPr>
            <a:r>
              <a:rPr lang="en-US" sz="1600" i="1" u="sng" dirty="0">
                <a:solidFill>
                  <a:schemeClr val="accent6"/>
                </a:solidFill>
              </a:rPr>
              <a:t>Background</a:t>
            </a:r>
          </a:p>
          <a:p>
            <a:r>
              <a:rPr lang="en-US" sz="1600" dirty="0">
                <a:solidFill>
                  <a:schemeClr val="accent6"/>
                </a:solidFill>
              </a:rPr>
              <a:t>Deepwater Horizon offshore oil drilling rig in the Gulf of Mexico, approximately 40 miles off the coast of Louisiana. </a:t>
            </a:r>
          </a:p>
          <a:p>
            <a:r>
              <a:rPr lang="en-US" sz="1600" dirty="0">
                <a:solidFill>
                  <a:schemeClr val="accent6"/>
                </a:solidFill>
              </a:rPr>
              <a:t>Owned and operated by offshore-oil-drilling company Transocean, leased by BP. </a:t>
            </a:r>
          </a:p>
          <a:p>
            <a:r>
              <a:rPr lang="en-US" sz="1600" dirty="0">
                <a:solidFill>
                  <a:schemeClr val="accent6"/>
                </a:solidFill>
              </a:rPr>
              <a:t>In February 2010, the rig began drilling an exploratory well that was planned to be 3.5 miles below sea level [5]. </a:t>
            </a:r>
          </a:p>
          <a:p>
            <a:r>
              <a:rPr lang="en-US" sz="1600" dirty="0">
                <a:solidFill>
                  <a:schemeClr val="accent6"/>
                </a:solidFill>
              </a:rPr>
              <a:t>A concrete barrier was poured at the well by subcontractor Halliburton in order to seal the well for later use. </a:t>
            </a:r>
          </a:p>
          <a:p>
            <a:endParaRPr lang="en-US" sz="1600" dirty="0">
              <a:solidFill>
                <a:schemeClr val="accent6"/>
              </a:solidFill>
            </a:endParaRPr>
          </a:p>
          <a:p>
            <a:endParaRPr lang="en-US" dirty="0"/>
          </a:p>
        </p:txBody>
      </p:sp>
      <p:sp>
        <p:nvSpPr>
          <p:cNvPr id="3" name="Title 2">
            <a:extLst>
              <a:ext uri="{FF2B5EF4-FFF2-40B4-BE49-F238E27FC236}">
                <a16:creationId xmlns:a16="http://schemas.microsoft.com/office/drawing/2014/main" id="{385982F7-2979-4667-AD02-DC54DDE6C683}"/>
              </a:ext>
            </a:extLst>
          </p:cNvPr>
          <p:cNvSpPr>
            <a:spLocks noGrp="1"/>
          </p:cNvSpPr>
          <p:nvPr>
            <p:ph type="title"/>
          </p:nvPr>
        </p:nvSpPr>
        <p:spPr/>
        <p:txBody>
          <a:bodyPr/>
          <a:lstStyle/>
          <a:p>
            <a:r>
              <a:rPr lang="en-US" dirty="0"/>
              <a:t>Disaster #2 – BP Deepwater Horizon Oil Spill</a:t>
            </a:r>
          </a:p>
        </p:txBody>
      </p:sp>
      <p:sp>
        <p:nvSpPr>
          <p:cNvPr id="4" name="Date Placeholder 3">
            <a:extLst>
              <a:ext uri="{FF2B5EF4-FFF2-40B4-BE49-F238E27FC236}">
                <a16:creationId xmlns:a16="http://schemas.microsoft.com/office/drawing/2014/main" id="{FB7DBE36-4C2B-413A-8531-B1805AC370C3}"/>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2C0A29D2-A5F5-4C5D-92AA-09016D1255CA}"/>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3CF8510B-5E79-4D09-9A85-446FF7246FC8}"/>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7" name="Picture 6">
            <a:extLst>
              <a:ext uri="{FF2B5EF4-FFF2-40B4-BE49-F238E27FC236}">
                <a16:creationId xmlns:a16="http://schemas.microsoft.com/office/drawing/2014/main" id="{93F023F3-D141-408F-A708-35BAAF624E0A}"/>
              </a:ext>
            </a:extLst>
          </p:cNvPr>
          <p:cNvPicPr>
            <a:picLocks noChangeAspect="1"/>
          </p:cNvPicPr>
          <p:nvPr/>
        </p:nvPicPr>
        <p:blipFill rotWithShape="1">
          <a:blip r:embed="rId2"/>
          <a:srcRect l="15242" r="15806" b="5528"/>
          <a:stretch/>
        </p:blipFill>
        <p:spPr>
          <a:xfrm>
            <a:off x="4895987" y="587305"/>
            <a:ext cx="4019413" cy="3662353"/>
          </a:xfrm>
          <a:prstGeom prst="rect">
            <a:avLst/>
          </a:prstGeom>
        </p:spPr>
      </p:pic>
      <p:sp>
        <p:nvSpPr>
          <p:cNvPr id="8" name="TextBox 7">
            <a:extLst>
              <a:ext uri="{FF2B5EF4-FFF2-40B4-BE49-F238E27FC236}">
                <a16:creationId xmlns:a16="http://schemas.microsoft.com/office/drawing/2014/main" id="{A2716572-52D3-486A-A359-F1569D03134D}"/>
              </a:ext>
            </a:extLst>
          </p:cNvPr>
          <p:cNvSpPr txBox="1"/>
          <p:nvPr/>
        </p:nvSpPr>
        <p:spPr>
          <a:xfrm>
            <a:off x="4798956" y="4249658"/>
            <a:ext cx="3330320" cy="261610"/>
          </a:xfrm>
          <a:prstGeom prst="rect">
            <a:avLst/>
          </a:prstGeom>
          <a:noFill/>
        </p:spPr>
        <p:txBody>
          <a:bodyPr wrap="square" rtlCol="0">
            <a:spAutoFit/>
          </a:bodyPr>
          <a:lstStyle/>
          <a:p>
            <a:r>
              <a:rPr lang="en-US" sz="1050" dirty="0"/>
              <a:t>Figure 4: The Deepwater Horizon drilling rig [6]</a:t>
            </a:r>
          </a:p>
        </p:txBody>
      </p:sp>
    </p:spTree>
    <p:extLst>
      <p:ext uri="{BB962C8B-B14F-4D97-AF65-F5344CB8AC3E}">
        <p14:creationId xmlns:p14="http://schemas.microsoft.com/office/powerpoint/2010/main" val="125554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F43A11-F2EE-4DC6-A88E-A0CCE233DD10}"/>
              </a:ext>
            </a:extLst>
          </p:cNvPr>
          <p:cNvSpPr>
            <a:spLocks noGrp="1"/>
          </p:cNvSpPr>
          <p:nvPr>
            <p:ph idx="1"/>
          </p:nvPr>
        </p:nvSpPr>
        <p:spPr>
          <a:xfrm>
            <a:off x="228603" y="728664"/>
            <a:ext cx="4761126" cy="3794522"/>
          </a:xfrm>
        </p:spPr>
        <p:txBody>
          <a:bodyPr/>
          <a:lstStyle/>
          <a:p>
            <a:pPr marL="0" indent="0">
              <a:buNone/>
            </a:pPr>
            <a:r>
              <a:rPr lang="en-US" sz="1600" i="1" u="sng" dirty="0">
                <a:solidFill>
                  <a:schemeClr val="accent6"/>
                </a:solidFill>
              </a:rPr>
              <a:t>Background</a:t>
            </a:r>
          </a:p>
          <a:p>
            <a:r>
              <a:rPr lang="en-US" sz="1400" dirty="0">
                <a:solidFill>
                  <a:schemeClr val="accent6"/>
                </a:solidFill>
              </a:rPr>
              <a:t>On April 20, 2010, an explosion was caused by natural gas that broke through the concrete barrier at the well. </a:t>
            </a:r>
          </a:p>
          <a:p>
            <a:r>
              <a:rPr lang="en-US" sz="1400" dirty="0">
                <a:solidFill>
                  <a:schemeClr val="accent6"/>
                </a:solidFill>
              </a:rPr>
              <a:t>There was a blowout preventer on the rig that workers attempted to activate, but the device failed. </a:t>
            </a:r>
          </a:p>
          <a:p>
            <a:r>
              <a:rPr lang="en-US" sz="1400" dirty="0">
                <a:solidFill>
                  <a:schemeClr val="accent6"/>
                </a:solidFill>
              </a:rPr>
              <a:t>The explosion caused a large fire that engulfed the rig and sank it two days later, on April 22.</a:t>
            </a:r>
          </a:p>
          <a:p>
            <a:r>
              <a:rPr lang="en-US" sz="1400" dirty="0">
                <a:solidFill>
                  <a:schemeClr val="accent6"/>
                </a:solidFill>
              </a:rPr>
              <a:t>Rescue efforts evacuated the 126 people on board, but 11 workers were killed during the explosion/fire. </a:t>
            </a:r>
          </a:p>
          <a:p>
            <a:r>
              <a:rPr lang="en-US" sz="1400" dirty="0">
                <a:solidFill>
                  <a:schemeClr val="accent6"/>
                </a:solidFill>
              </a:rPr>
              <a:t>On April 22, the Coast Guard reported that oil started leaking from the rig at a rate of 340,000 gallons per day [5]. </a:t>
            </a:r>
          </a:p>
          <a:p>
            <a:r>
              <a:rPr lang="en-US" sz="1400" dirty="0">
                <a:solidFill>
                  <a:schemeClr val="accent6"/>
                </a:solidFill>
              </a:rPr>
              <a:t>The leak was finally sealed in September 2010 after 170 million gallons of oil had been released into the ocean [8]. </a:t>
            </a:r>
          </a:p>
          <a:p>
            <a:endParaRPr lang="en-US" sz="1600" dirty="0">
              <a:solidFill>
                <a:schemeClr val="accent6"/>
              </a:solidFill>
            </a:endParaRPr>
          </a:p>
          <a:p>
            <a:endParaRPr lang="en-US" dirty="0"/>
          </a:p>
        </p:txBody>
      </p:sp>
      <p:sp>
        <p:nvSpPr>
          <p:cNvPr id="3" name="Title 2">
            <a:extLst>
              <a:ext uri="{FF2B5EF4-FFF2-40B4-BE49-F238E27FC236}">
                <a16:creationId xmlns:a16="http://schemas.microsoft.com/office/drawing/2014/main" id="{A287E89F-865E-4D57-93F2-51E1CF68E45F}"/>
              </a:ext>
            </a:extLst>
          </p:cNvPr>
          <p:cNvSpPr>
            <a:spLocks noGrp="1"/>
          </p:cNvSpPr>
          <p:nvPr>
            <p:ph type="title"/>
          </p:nvPr>
        </p:nvSpPr>
        <p:spPr/>
        <p:txBody>
          <a:bodyPr/>
          <a:lstStyle/>
          <a:p>
            <a:r>
              <a:rPr lang="en-US" dirty="0"/>
              <a:t>Disaster #2 – BP Deepwater Horizon Oil Spill</a:t>
            </a:r>
          </a:p>
        </p:txBody>
      </p:sp>
      <p:sp>
        <p:nvSpPr>
          <p:cNvPr id="4" name="Date Placeholder 3">
            <a:extLst>
              <a:ext uri="{FF2B5EF4-FFF2-40B4-BE49-F238E27FC236}">
                <a16:creationId xmlns:a16="http://schemas.microsoft.com/office/drawing/2014/main" id="{639B9371-933C-4DE8-88B5-935E5FAFFE7C}"/>
              </a:ext>
            </a:extLst>
          </p:cNvPr>
          <p:cNvSpPr>
            <a:spLocks noGrp="1"/>
          </p:cNvSpPr>
          <p:nvPr>
            <p:ph type="dt" sz="half" idx="2"/>
          </p:nvPr>
        </p:nvSpPr>
        <p:spPr/>
        <p:txBody>
          <a:bodyPr/>
          <a:lstStyle/>
          <a:p>
            <a:pPr>
              <a:defRPr/>
            </a:pPr>
            <a:r>
              <a:rPr lang="en-US"/>
              <a:t>2/24/2022</a:t>
            </a:r>
            <a:endParaRPr lang="en-US" dirty="0"/>
          </a:p>
        </p:txBody>
      </p:sp>
      <p:sp>
        <p:nvSpPr>
          <p:cNvPr id="5" name="Footer Placeholder 4">
            <a:extLst>
              <a:ext uri="{FF2B5EF4-FFF2-40B4-BE49-F238E27FC236}">
                <a16:creationId xmlns:a16="http://schemas.microsoft.com/office/drawing/2014/main" id="{88B3A55D-901A-4D26-8F76-7DA9DDBD4AE0}"/>
              </a:ext>
            </a:extLst>
          </p:cNvPr>
          <p:cNvSpPr>
            <a:spLocks noGrp="1"/>
          </p:cNvSpPr>
          <p:nvPr>
            <p:ph type="ftr" sz="quarter" idx="3"/>
          </p:nvPr>
        </p:nvSpPr>
        <p:spPr/>
        <p:txBody>
          <a:bodyPr/>
          <a:lstStyle/>
          <a:p>
            <a:pPr>
              <a:defRPr/>
            </a:pPr>
            <a:r>
              <a:rPr lang="en-US"/>
              <a:t>EAC | Engineers Week 2022</a:t>
            </a:r>
            <a:endParaRPr lang="en-US" b="1" dirty="0"/>
          </a:p>
        </p:txBody>
      </p:sp>
      <p:sp>
        <p:nvSpPr>
          <p:cNvPr id="6" name="Slide Number Placeholder 5">
            <a:extLst>
              <a:ext uri="{FF2B5EF4-FFF2-40B4-BE49-F238E27FC236}">
                <a16:creationId xmlns:a16="http://schemas.microsoft.com/office/drawing/2014/main" id="{39D47F4A-0831-4EA6-9E88-0D6D659853B0}"/>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8" name="Picture 7">
            <a:extLst>
              <a:ext uri="{FF2B5EF4-FFF2-40B4-BE49-F238E27FC236}">
                <a16:creationId xmlns:a16="http://schemas.microsoft.com/office/drawing/2014/main" id="{9D15C5B7-4F85-469C-912B-3A114A3C8AB9}"/>
              </a:ext>
            </a:extLst>
          </p:cNvPr>
          <p:cNvPicPr>
            <a:picLocks noChangeAspect="1"/>
          </p:cNvPicPr>
          <p:nvPr/>
        </p:nvPicPr>
        <p:blipFill rotWithShape="1">
          <a:blip r:embed="rId2"/>
          <a:srcRect l="6905" r="12734"/>
          <a:stretch/>
        </p:blipFill>
        <p:spPr>
          <a:xfrm>
            <a:off x="5160768" y="595347"/>
            <a:ext cx="3808904" cy="3554812"/>
          </a:xfrm>
          <a:prstGeom prst="rect">
            <a:avLst/>
          </a:prstGeom>
        </p:spPr>
      </p:pic>
      <p:sp>
        <p:nvSpPr>
          <p:cNvPr id="9" name="TextBox 8">
            <a:extLst>
              <a:ext uri="{FF2B5EF4-FFF2-40B4-BE49-F238E27FC236}">
                <a16:creationId xmlns:a16="http://schemas.microsoft.com/office/drawing/2014/main" id="{5DC00616-CB97-4FCC-925B-9FD3A30B96C0}"/>
              </a:ext>
            </a:extLst>
          </p:cNvPr>
          <p:cNvSpPr txBox="1"/>
          <p:nvPr/>
        </p:nvSpPr>
        <p:spPr>
          <a:xfrm>
            <a:off x="5071960" y="4174007"/>
            <a:ext cx="3330320" cy="261610"/>
          </a:xfrm>
          <a:prstGeom prst="rect">
            <a:avLst/>
          </a:prstGeom>
          <a:noFill/>
        </p:spPr>
        <p:txBody>
          <a:bodyPr wrap="square" rtlCol="0">
            <a:spAutoFit/>
          </a:bodyPr>
          <a:lstStyle/>
          <a:p>
            <a:r>
              <a:rPr lang="en-US" sz="1050" dirty="0"/>
              <a:t>Figure 5: Post-explosion of the Deepwater Horizon rig [7]</a:t>
            </a:r>
          </a:p>
        </p:txBody>
      </p:sp>
    </p:spTree>
    <p:extLst>
      <p:ext uri="{BB962C8B-B14F-4D97-AF65-F5344CB8AC3E}">
        <p14:creationId xmlns:p14="http://schemas.microsoft.com/office/powerpoint/2010/main" val="2893811189"/>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FNAL_Powerpoint_16x9-seasons_052121 (3)</Template>
  <TotalTime>500</TotalTime>
  <Words>2973</Words>
  <Application>Microsoft Office PowerPoint</Application>
  <PresentationFormat>On-screen Show (16:9)</PresentationFormat>
  <Paragraphs>232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Courier New</vt:lpstr>
      <vt:lpstr>Helvetica</vt:lpstr>
      <vt:lpstr>Fermilab_PPT_090915</vt:lpstr>
      <vt:lpstr>PowerPoint Presentation</vt:lpstr>
      <vt:lpstr>Overview</vt:lpstr>
      <vt:lpstr>Disaster #1 – Bhopal Chemical Plant  </vt:lpstr>
      <vt:lpstr>Disaster #1 – Bhopal Chemical Plant </vt:lpstr>
      <vt:lpstr>Disaster #1 – Bhopal Chemical Plant </vt:lpstr>
      <vt:lpstr>Disaster #1 – Bhopal Chemical Plant </vt:lpstr>
      <vt:lpstr>Disaster #1 – Bhopal Chemical Plant </vt:lpstr>
      <vt:lpstr>Disaster #2 – BP Deepwater Horizon Oil Spill</vt:lpstr>
      <vt:lpstr>Disaster #2 – BP Deepwater Horizon Oil Spill</vt:lpstr>
      <vt:lpstr>Disaster #2 – BP Deepwater Horizon Oil Spill</vt:lpstr>
      <vt:lpstr>Disaster #2 – BP Deepwater Horizon Oil Spill</vt:lpstr>
      <vt:lpstr>Disaster #2 – BP Deepwater Horizon Oil Spill</vt:lpstr>
      <vt:lpstr>Success – Citicorp Building</vt:lpstr>
      <vt:lpstr>Success – Citicorp Building</vt:lpstr>
      <vt:lpstr>Success – Citicorp Building</vt:lpstr>
      <vt:lpstr>Success – Citicorp Building</vt:lpstr>
      <vt:lpstr>What Can We Learn? </vt:lpstr>
      <vt:lpstr>Resources</vt:lpstr>
      <vt:lpstr>Thank you for your time!</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Kathrine Laureto</dc:creator>
  <cp:lastModifiedBy>Kathrine Laureto</cp:lastModifiedBy>
  <cp:revision>5</cp:revision>
  <cp:lastPrinted>2014-01-20T19:40:21Z</cp:lastPrinted>
  <dcterms:created xsi:type="dcterms:W3CDTF">2022-02-17T00:16:47Z</dcterms:created>
  <dcterms:modified xsi:type="dcterms:W3CDTF">2022-02-23T18:27:24Z</dcterms:modified>
</cp:coreProperties>
</file>