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4135" r:id="rId2"/>
    <p:sldMasterId id="2147484123" r:id="rId3"/>
    <p:sldMasterId id="2147484147" r:id="rId4"/>
  </p:sldMasterIdLst>
  <p:notesMasterIdLst>
    <p:notesMasterId r:id="rId21"/>
  </p:notesMasterIdLst>
  <p:handoutMasterIdLst>
    <p:handoutMasterId r:id="rId22"/>
  </p:handoutMasterIdLst>
  <p:sldIdLst>
    <p:sldId id="294" r:id="rId5"/>
    <p:sldId id="307" r:id="rId6"/>
    <p:sldId id="309" r:id="rId7"/>
    <p:sldId id="298" r:id="rId8"/>
    <p:sldId id="275" r:id="rId9"/>
    <p:sldId id="284" r:id="rId10"/>
    <p:sldId id="295" r:id="rId11"/>
    <p:sldId id="299" r:id="rId12"/>
    <p:sldId id="303" r:id="rId13"/>
    <p:sldId id="304" r:id="rId14"/>
    <p:sldId id="305" r:id="rId15"/>
    <p:sldId id="302" r:id="rId16"/>
    <p:sldId id="308" r:id="rId17"/>
    <p:sldId id="300" r:id="rId18"/>
    <p:sldId id="301" r:id="rId19"/>
    <p:sldId id="306" r:id="rId2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 snapToObjects="1" showGuides="1">
      <p:cViewPr varScale="1">
        <p:scale>
          <a:sx n="113" d="100"/>
          <a:sy n="113" d="100"/>
        </p:scale>
        <p:origin x="614" y="91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4602-9F9E-4DC4-9393-D4B7C2F0E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43254-0760-4A31-AAB6-DA65F5A08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6FD47-CDC9-41C5-9B54-F1C434983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3A1C-FEBB-494C-8603-77064CA2E5A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07955-207A-42D7-BAA0-D2DDF5900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3DA47-99EC-43AE-A5BF-0C42B587F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9C0D-47FB-41AC-A752-87E3A11E0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4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BC640-3124-4E1C-8240-7F96E73FD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67704-C2F9-4192-9353-BC2AC018BA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1AF90-5C4C-4E72-B32F-BA1FEF565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7B272-98A5-46EF-ADB4-A5344C791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3A1C-FEBB-494C-8603-77064CA2E5A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982E9-0A1E-470F-8A0E-E74C6765D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E69D6-D35F-4CAC-80C9-4AADE070B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9C0D-47FB-41AC-A752-87E3A11E0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71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3BCF7-8119-486F-8B01-4A1FA11C5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61747-63A7-4B3A-B159-28D4449DC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76C12F-C97D-4DA0-B289-DE69647C2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50D0D1-3ADC-424C-B77D-9AF6A93DC9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83F995-7860-4342-91A6-093BB7A5EF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113103-0F02-46EA-880B-61CF8425F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3A1C-FEBB-494C-8603-77064CA2E5A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AF46B7-0951-429E-9D60-01F81111A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EC4DF5-BF56-471D-BE60-D2CA6F6E5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9C0D-47FB-41AC-A752-87E3A11E0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08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BB9BA-F840-47AE-BE4D-FD3A3610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C529CE-2199-44C5-867F-AE2ED39F1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3A1C-FEBB-494C-8603-77064CA2E5A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80EBD1-F6AF-4465-9111-F3351EE79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3F1717-A9BE-4849-BA85-05588543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9C0D-47FB-41AC-A752-87E3A11E0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74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851483-2BB1-4D27-824D-C3C756E48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3A1C-FEBB-494C-8603-77064CA2E5A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462F0E-C4E8-4B3A-9066-90E4965E1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7D24F-FE56-4C8F-BEDB-705578F9E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9C0D-47FB-41AC-A752-87E3A11E0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0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7B196-D70C-43AA-884C-A2DDDB98A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E7217-DF72-4591-8611-AC7CBC9C7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C5E47-2E25-4804-AA24-672F4B0FC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70939-C186-44A9-90ED-0162D3D2B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3A1C-FEBB-494C-8603-77064CA2E5A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9C881-FB51-4ED5-8139-E09431C2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422EF-B3E5-4E18-B2BE-2CE9985E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9C0D-47FB-41AC-A752-87E3A11E0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7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C673A-C517-4262-BB32-BCED7E13C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96A461-A023-420D-BC64-D6481573F9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55466-8A8D-4754-A13B-0DAB7A2D9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08A5F9-74F5-4655-A1BD-33D9717A3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3A1C-FEBB-494C-8603-77064CA2E5A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E5A2A-1A0A-41C5-9216-D21813951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D500D-5508-44F7-BFA8-B642BBF98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9C0D-47FB-41AC-A752-87E3A11E0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79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779AB-C224-4B08-BF2F-288B88BB0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20A800-3CB6-4542-B900-79846439C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BE1C2-6990-49CE-8B3F-1E4860865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3A1C-FEBB-494C-8603-77064CA2E5A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C398C-A185-47A4-B1D4-09BD83665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59A43-3F94-4351-B4DE-76343A6BB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9C0D-47FB-41AC-A752-87E3A11E0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92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7A791-3EBD-46C9-BEC4-4CE46C774E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0EDF54-F40B-49D7-95B3-445D5A261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248E0-9B6E-4433-8C0A-E30BF96F0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3A1C-FEBB-494C-8603-77064CA2E5A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8A4D3-A281-4E2D-84FB-ED62197DE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FCB65-D6A6-4D85-8CCD-3C544BB96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9C0D-47FB-41AC-A752-87E3A11E0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84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A058D-0001-4686-98E7-D73684332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D8461-FBE6-456D-9B9D-D4A90221A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3695F-F979-41B7-86F1-A5C405CDA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067D-97BA-4725-AD3A-4BD08916A5D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B3E4E-C9F5-424C-8697-D5D5A88A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5783B-A286-46A5-A73F-FECAF0063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3A03-32AC-495C-A947-029418C82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9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70C64-662D-4BBC-A7A7-83E82A4E7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00B62-2BC8-41AD-A20C-2E86F4A08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6A293-6093-420A-91CC-00E51969C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067D-97BA-4725-AD3A-4BD08916A5D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D09D8-5309-4354-A022-593DACA5B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F83BD-5C3E-4E87-9B8C-64656CBE4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3A03-32AC-495C-A947-029418C82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57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569AD-7A09-42D8-B219-09EBC367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2D5E3-E56B-476D-A643-364DD7497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F7FE5-4B12-43D3-913E-7F99BD14C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067D-97BA-4725-AD3A-4BD08916A5D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534D2-EF27-40AC-88F8-CE8ED80F4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32FBC-3B5B-4D1F-BE61-5BF46B12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3A03-32AC-495C-A947-029418C82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94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D1BD-B9BB-44E5-AA50-31637D4A5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DDDF8-2FE6-4451-A24D-81C9AC245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698C6-7067-4346-A5D0-E47B11B0D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55E6E-3572-4DEA-83F4-EE801B5BB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067D-97BA-4725-AD3A-4BD08916A5D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11E08-40D6-4FF6-9647-F90B0E5AD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692CE-71BB-4613-977E-ECE95C6FF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3A03-32AC-495C-A947-029418C82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40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FDC57-B6DB-4398-AFD0-DFB0202A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277B9-4425-4451-AC80-C0C7A8CF5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E7B466-7F0D-4B09-AC32-053B1AEC6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FEBB18-0E2D-4C79-8996-A89BC111A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B8018D-CF11-4730-9AF8-3AAC900C6C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A5F969-8450-48C9-9CB0-985174C19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067D-97BA-4725-AD3A-4BD08916A5D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AEEBF9-0536-4291-BC6C-F0A72BAE8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50EC7-1CAB-41D4-A65B-190B4AA88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3A03-32AC-495C-A947-029418C82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57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D7C29-7A7E-4A42-834A-2C7F4E378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D0F276-64E0-4626-90D3-2E7C0236D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067D-97BA-4725-AD3A-4BD08916A5D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89976A-0AF9-4136-9A78-C5E464FBA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DB778-1795-4064-9D28-2F6DFCE13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3A03-32AC-495C-A947-029418C82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00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546849-6345-4BEF-90BA-B2EBFAD6A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067D-97BA-4725-AD3A-4BD08916A5D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46EFD5-5F76-40E0-A646-529C5F9A9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876FA-1FE1-439A-BEF3-FA9F46767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3A03-32AC-495C-A947-029418C82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207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462D3-A4D7-41BA-8318-5BBD5632F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6B8CC-9C18-484E-B1E6-2654B7478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DF9A9-268F-444D-B224-DD60C9D08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5FD58-44D6-45E8-BC4D-46C62A61A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067D-97BA-4725-AD3A-4BD08916A5D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1A210C-3F20-4DB2-AB11-73F273A3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467EEE-7282-4EC2-98EA-61A3DBB9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3A03-32AC-495C-A947-029418C82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92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A9F0A-AC20-49F7-A4B4-5F2E6E40D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B53A5C-6ADF-43E1-A7CC-3496F80E92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A0855-70FF-409C-9F28-FC616D7A0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36FA9-E398-4181-A39C-863923D8C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067D-97BA-4725-AD3A-4BD08916A5D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186CB-4FEF-4251-A08A-C3B3D186C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C35AF-BB85-489B-9948-014989737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3A03-32AC-495C-A947-029418C82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98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30A2F-22FC-424E-B6CC-B12E38953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4E3093-F063-4F17-B3B6-770104AE2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3867F-F646-462F-B2DF-55BD0B1C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067D-97BA-4725-AD3A-4BD08916A5D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D5A4D-B783-4C01-A5B3-B85A2524D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55D0C-BDB9-4D23-BC2C-3289967C3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3A03-32AC-495C-A947-029418C82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53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EC90C8-29CA-4B9F-AA83-916B5648ED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F38C9-C84E-48B1-97AE-DFDA8A116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3A5D6-E32D-4162-9672-D33A9E94A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067D-97BA-4725-AD3A-4BD08916A5D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406B-D717-418F-9691-B5C88DD7D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EDF32-E9C4-4BE2-A81A-CD4EFC2B1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3A03-32AC-495C-A947-029418C82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70F1727-6A4E-493C-986D-E0B737507B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39"/>
          <a:stretch/>
        </p:blipFill>
        <p:spPr>
          <a:xfrm>
            <a:off x="0" y="623665"/>
            <a:ext cx="9144000" cy="4519835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1EE7BD1-267F-4697-AE5A-5EA0CB4B0D3E}"/>
              </a:ext>
            </a:extLst>
          </p:cNvPr>
          <p:cNvSpPr/>
          <p:nvPr/>
        </p:nvSpPr>
        <p:spPr>
          <a:xfrm>
            <a:off x="-17762" y="447969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49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88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7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985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748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26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28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24CE3A1C-FEBB-494C-8603-77064CA2E5A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38439C0D-47FB-41AC-A752-87E3A11E0C83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585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24CE3A1C-FEBB-494C-8603-77064CA2E5A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38439C0D-47FB-41AC-A752-87E3A11E0C8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0407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fld id="{24CE3A1C-FEBB-494C-8603-77064CA2E5A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fld id="{38439C0D-47FB-41AC-A752-87E3A11E0C8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84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24CE3A1C-FEBB-494C-8603-77064CA2E5A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38439C0D-47FB-41AC-A752-87E3A11E0C8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225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fld id="{24CE3A1C-FEBB-494C-8603-77064CA2E5A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38439C0D-47FB-41AC-A752-87E3A11E0C8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8648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3A1C-FEBB-494C-8603-77064CA2E5A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9C0D-47FB-41AC-A752-87E3A11E0C8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08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2/24/2022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ED4DA-40C4-49E0-B932-E84491814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A74693-A0E3-4345-815F-D98D89C01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72B4D-1D8B-480D-9101-20191CBB9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3A1C-FEBB-494C-8603-77064CA2E5A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C6987-56FB-4A2B-87F2-5F2D69061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D5FB5-1038-414F-96F9-7516EA989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9C0D-47FB-41AC-A752-87E3A11E0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3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EF2B2-9E1D-4D46-9FD6-1AAABF1C0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DDBF-7805-47FD-B0DD-0F17F0DF0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059BC-5931-4E18-8336-7692EDADA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3A1C-FEBB-494C-8603-77064CA2E5A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AD678-DB0F-48A5-B1F9-4BD29E122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98FF7-64B4-423D-9E57-A068BF31C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9C0D-47FB-41AC-A752-87E3A11E0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04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BBD5-EFF8-4C94-9716-6660F6FC0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4FA4D-6E05-4C6B-BA72-98000CDF3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6DCAF-67C9-4C4D-8B47-43105D404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E3A1C-FEBB-494C-8603-77064CA2E5A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7D496-FC56-4D04-8F9B-5A7BA9315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1F9D2-68F3-40AD-AFA3-BDAEDE6F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39C0D-47FB-41AC-A752-87E3A11E0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8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191EE-EEB6-474F-A996-FA3633BBB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71CBB-F34D-4BAF-84E1-DD2933057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5CAE3-1A8F-4E2E-8291-D236CD0F91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6067D-97BA-4725-AD3A-4BD08916A5D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C5EF4-45CC-4F62-B22C-6023E2C254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6ADF8-17E1-436C-829A-750563F8F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C3A03-32AC-495C-A947-029418C82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6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582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  <p:sldLayoutId id="2147484159" r:id="rId12"/>
    <p:sldLayoutId id="2147484160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ad.fnal.gov/EPG/" TargetMode="Externa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Paul C Czarapata	</a:t>
            </a:r>
          </a:p>
          <a:p>
            <a:r>
              <a:rPr lang="en-US" dirty="0">
                <a:solidFill>
                  <a:schemeClr val="bg1"/>
                </a:solidFill>
              </a:rPr>
              <a:t>Navigating the Engineering Manual</a:t>
            </a:r>
          </a:p>
          <a:p>
            <a:r>
              <a:rPr lang="en-US" dirty="0">
                <a:solidFill>
                  <a:schemeClr val="bg1"/>
                </a:solidFill>
              </a:rPr>
              <a:t>Engineers week 2022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7" y="1197154"/>
            <a:ext cx="8499232" cy="752287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Engineering Manual – Mysteries of Engineering Revealed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C068DF6-ABBC-4E6E-A7C2-ACA13F850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430" y="509722"/>
            <a:ext cx="8721937" cy="398528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27992E9-1AC1-4725-8B8F-839EEE6A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1E5A1-AD66-4F46-BB4F-00E50B35A9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2/24/2022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79534-271E-495D-BEA3-DD3B43B64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Paul Czarapata | Navigating the Engineering Manual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246DA-6D97-46DF-A3A5-7696AD603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68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1DC6A03-F72F-4D2C-816D-C69F2A4CD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759371"/>
            <a:ext cx="8672513" cy="373270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BBF2EFD-E227-4D59-9D1B-8FB9D2A8F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and Project Risk Elements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65E9C-74B4-4F98-915E-EFA5B6D5AE2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02/24/2022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215B4-79EA-4962-A580-46FC514F4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Paul Czarapata | Navigating the Engineering Manual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E38B1-6E50-42AD-805A-7B747BE311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69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97C167-A8CD-420C-95A3-68AED554B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43" y="509722"/>
            <a:ext cx="8672513" cy="4546403"/>
          </a:xfrm>
        </p:spPr>
        <p:txBody>
          <a:bodyPr/>
          <a:lstStyle/>
          <a:p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Don’t forget the Necessary and Sufficient requirements.</a:t>
            </a:r>
          </a:p>
          <a:p>
            <a:pPr lvl="1"/>
            <a:r>
              <a:rPr lang="en-US" dirty="0"/>
              <a:t>This is a list of all the Standards and rules we are required by our Contract with DOE to follow.</a:t>
            </a:r>
          </a:p>
          <a:p>
            <a:pPr lvl="2"/>
            <a:r>
              <a:rPr lang="en-US" sz="1600" dirty="0"/>
              <a:t>Things like the ASME Standards and National Electrical Code etc.</a:t>
            </a:r>
          </a:p>
          <a:p>
            <a:pPr lvl="2"/>
            <a:r>
              <a:rPr lang="en-US" sz="1600" dirty="0"/>
              <a:t>Listed in the Fermilab Contract (Prime Contract) available on </a:t>
            </a:r>
            <a:r>
              <a:rPr lang="en-US" sz="1600" dirty="0" err="1"/>
              <a:t>Legal’s</a:t>
            </a:r>
            <a:r>
              <a:rPr lang="en-US" sz="1600" dirty="0"/>
              <a:t> Web site.</a:t>
            </a:r>
          </a:p>
          <a:p>
            <a:pPr lvl="1"/>
            <a:r>
              <a:rPr lang="en-US" sz="1700" b="1" dirty="0"/>
              <a:t>There are also </a:t>
            </a:r>
            <a:r>
              <a:rPr lang="en-US" sz="1700" dirty="0">
                <a:solidFill>
                  <a:srgbClr val="FF0000"/>
                </a:solidFill>
                <a:latin typeface="Arial Black" panose="020B0A04020102020204" pitchFamily="34" charset="0"/>
              </a:rPr>
              <a:t>FESHM REQUIREMENTS</a:t>
            </a:r>
          </a:p>
          <a:p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12262F-7CA4-4181-827A-A7BDADB2A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8C2E4-366A-4640-8B62-010AE505A1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2/24/2022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9270A-72F5-472F-ADE3-3A2EDFFBD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Paul Czarapata | Navigating the Engineering Manual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97B4B-FBCB-45C8-9E55-A50F209B2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6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A0E8B5-C111-4773-A758-C43633495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1" dirty="0"/>
              <a:t>Engineering Design Reviews.</a:t>
            </a:r>
          </a:p>
          <a:p>
            <a:pPr lvl="1"/>
            <a:r>
              <a:rPr lang="en-US" dirty="0"/>
              <a:t>This is, in my opinion, </a:t>
            </a:r>
            <a:r>
              <a:rPr lang="en-US" u="sng" dirty="0">
                <a:solidFill>
                  <a:srgbClr val="FF0000"/>
                </a:solidFill>
              </a:rPr>
              <a:t>the last line of defense </a:t>
            </a:r>
            <a:r>
              <a:rPr lang="en-US" dirty="0"/>
              <a:t>we have.</a:t>
            </a:r>
          </a:p>
          <a:p>
            <a:pPr lvl="2"/>
            <a:r>
              <a:rPr lang="en-US" sz="1600" dirty="0"/>
              <a:t>The review team must be made up of knowledgeable Engineers and Scientists who can find the things we </a:t>
            </a:r>
            <a:r>
              <a:rPr lang="en-US" sz="1600" b="1" i="1" u="sng" dirty="0"/>
              <a:t>should not do </a:t>
            </a:r>
            <a:r>
              <a:rPr lang="en-US" sz="1600" dirty="0"/>
              <a:t>in the design.</a:t>
            </a:r>
          </a:p>
          <a:p>
            <a:pPr lvl="3"/>
            <a:r>
              <a:rPr lang="en-US" sz="1600" dirty="0"/>
              <a:t>One that I still remember has to do with the use of grease in radioactive components.</a:t>
            </a:r>
          </a:p>
          <a:p>
            <a:pPr lvl="3"/>
            <a:r>
              <a:rPr lang="en-US" sz="1600" dirty="0"/>
              <a:t>Another is not taking into account the environmental conditions your design will work in for its lifetime.</a:t>
            </a:r>
          </a:p>
          <a:p>
            <a:r>
              <a:rPr lang="en-US" sz="1600" dirty="0"/>
              <a:t>Remember, a design review is </a:t>
            </a:r>
            <a:r>
              <a:rPr lang="en-US" sz="1600" b="1" u="sng" dirty="0"/>
              <a:t>not finding fault with you </a:t>
            </a:r>
            <a:r>
              <a:rPr lang="en-US" sz="1600" dirty="0"/>
              <a:t>but trying to help you find things you may not have encountered yet no matter where you are in your career.</a:t>
            </a:r>
          </a:p>
          <a:p>
            <a:pPr lvl="1"/>
            <a:r>
              <a:rPr lang="en-US" sz="1800" b="1" i="1" u="sng" dirty="0"/>
              <a:t>Don’t let a weak review condemn your project to failure</a:t>
            </a:r>
            <a:r>
              <a:rPr lang="en-US" sz="1800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55FBB7-FBA9-4A41-A70B-7599AA1A8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A8F27-FFF3-4B45-81C0-F25868DF65E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F3BB9EF-109C-4DBE-A727-5054D1CA5218}" type="datetime1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0229F-D792-4C2B-A7B9-371B3137B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Paul Czarapata | Navigating the Engineering Manual</a:t>
            </a:r>
            <a:endParaRPr lang="en-US" b="1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40A3E-86D9-4B5D-ACBD-E44F8CE32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439C0D-47FB-41AC-A752-87E3A11E0C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75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222672-4975-4D44-B747-5EB4117BD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674488"/>
            <a:ext cx="8672513" cy="3886753"/>
          </a:xfrm>
        </p:spPr>
        <p:txBody>
          <a:bodyPr/>
          <a:lstStyle/>
          <a:p>
            <a:r>
              <a:rPr lang="en-US" dirty="0"/>
              <a:t>Hopefully it is a commonsense method to approach design of a needed item.</a:t>
            </a:r>
          </a:p>
          <a:p>
            <a:r>
              <a:rPr lang="en-US" dirty="0"/>
              <a:t>Hopefully, it can keep you on track and out of trouble.</a:t>
            </a:r>
          </a:p>
          <a:p>
            <a:r>
              <a:rPr lang="en-US" dirty="0"/>
              <a:t>The approach works no matter how expensive or critical the item.</a:t>
            </a:r>
          </a:p>
          <a:p>
            <a:endParaRPr lang="en-US" dirty="0"/>
          </a:p>
          <a:p>
            <a:r>
              <a:rPr lang="en-US" dirty="0"/>
              <a:t>The Engineering Manual was developed by Fermilab engineers.</a:t>
            </a:r>
          </a:p>
          <a:p>
            <a:pPr lvl="1"/>
            <a:r>
              <a:rPr lang="en-US" dirty="0"/>
              <a:t>At the time it was written, there were no engineering manuals at any other National lab.</a:t>
            </a:r>
          </a:p>
          <a:p>
            <a:pPr lvl="1"/>
            <a:r>
              <a:rPr lang="en-US" dirty="0"/>
              <a:t>There are at least three other labs that have copied our manual and modified it for their use.</a:t>
            </a:r>
          </a:p>
          <a:p>
            <a:r>
              <a:rPr lang="en-US" b="1" i="1" u="sng" dirty="0"/>
              <a:t>The Manual is not overly prescriptive, it provides what should be done in a graded approach fashion and you decide how to accomplish that.</a:t>
            </a:r>
          </a:p>
          <a:p>
            <a:r>
              <a:rPr lang="en-US" sz="2800" dirty="0">
                <a:solidFill>
                  <a:schemeClr val="tx1"/>
                </a:solidFill>
              </a:rPr>
              <a:t>Graded Approach.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4CC95D-A883-493B-8B84-30758EE5F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 is the Engineering Manual?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F794D-B2DF-4395-9E11-8BECB8E453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2/24/2022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77682-513C-4D88-9DDA-CC2F1B0C41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Paul Czarapata | Navigating the Engineering Manual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3429-D43E-4C46-AF71-7241C6FD6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060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893F7B-2D41-40BB-9A73-083C33265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new section on Transportation in the Risk Analysis.</a:t>
            </a:r>
          </a:p>
          <a:p>
            <a:pPr lvl="1"/>
            <a:r>
              <a:rPr lang="en-US" dirty="0"/>
              <a:t>This has not been finalized yet but will be soon.</a:t>
            </a:r>
          </a:p>
          <a:p>
            <a:r>
              <a:rPr lang="en-US" dirty="0"/>
              <a:t>There is also a new section on Reliability and Availability Calculations</a:t>
            </a:r>
          </a:p>
          <a:p>
            <a:endParaRPr lang="en-US" dirty="0"/>
          </a:p>
          <a:p>
            <a:r>
              <a:rPr lang="en-US" dirty="0"/>
              <a:t>The above two sections can be found on the </a:t>
            </a:r>
            <a:r>
              <a:rPr lang="en-US" b="1" u="sng" dirty="0"/>
              <a:t>Engineering Resource Guide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(the P in EPG originally stood for Process)</a:t>
            </a:r>
          </a:p>
          <a:p>
            <a:r>
              <a:rPr lang="en-US" dirty="0">
                <a:hlinkClick r:id="rId2"/>
              </a:rPr>
              <a:t>https://ad.fnal.gov/EPG/</a:t>
            </a:r>
            <a:endParaRPr lang="en-US" dirty="0"/>
          </a:p>
          <a:p>
            <a:r>
              <a:rPr lang="en-US" dirty="0"/>
              <a:t>NOTE: the </a:t>
            </a:r>
            <a:r>
              <a:rPr lang="en-US" b="1" dirty="0"/>
              <a:t>EPG</a:t>
            </a:r>
            <a:r>
              <a:rPr lang="en-US" dirty="0"/>
              <a:t> in the link must be capitalized or the link won’t work.</a:t>
            </a:r>
          </a:p>
          <a:p>
            <a:r>
              <a:rPr lang="en-US" dirty="0"/>
              <a:t>Check the resource guide out and if you have suggestions, contact me</a:t>
            </a:r>
          </a:p>
          <a:p>
            <a:r>
              <a:rPr lang="en-US" dirty="0"/>
              <a:t>pcceed@fnal.gov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2A535B-263C-4E0B-AA4D-803F39DC0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help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87C9C-4DE2-4169-9908-9935416C37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2/24/2022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DE0E2-165A-4897-93C0-0A92B0150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Paul Czarapata | Navigating the Engineering Manual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AF7CE-9CEE-4E37-9241-5F5DF975B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07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950EBC-F51B-4862-9598-28FBDC452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Questions or comments?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084CF3-74A9-4F34-B062-B615C17C2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5CC4D-030A-4879-B51D-DC9D0943F3E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2/24/2022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A050C-ED9E-4EE8-A57B-9837221E01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Paul Czarapata | Navigating the Engineering Manual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14642-0D9D-49A5-BBC8-FDDB32005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3F66D44-EA17-4705-AAE2-AEDD73078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332" y="78223"/>
            <a:ext cx="3789418" cy="4876463"/>
          </a:xfrm>
          <a:prstGeom prst="rect">
            <a:avLst/>
          </a:prstGeom>
        </p:spPr>
      </p:pic>
      <p:pic>
        <p:nvPicPr>
          <p:cNvPr id="10" name="Picture 9" descr="Pie chart&#10;&#10;Description automatically generated">
            <a:extLst>
              <a:ext uri="{FF2B5EF4-FFF2-40B4-BE49-F238E27FC236}">
                <a16:creationId xmlns:a16="http://schemas.microsoft.com/office/drawing/2014/main" id="{6F005C8D-9B2B-4126-B57F-78C18C218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8324"/>
            <a:ext cx="5132332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4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BE26A8-6395-41A9-829A-AFA8305C3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509722"/>
            <a:ext cx="8672513" cy="4102918"/>
          </a:xfrm>
        </p:spPr>
        <p:txBody>
          <a:bodyPr/>
          <a:lstStyle/>
          <a:p>
            <a:endParaRPr lang="en-US" sz="1600" dirty="0"/>
          </a:p>
          <a:p>
            <a:r>
              <a:rPr lang="en-US" sz="1600" dirty="0"/>
              <a:t>Problem with LHC CERN quadrupoles built by FNAL that caused damage to part of a string.</a:t>
            </a:r>
          </a:p>
          <a:p>
            <a:pPr lvl="1"/>
            <a:r>
              <a:rPr lang="en-US" sz="1400" dirty="0"/>
              <a:t>Director Pier </a:t>
            </a:r>
            <a:r>
              <a:rPr lang="en-US" sz="1400" dirty="0" err="1"/>
              <a:t>Oddone</a:t>
            </a:r>
            <a:r>
              <a:rPr lang="en-US" sz="1400" dirty="0"/>
              <a:t> asked that I investigate what happened. (I refused death by power point review, so I held a working technical review.)</a:t>
            </a:r>
          </a:p>
          <a:p>
            <a:pPr lvl="1"/>
            <a:r>
              <a:rPr lang="en-US" sz="1400" dirty="0"/>
              <a:t>DOE insisted the lab bring in an outside company to do the same thing. (Beltway Bandits)</a:t>
            </a:r>
          </a:p>
          <a:p>
            <a:pPr lvl="2"/>
            <a:r>
              <a:rPr lang="en-US" sz="1400" dirty="0"/>
              <a:t>History at the lab, at that time, had prototyping as a key element</a:t>
            </a:r>
          </a:p>
          <a:p>
            <a:pPr lvl="3"/>
            <a:r>
              <a:rPr lang="en-US" dirty="0"/>
              <a:t>Could not do it for a large, expensive magnet.</a:t>
            </a:r>
          </a:p>
          <a:p>
            <a:pPr lvl="3"/>
            <a:r>
              <a:rPr lang="en-US" dirty="0"/>
              <a:t>Discovered the information from CERN was </a:t>
            </a:r>
            <a:r>
              <a:rPr lang="en-US" b="1" dirty="0"/>
              <a:t>incorrect</a:t>
            </a:r>
            <a:r>
              <a:rPr lang="en-US" dirty="0"/>
              <a:t>! Actual vent back pressure was higher than stated.</a:t>
            </a:r>
          </a:p>
          <a:p>
            <a:pPr lvl="3"/>
            <a:r>
              <a:rPr lang="en-US" dirty="0"/>
              <a:t>Also, after a design review, </a:t>
            </a:r>
            <a:r>
              <a:rPr lang="en-US" b="1" u="sng" dirty="0"/>
              <a:t>verbal communication </a:t>
            </a:r>
            <a:r>
              <a:rPr lang="en-US" dirty="0"/>
              <a:t>of an engineering change that was needed went from FNAL to our partner lab.</a:t>
            </a:r>
          </a:p>
          <a:p>
            <a:pPr lvl="3"/>
            <a:r>
              <a:rPr lang="en-US" dirty="0"/>
              <a:t>The partner lab gave a </a:t>
            </a:r>
            <a:r>
              <a:rPr lang="en-US" b="1" u="sng" dirty="0"/>
              <a:t>verbal change request </a:t>
            </a:r>
            <a:r>
              <a:rPr lang="en-US" dirty="0"/>
              <a:t>to the vendor.  This resulted in a MISUNDERSTANDING and there was no follow up.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DB291A-1191-4DDB-BF75-6F86D8A04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did the manual come from?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76E80-5E34-4190-9B9C-AB2F581F2C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2/24/2022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70F71-0BDD-4F44-BA16-099BCDE8A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Paul Czarapata | Navigating the Engineering Manual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D10FD-68C1-48A4-8382-BF3AB4C5A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36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B59584-2538-471C-B6D3-71637C6D0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1400" dirty="0"/>
              <a:t>The Outside company (Beltway Bandits) faulted the lab for not having an engineering manual.</a:t>
            </a:r>
          </a:p>
          <a:p>
            <a:pPr lvl="2"/>
            <a:r>
              <a:rPr lang="en-US" sz="1400" dirty="0"/>
              <a:t>DOE was also interested in having a manual.</a:t>
            </a:r>
          </a:p>
          <a:p>
            <a:pPr lvl="2"/>
            <a:r>
              <a:rPr lang="en-US" sz="1400" dirty="0"/>
              <a:t>A team was put together by Pier to develop a manual.</a:t>
            </a:r>
          </a:p>
          <a:p>
            <a:pPr lvl="3"/>
            <a:r>
              <a:rPr lang="en-US" dirty="0"/>
              <a:t>Originally, we were told that Lawrence Berkeley Lab had a “black book” for engineering.</a:t>
            </a:r>
          </a:p>
          <a:p>
            <a:pPr lvl="4"/>
            <a:r>
              <a:rPr lang="en-US" dirty="0"/>
              <a:t>When I asked, the engineer at LBL said “what black book?”</a:t>
            </a:r>
          </a:p>
          <a:p>
            <a:r>
              <a:rPr lang="en-US" dirty="0"/>
              <a:t>A search of available manuals turned up nothing!</a:t>
            </a:r>
          </a:p>
          <a:p>
            <a:r>
              <a:rPr lang="en-US" dirty="0"/>
              <a:t>	The manual was derived from two internal engineering practices that were in place at the lab in two departments.</a:t>
            </a:r>
          </a:p>
          <a:p>
            <a:pPr lvl="1"/>
            <a:r>
              <a:rPr lang="en-US" dirty="0"/>
              <a:t>The Team used the documents to build a commonsense manual.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3DC2F-BB9A-4132-B8CB-0884E1D98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History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36B55-338B-4124-B1E6-2970BF2F48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916FAD4-697E-4BC0-99A3-EA0FF9437DC9}" type="datetime1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3A15A-1717-40EF-9993-0802F125F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Paul Czarapata | Navigating the Engineering Manual</a:t>
            </a:r>
            <a:endParaRPr lang="en-US" b="1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216C2-0631-46F5-AD85-7CB3D3FDE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439C0D-47FB-41AC-A752-87E3A11E0C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3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571E06-4BE5-46C9-8871-B01ABDB40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2/24/2022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F97290-9986-43B3-9051-0EC51CF4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Paul Czarapata | Navigating the Engineering Manual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F1EEC-B355-47E2-B015-73C2A05F2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1" name="Picture Placeholder 10" descr="Text&#10;&#10;Description automatically generated with low confidence">
            <a:extLst>
              <a:ext uri="{FF2B5EF4-FFF2-40B4-BE49-F238E27FC236}">
                <a16:creationId xmlns:a16="http://schemas.microsoft.com/office/drawing/2014/main" id="{4FDF5BB1-7CF6-4FFC-8377-452EC9A5887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6119" b="16119"/>
          <a:stretch>
            <a:fillRect/>
          </a:stretch>
        </p:blipFill>
        <p:spPr/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F4B1FB1-1097-421B-BF17-3249A75FCAE2}"/>
              </a:ext>
            </a:extLst>
          </p:cNvPr>
          <p:cNvSpPr/>
          <p:nvPr/>
        </p:nvSpPr>
        <p:spPr>
          <a:xfrm>
            <a:off x="4195483" y="1187021"/>
            <a:ext cx="1145689" cy="39265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Engineering Manual</a:t>
            </a:r>
          </a:p>
        </p:txBody>
      </p:sp>
    </p:spTree>
    <p:extLst>
      <p:ext uri="{BB962C8B-B14F-4D97-AF65-F5344CB8AC3E}">
        <p14:creationId xmlns:p14="http://schemas.microsoft.com/office/powerpoint/2010/main" val="2749868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F02FCE00-439A-4A98-9192-A4B700020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382" y="728663"/>
            <a:ext cx="7258948" cy="3794125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Process at Fermilab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2/24/2022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Paul Czarapata | Navigating the Engineering Manual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6A03F-C7D8-4271-9821-2CD1E4815CFD}"/>
              </a:ext>
            </a:extLst>
          </p:cNvPr>
          <p:cNvSpPr/>
          <p:nvPr/>
        </p:nvSpPr>
        <p:spPr>
          <a:xfrm>
            <a:off x="935382" y="1699708"/>
            <a:ext cx="2158090" cy="21215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Engineering Manual covers bottom blocks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BC73C08-868B-43F8-B713-B515C19A39C1}"/>
              </a:ext>
            </a:extLst>
          </p:cNvPr>
          <p:cNvCxnSpPr/>
          <p:nvPr/>
        </p:nvCxnSpPr>
        <p:spPr>
          <a:xfrm>
            <a:off x="3107760" y="3334871"/>
            <a:ext cx="1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24C7B9F-28E7-445E-9B32-ECC88577944F}"/>
              </a:ext>
            </a:extLst>
          </p:cNvPr>
          <p:cNvCxnSpPr>
            <a:cxnSpLocks/>
          </p:cNvCxnSpPr>
          <p:nvPr/>
        </p:nvCxnSpPr>
        <p:spPr>
          <a:xfrm>
            <a:off x="3018168" y="3334871"/>
            <a:ext cx="254353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EA2910B-930E-486C-A759-8336FB629721}"/>
              </a:ext>
            </a:extLst>
          </p:cNvPr>
          <p:cNvCxnSpPr>
            <a:stCxn id="9" idx="3"/>
          </p:cNvCxnSpPr>
          <p:nvPr/>
        </p:nvCxnSpPr>
        <p:spPr>
          <a:xfrm>
            <a:off x="3093472" y="2760468"/>
            <a:ext cx="2104320" cy="42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EB4331E-C988-40F1-94AC-45B36C942213}"/>
              </a:ext>
            </a:extLst>
          </p:cNvPr>
          <p:cNvCxnSpPr/>
          <p:nvPr/>
        </p:nvCxnSpPr>
        <p:spPr>
          <a:xfrm>
            <a:off x="3093472" y="1963271"/>
            <a:ext cx="161299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FFD3683E-0F09-46D0-A5D5-02C9288C646E}"/>
              </a:ext>
            </a:extLst>
          </p:cNvPr>
          <p:cNvSpPr/>
          <p:nvPr/>
        </p:nvSpPr>
        <p:spPr>
          <a:xfrm>
            <a:off x="6427694" y="3127786"/>
            <a:ext cx="1766636" cy="4141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Sub-assemblies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CA62C8-C958-40CA-8DD0-99F085DEF979}"/>
              </a:ext>
            </a:extLst>
          </p:cNvPr>
          <p:cNvSpPr/>
          <p:nvPr/>
        </p:nvSpPr>
        <p:spPr>
          <a:xfrm>
            <a:off x="6712772" y="2501153"/>
            <a:ext cx="1481558" cy="4141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Assemblies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EFD4872-E866-42BB-B7EA-87BEFA7075F5}"/>
              </a:ext>
            </a:extLst>
          </p:cNvPr>
          <p:cNvSpPr/>
          <p:nvPr/>
        </p:nvSpPr>
        <p:spPr>
          <a:xfrm>
            <a:off x="7121562" y="1807285"/>
            <a:ext cx="1072768" cy="3764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Systems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F4E5B2-3D40-4CA2-BD2B-66B48E3DBC25}"/>
              </a:ext>
            </a:extLst>
          </p:cNvPr>
          <p:cNvSpPr/>
          <p:nvPr/>
        </p:nvSpPr>
        <p:spPr>
          <a:xfrm>
            <a:off x="978946" y="1091901"/>
            <a:ext cx="2952974" cy="5647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Project Requirements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152719-611C-4311-911C-2597320152B1}"/>
              </a:ext>
            </a:extLst>
          </p:cNvPr>
          <p:cNvSpPr/>
          <p:nvPr/>
        </p:nvSpPr>
        <p:spPr>
          <a:xfrm>
            <a:off x="5131398" y="1002383"/>
            <a:ext cx="1766636" cy="3122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BA364-24EC-48D1-A0D2-E00EF0839EA5}"/>
              </a:ext>
            </a:extLst>
          </p:cNvPr>
          <p:cNvSpPr txBox="1"/>
          <p:nvPr/>
        </p:nvSpPr>
        <p:spPr>
          <a:xfrm>
            <a:off x="1116604" y="4061123"/>
            <a:ext cx="6767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Necessary &amp; Sufficient Requirements and Consensus Standards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E43B087-2697-4981-BF70-45C498920F10}"/>
              </a:ext>
            </a:extLst>
          </p:cNvPr>
          <p:cNvCxnSpPr/>
          <p:nvPr/>
        </p:nvCxnSpPr>
        <p:spPr>
          <a:xfrm flipV="1">
            <a:off x="3931920" y="3541955"/>
            <a:ext cx="877147" cy="4543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10DDCB7-62F2-463D-802E-BB00B3D73977}"/>
              </a:ext>
            </a:extLst>
          </p:cNvPr>
          <p:cNvCxnSpPr/>
          <p:nvPr/>
        </p:nvCxnSpPr>
        <p:spPr>
          <a:xfrm flipV="1">
            <a:off x="6014716" y="3684693"/>
            <a:ext cx="1106846" cy="3115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8306D5-716A-4C52-912A-8A7D61B76D92}"/>
              </a:ext>
            </a:extLst>
          </p:cNvPr>
          <p:cNvCxnSpPr/>
          <p:nvPr/>
        </p:nvCxnSpPr>
        <p:spPr>
          <a:xfrm flipV="1">
            <a:off x="3931920" y="3454400"/>
            <a:ext cx="568462" cy="5418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2/24/2022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Paul Czarapata | Navigating the Engineering Manual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flow chart</a:t>
            </a:r>
          </a:p>
        </p:txBody>
      </p:sp>
      <p:pic>
        <p:nvPicPr>
          <p:cNvPr id="19" name="Picture 18" descr="Diagram&#10;&#10;Description automatically generated with low confidence">
            <a:extLst>
              <a:ext uri="{FF2B5EF4-FFF2-40B4-BE49-F238E27FC236}">
                <a16:creationId xmlns:a16="http://schemas.microsoft.com/office/drawing/2014/main" id="{B6477720-BCF7-432C-9B95-B3E79561F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01" y="509722"/>
            <a:ext cx="6191777" cy="42710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6004B05-B2AA-4D93-BE7B-E3F8FCC868D1}"/>
              </a:ext>
            </a:extLst>
          </p:cNvPr>
          <p:cNvSpPr txBox="1"/>
          <p:nvPr/>
        </p:nvSpPr>
        <p:spPr>
          <a:xfrm>
            <a:off x="6492240" y="1065007"/>
            <a:ext cx="24231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This can be found on the Engineering Resource Guide at</a:t>
            </a:r>
          </a:p>
          <a:p>
            <a:endParaRPr lang="en-US" sz="1800" dirty="0"/>
          </a:p>
          <a:p>
            <a:r>
              <a:rPr lang="en-US" sz="1400" dirty="0"/>
              <a:t>https://ad.fnal.gov/EPG/</a:t>
            </a:r>
          </a:p>
          <a:p>
            <a:r>
              <a:rPr lang="en-US" sz="1400" dirty="0"/>
              <a:t>  </a:t>
            </a:r>
            <a:r>
              <a:rPr lang="en-US" sz="1400" dirty="0">
                <a:solidFill>
                  <a:srgbClr val="FF0000"/>
                </a:solidFill>
              </a:rPr>
              <a:t>Capital letters</a:t>
            </a:r>
          </a:p>
          <a:p>
            <a:r>
              <a:rPr lang="en-US" sz="1400" dirty="0"/>
              <a:t>You can actually read it there too!</a:t>
            </a:r>
            <a:endParaRPr 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CEC645-C6C3-4895-9F00-704727178569}"/>
              </a:ext>
            </a:extLst>
          </p:cNvPr>
          <p:cNvSpPr txBox="1"/>
          <p:nvPr/>
        </p:nvSpPr>
        <p:spPr>
          <a:xfrm>
            <a:off x="6583680" y="3041227"/>
            <a:ext cx="2221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https://policies.fnal.gov</a:t>
            </a:r>
            <a:endParaRPr lang="en-US" sz="16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611635-F3CC-46D1-879A-D73641973212}"/>
              </a:ext>
            </a:extLst>
          </p:cNvPr>
          <p:cNvSpPr txBox="1"/>
          <p:nvPr/>
        </p:nvSpPr>
        <p:spPr>
          <a:xfrm>
            <a:off x="6583680" y="3406987"/>
            <a:ext cx="2065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is where the Engineering Manual link is listed as well as on the EPG page.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C89331-BAA4-4F03-B73B-7C7DCF563BD0}"/>
              </a:ext>
            </a:extLst>
          </p:cNvPr>
          <p:cNvCxnSpPr/>
          <p:nvPr/>
        </p:nvCxnSpPr>
        <p:spPr>
          <a:xfrm flipV="1">
            <a:off x="7735147" y="2404533"/>
            <a:ext cx="338666" cy="1672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70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2/24/2022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Paul Czarapata | Navigating the Engineering Manual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8DF1F8-1AC9-4752-83E2-CDEC2919120A}"/>
              </a:ext>
            </a:extLst>
          </p:cNvPr>
          <p:cNvSpPr txBox="1"/>
          <p:nvPr/>
        </p:nvSpPr>
        <p:spPr>
          <a:xfrm>
            <a:off x="467959" y="373721"/>
            <a:ext cx="410404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Introduction</a:t>
            </a:r>
          </a:p>
          <a:p>
            <a:r>
              <a:rPr lang="en-US" sz="1600" dirty="0"/>
              <a:t>Summary of Engineering Process</a:t>
            </a:r>
          </a:p>
          <a:p>
            <a:r>
              <a:rPr lang="en-US" sz="1400" dirty="0"/>
              <a:t>	Chapter 1</a:t>
            </a:r>
          </a:p>
          <a:p>
            <a:r>
              <a:rPr lang="en-US" sz="1400" dirty="0"/>
              <a:t>Requirements and Specifications</a:t>
            </a:r>
          </a:p>
          <a:p>
            <a:r>
              <a:rPr lang="en-US" sz="1400" dirty="0"/>
              <a:t>	Chapter 2</a:t>
            </a:r>
          </a:p>
          <a:p>
            <a:r>
              <a:rPr lang="en-US" sz="1400" dirty="0"/>
              <a:t>Engineering Risk Analysis</a:t>
            </a:r>
          </a:p>
          <a:p>
            <a:r>
              <a:rPr lang="en-US" sz="1400" dirty="0"/>
              <a:t>	Chapter 3</a:t>
            </a:r>
          </a:p>
          <a:p>
            <a:r>
              <a:rPr lang="en-US" sz="1400" dirty="0"/>
              <a:t>Requirements, Engineering and Risk Analysis Reviews</a:t>
            </a:r>
          </a:p>
          <a:p>
            <a:r>
              <a:rPr lang="en-US" sz="1400" dirty="0"/>
              <a:t>	Chapter 4</a:t>
            </a:r>
          </a:p>
          <a:p>
            <a:r>
              <a:rPr lang="en-US" sz="1400" dirty="0"/>
              <a:t>System Design</a:t>
            </a:r>
          </a:p>
          <a:p>
            <a:r>
              <a:rPr lang="en-US" sz="1400" dirty="0"/>
              <a:t>	Chapter 5</a:t>
            </a:r>
          </a:p>
          <a:p>
            <a:r>
              <a:rPr lang="en-US" sz="1400" dirty="0"/>
              <a:t>Engineering Design Review</a:t>
            </a:r>
          </a:p>
          <a:p>
            <a:r>
              <a:rPr lang="en-US" sz="1400" dirty="0"/>
              <a:t>	Chapter 6</a:t>
            </a:r>
          </a:p>
          <a:p>
            <a:r>
              <a:rPr lang="en-US" sz="1400" dirty="0"/>
              <a:t>Procurement and Implementation</a:t>
            </a:r>
          </a:p>
          <a:p>
            <a:r>
              <a:rPr lang="en-US" sz="1400" dirty="0"/>
              <a:t>	Chapter 7</a:t>
            </a:r>
          </a:p>
          <a:p>
            <a:r>
              <a:rPr lang="en-US" sz="1400" dirty="0"/>
              <a:t>Testing and Validation</a:t>
            </a:r>
          </a:p>
          <a:p>
            <a:r>
              <a:rPr lang="en-US" sz="1400" dirty="0"/>
              <a:t>	Chapter 8</a:t>
            </a:r>
          </a:p>
          <a:p>
            <a:r>
              <a:rPr lang="en-US" sz="1400" dirty="0"/>
              <a:t>Release to Operations</a:t>
            </a:r>
          </a:p>
          <a:p>
            <a:r>
              <a:rPr lang="en-US" sz="1400" dirty="0"/>
              <a:t>	Chapter 9</a:t>
            </a:r>
          </a:p>
          <a:p>
            <a:r>
              <a:rPr lang="en-US" sz="1400" dirty="0"/>
              <a:t>Final Documentation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C5F00B-1CFF-42C0-8CF7-DC112871A65C}"/>
              </a:ext>
            </a:extLst>
          </p:cNvPr>
          <p:cNvSpPr txBox="1"/>
          <p:nvPr/>
        </p:nvSpPr>
        <p:spPr>
          <a:xfrm>
            <a:off x="4368800" y="634701"/>
            <a:ext cx="450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Appendix (hyper old!) Has samples for each chapter</a:t>
            </a:r>
          </a:p>
          <a:p>
            <a:endParaRPr lang="en-US" sz="1600" dirty="0"/>
          </a:p>
          <a:p>
            <a:r>
              <a:rPr lang="en-US" sz="1600" dirty="0">
                <a:latin typeface="Arial Black" panose="020B0A04020102020204" pitchFamily="34" charset="0"/>
              </a:rPr>
              <a:t>PLEASE GIVE ME NEW EXAMPLES!</a:t>
            </a:r>
          </a:p>
        </p:txBody>
      </p:sp>
    </p:spTree>
    <p:extLst>
      <p:ext uri="{BB962C8B-B14F-4D97-AF65-F5344CB8AC3E}">
        <p14:creationId xmlns:p14="http://schemas.microsoft.com/office/powerpoint/2010/main" val="1053288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865EBC-030B-4B90-B1A3-77FBBC0DD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606744"/>
            <a:ext cx="8672513" cy="3794522"/>
          </a:xfrm>
        </p:spPr>
        <p:txBody>
          <a:bodyPr/>
          <a:lstStyle/>
          <a:p>
            <a:r>
              <a:rPr lang="en-US" sz="1200" dirty="0"/>
              <a:t>These sections are critical to a successful design.</a:t>
            </a:r>
          </a:p>
          <a:p>
            <a:pPr lvl="1"/>
            <a:r>
              <a:rPr lang="en-US" sz="1200" dirty="0"/>
              <a:t>Chapter 1</a:t>
            </a:r>
          </a:p>
          <a:p>
            <a:pPr lvl="1"/>
            <a:r>
              <a:rPr lang="en-US" sz="1200" dirty="0"/>
              <a:t>Requirements and Specifications</a:t>
            </a:r>
          </a:p>
          <a:p>
            <a:pPr lvl="1"/>
            <a:r>
              <a:rPr lang="en-US" sz="1200" dirty="0"/>
              <a:t>Chapter 2</a:t>
            </a:r>
          </a:p>
          <a:p>
            <a:pPr lvl="1"/>
            <a:r>
              <a:rPr lang="en-US" sz="1200" dirty="0"/>
              <a:t>Engineering Risk Analysis</a:t>
            </a:r>
          </a:p>
          <a:p>
            <a:pPr lvl="1"/>
            <a:r>
              <a:rPr lang="en-US" sz="1200" dirty="0"/>
              <a:t>Chapter 3</a:t>
            </a:r>
          </a:p>
          <a:p>
            <a:pPr lvl="1"/>
            <a:r>
              <a:rPr lang="en-US" sz="1200" dirty="0"/>
              <a:t>Requirements, Engineering and Risk Analysis Reviews</a:t>
            </a:r>
          </a:p>
          <a:p>
            <a:pPr lvl="1"/>
            <a:r>
              <a:rPr lang="en-US" sz="1200" dirty="0"/>
              <a:t>Chapter 4 – DESIGN</a:t>
            </a:r>
          </a:p>
          <a:p>
            <a:pPr lvl="1"/>
            <a:r>
              <a:rPr lang="en-US" sz="1200" dirty="0"/>
              <a:t>Chapter 5 – </a:t>
            </a:r>
            <a:r>
              <a:rPr lang="en-US" sz="1200" b="1" i="1" u="sng" dirty="0"/>
              <a:t>THIS IS ONE OF THE LARGEST PROBLEMS WE HAVE Engineering Design Review</a:t>
            </a:r>
            <a:r>
              <a:rPr lang="en-US" sz="1200" dirty="0"/>
              <a:t>.</a:t>
            </a:r>
          </a:p>
          <a:p>
            <a:r>
              <a:rPr lang="en-US" sz="1200" dirty="0"/>
              <a:t>Chapter 1 – “I told you what I wanted, and you didn’t give it to me.  Now you’ve wasted all my project money! Your boss will hear about this!”</a:t>
            </a:r>
          </a:p>
          <a:p>
            <a:r>
              <a:rPr lang="en-US" sz="1200" dirty="0"/>
              <a:t>Chapter 2 – “I know I can get “</a:t>
            </a:r>
            <a:r>
              <a:rPr lang="en-US" sz="1200" dirty="0" err="1"/>
              <a:t>Unobtainium</a:t>
            </a:r>
            <a:r>
              <a:rPr lang="en-US" sz="1200" dirty="0"/>
              <a:t> sheets somewhere.”</a:t>
            </a:r>
          </a:p>
          <a:p>
            <a:r>
              <a:rPr lang="en-US" sz="1200" dirty="0"/>
              <a:t>Chapter 3 – “I know all there is to know on this subject, I’m sure I didn’t miss anything!” or “how can it not work… it’s only cutting-edge (bleeding edge) design.”</a:t>
            </a:r>
          </a:p>
          <a:p>
            <a:pPr marL="0" indent="0">
              <a:buNone/>
            </a:pPr>
            <a:endParaRPr lang="en-US" sz="1600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AAA7F9-2562-448C-A369-501F03D09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Sections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3E7FA-71EA-4F06-9D7A-62371F444BC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2/24/2022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0A407-13D7-4F59-A189-DEB583EBE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Paul Czarapata | Navigating the Engineering Manual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0DBA7-0F7D-4EC5-90B1-29D264CD6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918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032A9BA-C567-4086-AE01-8380A543D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775" y="728663"/>
            <a:ext cx="6192163" cy="37941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F8DC828-C719-4BD0-A543-2D0CC325F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Analysis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53213-AE7E-42DA-A604-9DF15B6AF42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2/24/2022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A06F1-7A19-49A2-B2AE-038543D35C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Paul Czarapata | Navigating the Engineering Manual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A8FC0-38F3-40B3-A326-C9C757D1F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1032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eme1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09727E8E-C51B-4DEA-B723-BBA618BAC889}" vid="{B309B669-32D4-47BE-B503-2C3212CFB1C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FNAL_PowerPoint_16x9_100716</Template>
  <TotalTime>493</TotalTime>
  <Words>1149</Words>
  <Application>Microsoft Office PowerPoint</Application>
  <PresentationFormat>On-screen Show (16:9)</PresentationFormat>
  <Paragraphs>164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Helvetica</vt:lpstr>
      <vt:lpstr>Fermilab_PPT_090915</vt:lpstr>
      <vt:lpstr>1_Custom Design</vt:lpstr>
      <vt:lpstr>Custom Design</vt:lpstr>
      <vt:lpstr>Theme1</vt:lpstr>
      <vt:lpstr>PowerPoint Presentation</vt:lpstr>
      <vt:lpstr>Where did the manual come from?</vt:lpstr>
      <vt:lpstr>Early History</vt:lpstr>
      <vt:lpstr>PowerPoint Presentation</vt:lpstr>
      <vt:lpstr>Engineering Process at Fermilab</vt:lpstr>
      <vt:lpstr>Engineering flow chart</vt:lpstr>
      <vt:lpstr>Contents</vt:lpstr>
      <vt:lpstr>Critical Sections</vt:lpstr>
      <vt:lpstr>Risk Analysis</vt:lpstr>
      <vt:lpstr>Risk Summary</vt:lpstr>
      <vt:lpstr>Engineering and Project Risk Elements</vt:lpstr>
      <vt:lpstr>Design</vt:lpstr>
      <vt:lpstr>Design </vt:lpstr>
      <vt:lpstr>So, what is the Engineering Manual?</vt:lpstr>
      <vt:lpstr>More help</vt:lpstr>
      <vt:lpstr>Your Turn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C. Czarapata x3106 01875N</dc:creator>
  <cp:lastModifiedBy>Paul C. Czarapata x3106 01875N</cp:lastModifiedBy>
  <cp:revision>35</cp:revision>
  <cp:lastPrinted>2014-01-20T19:40:21Z</cp:lastPrinted>
  <dcterms:created xsi:type="dcterms:W3CDTF">2021-03-29T14:56:35Z</dcterms:created>
  <dcterms:modified xsi:type="dcterms:W3CDTF">2022-02-24T14:42:33Z</dcterms:modified>
</cp:coreProperties>
</file>