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3" r:id="rId5"/>
    <p:sldId id="482" r:id="rId6"/>
    <p:sldId id="488" r:id="rId7"/>
    <p:sldId id="497" r:id="rId8"/>
    <p:sldId id="498" r:id="rId9"/>
    <p:sldId id="500" r:id="rId10"/>
    <p:sldId id="501" r:id="rId11"/>
    <p:sldId id="505" r:id="rId12"/>
    <p:sldId id="503" r:id="rId13"/>
    <p:sldId id="504" r:id="rId14"/>
    <p:sldId id="49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88215" autoAdjust="0"/>
  </p:normalViewPr>
  <p:slideViewPr>
    <p:cSldViewPr snapToGrid="0" showGuides="1">
      <p:cViewPr varScale="1">
        <p:scale>
          <a:sx n="150" d="100"/>
          <a:sy n="150" d="100"/>
        </p:scale>
        <p:origin x="168" y="50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23/02/2022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MQXFA09 Preload Proposal - Jul 22,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MQXFA09 Preload Proposal - Jul 22,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MQXFA09 Preload Proposal - Jul 22,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MQXFA09 Preload Proposal - Jul 22,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MQXFA09 Preload Proposal - Jul 22,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MQXFA09 Preload Proposal - Jul 22, 2021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 Welding Shim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FE Analysis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G. Vallone, J. </a:t>
            </a:r>
            <a:r>
              <a:rPr lang="en-GB" dirty="0" err="1"/>
              <a:t>Ferradas</a:t>
            </a:r>
            <a:r>
              <a:rPr lang="en-GB" dirty="0"/>
              <a:t> </a:t>
            </a:r>
            <a:r>
              <a:rPr lang="en-GB" dirty="0" err="1"/>
              <a:t>Troitino</a:t>
            </a:r>
            <a:r>
              <a:rPr lang="en-GB" dirty="0"/>
              <a:t>, etc.</a:t>
            </a:r>
          </a:p>
          <a:p>
            <a:r>
              <a:rPr lang="en-US" i="1" dirty="0"/>
              <a:t>3-Feb-2022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 –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57" y="3690535"/>
            <a:ext cx="8067543" cy="24356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Checking, during a thermal cycle, the impact on:</a:t>
            </a:r>
          </a:p>
          <a:p>
            <a:pPr lvl="1"/>
            <a:r>
              <a:rPr lang="en-GB" dirty="0"/>
              <a:t>Coil stress</a:t>
            </a:r>
          </a:p>
          <a:p>
            <a:pPr lvl="1"/>
            <a:r>
              <a:rPr lang="en-GB" dirty="0"/>
              <a:t>Shell stress</a:t>
            </a:r>
          </a:p>
          <a:p>
            <a:pPr lvl="1"/>
            <a:r>
              <a:rPr lang="en-GB" dirty="0"/>
              <a:t>Vessel contact force</a:t>
            </a:r>
          </a:p>
          <a:p>
            <a:pPr lvl="1"/>
            <a:r>
              <a:rPr lang="en-GB" dirty="0"/>
              <a:t>Shell longitudinal displacement (at z=0)</a:t>
            </a:r>
          </a:p>
          <a:p>
            <a:pPr lvl="1"/>
            <a:r>
              <a:rPr lang="en-GB" dirty="0"/>
              <a:t>Compare with no interference case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21"/>
          <a:stretch/>
        </p:blipFill>
        <p:spPr>
          <a:xfrm>
            <a:off x="427368" y="1130186"/>
            <a:ext cx="5055733" cy="1228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4" y="2658045"/>
            <a:ext cx="5001323" cy="733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E521EE-D613-4639-8234-A169BD07B870}"/>
              </a:ext>
            </a:extLst>
          </p:cNvPr>
          <p:cNvSpPr txBox="1"/>
          <p:nvPr/>
        </p:nvSpPr>
        <p:spPr>
          <a:xfrm>
            <a:off x="6051157" y="2786057"/>
            <a:ext cx="2282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Standard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1. Loading, 2. CD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521EE-D613-4639-8234-A169BD07B870}"/>
              </a:ext>
            </a:extLst>
          </p:cNvPr>
          <p:cNvSpPr txBox="1"/>
          <p:nvPr/>
        </p:nvSpPr>
        <p:spPr>
          <a:xfrm>
            <a:off x="6105742" y="1474578"/>
            <a:ext cx="25298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Welding Shim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1. Loading, 2. Shim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3. Vessel, 4. CD</a:t>
            </a:r>
          </a:p>
          <a:p>
            <a:pPr algn="ctr"/>
            <a:r>
              <a:rPr 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5. Warm-up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86971"/>
            <a:ext cx="7920000" cy="5139193"/>
          </a:xfrm>
        </p:spPr>
        <p:txBody>
          <a:bodyPr>
            <a:normAutofit/>
          </a:bodyPr>
          <a:lstStyle/>
          <a:p>
            <a:r>
              <a:rPr lang="en-GB" dirty="0"/>
              <a:t>2D model</a:t>
            </a:r>
          </a:p>
          <a:p>
            <a:pPr lvl="1"/>
            <a:r>
              <a:rPr lang="en-GB" dirty="0"/>
              <a:t>Plots with cooldown x</a:t>
            </a:r>
          </a:p>
          <a:p>
            <a:pPr lvl="1"/>
            <a:r>
              <a:rPr lang="en-GB" dirty="0"/>
              <a:t>Add points in the ‘acceptable’ range</a:t>
            </a:r>
          </a:p>
          <a:p>
            <a:pPr lvl="1"/>
            <a:r>
              <a:rPr lang="en-GB" dirty="0"/>
              <a:t>Sensitivity analysis to vessel </a:t>
            </a:r>
            <a:r>
              <a:rPr lang="en-GB" dirty="0" err="1"/>
              <a:t>t.c</a:t>
            </a:r>
            <a:r>
              <a:rPr lang="en-GB" dirty="0"/>
              <a:t>. (2.8 to 3.2 mm/m)</a:t>
            </a:r>
          </a:p>
          <a:p>
            <a:pPr lvl="1"/>
            <a:endParaRPr lang="en-GB" dirty="0"/>
          </a:p>
          <a:p>
            <a:r>
              <a:rPr lang="en-GB" dirty="0"/>
              <a:t>3D model with target vessel stress</a:t>
            </a:r>
          </a:p>
          <a:p>
            <a:pPr lvl="1"/>
            <a:r>
              <a:rPr lang="en-GB" dirty="0"/>
              <a:t>Highly simplified 3D (~cylinders) x</a:t>
            </a:r>
          </a:p>
          <a:p>
            <a:pPr lvl="1"/>
            <a:r>
              <a:rPr lang="en-GB" dirty="0"/>
              <a:t>Check cooldown contraction and compare against ’standard’ case (shell/yoke sliding?) x</a:t>
            </a:r>
          </a:p>
          <a:p>
            <a:pPr lvl="1"/>
            <a:r>
              <a:rPr lang="en-GB" dirty="0"/>
              <a:t>Acceptability range (</a:t>
            </a:r>
            <a:r>
              <a:rPr lang="en-GB" dirty="0" err="1"/>
              <a:t>spole</a:t>
            </a:r>
            <a:r>
              <a:rPr lang="en-GB" dirty="0"/>
              <a:t> &lt; 5 MPa, </a:t>
            </a:r>
            <a:r>
              <a:rPr lang="en-GB" dirty="0" err="1"/>
              <a:t>Fz</a:t>
            </a:r>
            <a:r>
              <a:rPr lang="en-GB" dirty="0"/>
              <a:t> &gt; 123 </a:t>
            </a:r>
            <a:r>
              <a:rPr lang="en-GB" dirty="0" err="1"/>
              <a:t>kN</a:t>
            </a:r>
            <a:r>
              <a:rPr lang="en-GB" dirty="0"/>
              <a:t>) x</a:t>
            </a:r>
          </a:p>
          <a:p>
            <a:pPr lvl="1"/>
            <a:r>
              <a:rPr lang="en-GB" dirty="0"/>
              <a:t>Add step to standard model with warm up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50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979" y="1035663"/>
            <a:ext cx="3544646" cy="3887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Description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098124"/>
            <a:ext cx="7920000" cy="102803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Full 2D, variable welding shim size and shell/vessel interference</a:t>
            </a:r>
          </a:p>
          <a:p>
            <a:r>
              <a:rPr lang="en-GB" dirty="0"/>
              <a:t>Welding shim introduced as shell/vessel interference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FCDB1-8FDE-4E66-A7A6-1A3CFE92E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61" y="900000"/>
            <a:ext cx="4175543" cy="402283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5BF645-CD46-4CD4-B38C-CC3D00B07335}"/>
              </a:ext>
            </a:extLst>
          </p:cNvPr>
          <p:cNvCxnSpPr>
            <a:cxnSpLocks/>
          </p:cNvCxnSpPr>
          <p:nvPr/>
        </p:nvCxnSpPr>
        <p:spPr>
          <a:xfrm flipH="1">
            <a:off x="6693465" y="1035663"/>
            <a:ext cx="701564" cy="213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EE521EE-D613-4639-8234-A169BD07B870}"/>
              </a:ext>
            </a:extLst>
          </p:cNvPr>
          <p:cNvSpPr txBox="1"/>
          <p:nvPr/>
        </p:nvSpPr>
        <p:spPr>
          <a:xfrm>
            <a:off x="7483316" y="782899"/>
            <a:ext cx="1048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Welding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Shim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107222"/>
            <a:ext cx="7920000" cy="201894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Circ. </a:t>
            </a:r>
            <a:r>
              <a:rPr lang="en-GB" dirty="0" err="1"/>
              <a:t>interf</a:t>
            </a:r>
            <a:r>
              <a:rPr lang="en-GB" dirty="0"/>
              <a:t>. computed on the ‘loaded’ magnet</a:t>
            </a:r>
          </a:p>
          <a:p>
            <a:r>
              <a:rPr lang="en-GB" dirty="0"/>
              <a:t>The welding shim can allow for a lower sensitivity to the circumferential interference especially in the regions with low vessel stress</a:t>
            </a:r>
          </a:p>
          <a:p>
            <a:r>
              <a:rPr lang="en-GB" dirty="0"/>
              <a:t>What is the expected tolerance?</a:t>
            </a:r>
          </a:p>
          <a:p>
            <a:r>
              <a:rPr lang="en-GB" dirty="0"/>
              <a:t>Allowed stress increase on the coil: 5 MPa at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8A5A568-F4FE-B54A-84FF-B309EA12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96" y="1015093"/>
            <a:ext cx="3492500" cy="290830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0C3B383-3493-DB43-9BC1-62FD0281B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204" y="1049461"/>
            <a:ext cx="46736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stress / Pole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107222"/>
            <a:ext cx="7920000" cy="2018941"/>
          </a:xfrm>
        </p:spPr>
        <p:txBody>
          <a:bodyPr>
            <a:normAutofit/>
          </a:bodyPr>
          <a:lstStyle/>
          <a:p>
            <a:r>
              <a:rPr lang="en-GB" dirty="0"/>
              <a:t>The relationship between the vessel stress and the pole stress does not depend on the shim thickness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C04F8C6C-A4B3-4247-ADEC-85253FCC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900000"/>
            <a:ext cx="38481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Contact 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710444"/>
            <a:ext cx="7920000" cy="241572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Radial contact force can be used to estimate the frictional force</a:t>
            </a:r>
          </a:p>
          <a:p>
            <a:pPr lvl="1"/>
            <a:r>
              <a:rPr lang="en-GB" dirty="0"/>
              <a:t>Total force in cross-section</a:t>
            </a:r>
          </a:p>
          <a:p>
            <a:pPr lvl="1"/>
            <a:r>
              <a:rPr lang="en-GB" dirty="0"/>
              <a:t>Can be used to prevent motion during transportation and during test at cold temperature</a:t>
            </a:r>
          </a:p>
          <a:p>
            <a:pPr lvl="1"/>
            <a:r>
              <a:rPr lang="en-GB" dirty="0"/>
              <a:t>How much force do we need at warm?</a:t>
            </a:r>
          </a:p>
          <a:p>
            <a:r>
              <a:rPr lang="en-GB" dirty="0"/>
              <a:t>The relationship between vessel/pole/force is linear – not affected by shim thickness</a:t>
            </a:r>
          </a:p>
          <a:p>
            <a:pPr lvl="1"/>
            <a:r>
              <a:rPr lang="en-GB" dirty="0"/>
              <a:t>From the required force, we can easily compute the minimum vessel and pole stress</a:t>
            </a:r>
          </a:p>
          <a:p>
            <a:pPr lvl="1"/>
            <a:r>
              <a:rPr lang="en-GB" dirty="0"/>
              <a:t>3D and 2D models give similar results, but there is a very suspicious mismatch with the analytical ‘model’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46" y="747782"/>
            <a:ext cx="3895352" cy="2962662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B8A9D2B7-F8DD-8A4F-882B-D60CF32C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02" y="747782"/>
            <a:ext cx="3860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Coldown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3940630"/>
            <a:ext cx="7920000" cy="218553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Increase in circular interference to get back to the same stresses: 1.2 mm</a:t>
            </a:r>
          </a:p>
          <a:p>
            <a:pPr lvl="1"/>
            <a:r>
              <a:rPr lang="en-GB" dirty="0"/>
              <a:t>Integral contraction of the magnet: 3.54 mm/m</a:t>
            </a:r>
          </a:p>
          <a:p>
            <a:pPr lvl="1"/>
            <a:r>
              <a:rPr lang="en-GB" dirty="0"/>
              <a:t>Stainless steel contraction: 2.95 mm/m</a:t>
            </a:r>
          </a:p>
          <a:p>
            <a:r>
              <a:rPr lang="en-GB" dirty="0"/>
              <a:t>In the range below 10 MPa, shims &lt; 1 mm might be too sensitive to the interference</a:t>
            </a:r>
          </a:p>
          <a:p>
            <a:pPr lvl="1"/>
            <a:r>
              <a:rPr lang="en-GB" dirty="0"/>
              <a:t>Easy to ‘loose’ contact with small errors</a:t>
            </a:r>
          </a:p>
          <a:p>
            <a:pPr lvl="1"/>
            <a:r>
              <a:rPr lang="en-GB" dirty="0"/>
              <a:t>Need to compare with actual error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36D00DA3-0A66-D444-83FB-3896DE23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600" y="900000"/>
            <a:ext cx="3517900" cy="2908300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55BF8DB9-D39E-5542-970A-8F796C53F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0" y="802144"/>
            <a:ext cx="44704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4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57" y="3706514"/>
            <a:ext cx="4409943" cy="2653766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Radial contact force can be used to estimate the frictional force</a:t>
            </a:r>
          </a:p>
          <a:p>
            <a:pPr lvl="1"/>
            <a:r>
              <a:rPr lang="en-GB" dirty="0"/>
              <a:t>How much force do we need at cold?</a:t>
            </a:r>
          </a:p>
          <a:p>
            <a:pPr lvl="2"/>
            <a:r>
              <a:rPr lang="en-GB" dirty="0"/>
              <a:t>123 </a:t>
            </a:r>
            <a:r>
              <a:rPr lang="en-GB" dirty="0" err="1"/>
              <a:t>kN</a:t>
            </a:r>
            <a:r>
              <a:rPr lang="en-GB" dirty="0"/>
              <a:t> long, with 0.1 friction: 1230 </a:t>
            </a:r>
            <a:r>
              <a:rPr lang="en-GB" dirty="0" err="1"/>
              <a:t>kN</a:t>
            </a:r>
            <a:r>
              <a:rPr lang="en-GB" dirty="0"/>
              <a:t>, or 307 </a:t>
            </a:r>
            <a:r>
              <a:rPr lang="en-GB" dirty="0" err="1"/>
              <a:t>kN</a:t>
            </a:r>
            <a:r>
              <a:rPr lang="en-GB" dirty="0"/>
              <a:t>/m</a:t>
            </a:r>
          </a:p>
          <a:p>
            <a:pPr lvl="2"/>
            <a:r>
              <a:rPr lang="en-GB" dirty="0"/>
              <a:t>154 </a:t>
            </a:r>
            <a:r>
              <a:rPr lang="en-GB" dirty="0" err="1"/>
              <a:t>kN</a:t>
            </a:r>
            <a:r>
              <a:rPr lang="en-GB" dirty="0"/>
              <a:t>/m with 0.2, 51 </a:t>
            </a:r>
            <a:r>
              <a:rPr lang="en-GB" dirty="0" err="1"/>
              <a:t>kN</a:t>
            </a:r>
            <a:r>
              <a:rPr lang="en-GB" dirty="0"/>
              <a:t>/m with 0.6</a:t>
            </a:r>
          </a:p>
          <a:p>
            <a:r>
              <a:rPr lang="en-GB" dirty="0"/>
              <a:t>Relationship between R.T. pole stress and radial force at cold non-linear. This is expected as we are in the ‘non-linear’ region of the shim</a:t>
            </a:r>
          </a:p>
          <a:p>
            <a:r>
              <a:rPr lang="en-GB" dirty="0"/>
              <a:t>Stress increase required is below 3 MPa with a shim of at least 1 mm</a:t>
            </a:r>
          </a:p>
          <a:p>
            <a:r>
              <a:rPr lang="en-GB" dirty="0"/>
              <a:t>Something strange in the 0.5 mm simulation</a:t>
            </a:r>
          </a:p>
          <a:p>
            <a:pPr lvl="1"/>
            <a:r>
              <a:rPr lang="en-GB" dirty="0"/>
              <a:t>Very small numbers…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00AA8EE-1CDF-1948-947E-45A0BD38E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0" y="764044"/>
            <a:ext cx="3860800" cy="2946400"/>
          </a:xfrm>
          <a:prstGeom prst="rect">
            <a:avLst/>
          </a:prstGeom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412E2660-F1E2-5F4D-921E-C269AACB1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60114"/>
            <a:ext cx="3860800" cy="29464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461FAD18-409C-8F4B-9D70-D99AEA755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623818"/>
            <a:ext cx="3784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57" y="3530600"/>
            <a:ext cx="7920000" cy="28296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If want to keep the pole stress below 5 MPa at warm (2 mm shim), very roughly:</a:t>
            </a:r>
          </a:p>
          <a:p>
            <a:pPr lvl="1"/>
            <a:r>
              <a:rPr lang="en-GB" dirty="0"/>
              <a:t>With 0.1 friction coefficient it does not work</a:t>
            </a:r>
          </a:p>
          <a:p>
            <a:pPr lvl="1"/>
            <a:r>
              <a:rPr lang="en-GB" dirty="0"/>
              <a:t>With 0.2 it can work. Range of acceptable circular interference ~ 1 mm.</a:t>
            </a:r>
          </a:p>
          <a:p>
            <a:pPr lvl="1"/>
            <a:r>
              <a:rPr lang="en-GB" dirty="0"/>
              <a:t>With 0.6 close to 2 mm</a:t>
            </a:r>
          </a:p>
          <a:p>
            <a:pPr lvl="1"/>
            <a:r>
              <a:rPr lang="en-GB" dirty="0"/>
              <a:t>We would need to prove that the friction coefficient is so high!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5714FA-5515-1141-BBC7-D49286BD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8" y="900000"/>
            <a:ext cx="8448543" cy="23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0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Model – Description and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MQXFA09 Preload Proposal - Jul 22, 2021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57" y="3940630"/>
            <a:ext cx="8067543" cy="218553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Simplified 3D model to check effects during thermal cycles</a:t>
            </a:r>
          </a:p>
          <a:p>
            <a:pPr lvl="1"/>
            <a:r>
              <a:rPr lang="en-GB" dirty="0"/>
              <a:t>Octant model would not be sufficient</a:t>
            </a:r>
          </a:p>
          <a:p>
            <a:pPr lvl="1"/>
            <a:r>
              <a:rPr lang="en-GB" dirty="0"/>
              <a:t>Loading as interference between the collar and the yoke</a:t>
            </a:r>
          </a:p>
          <a:p>
            <a:r>
              <a:rPr lang="en-GB" dirty="0"/>
              <a:t>Main results compared with the usual octant model</a:t>
            </a:r>
          </a:p>
          <a:p>
            <a:pPr lvl="1"/>
            <a:r>
              <a:rPr lang="en-GB" dirty="0"/>
              <a:t>Average vertical pole and shell stress on the mid-plane, radius variation after loading and after </a:t>
            </a:r>
            <a:r>
              <a:rPr lang="en-GB" dirty="0" err="1"/>
              <a:t>cooldown</a:t>
            </a:r>
            <a:endParaRPr lang="en-GB" dirty="0"/>
          </a:p>
          <a:p>
            <a:pPr lvl="1"/>
            <a:r>
              <a:rPr lang="en-GB" dirty="0"/>
              <a:t>Surprisingly close, no?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56600" y="1197665"/>
          <a:ext cx="3615730" cy="21971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250393987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61378421"/>
                    </a:ext>
                  </a:extLst>
                </a:gridCol>
                <a:gridCol w="722339">
                  <a:extLst>
                    <a:ext uri="{9D8B030D-6E8A-4147-A177-3AD203B41FA5}">
                      <a16:colId xmlns:a16="http://schemas.microsoft.com/office/drawing/2014/main" val="1701670024"/>
                    </a:ext>
                  </a:extLst>
                </a:gridCol>
                <a:gridCol w="669235">
                  <a:extLst>
                    <a:ext uri="{9D8B030D-6E8A-4147-A177-3AD203B41FA5}">
                      <a16:colId xmlns:a16="http://schemas.microsoft.com/office/drawing/2014/main" val="283564131"/>
                    </a:ext>
                  </a:extLst>
                </a:gridCol>
                <a:gridCol w="649356">
                  <a:extLst>
                    <a:ext uri="{9D8B030D-6E8A-4147-A177-3AD203B41FA5}">
                      <a16:colId xmlns:a16="http://schemas.microsoft.com/office/drawing/2014/main" val="1444784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Parameter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Step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Model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Unit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90734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sy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avg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coil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Full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208203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sy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avg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coil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Simple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3850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dR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shell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Full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0.208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2058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dR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shell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Simple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0.172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4738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584202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sy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avg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coil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Full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32890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sy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avg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coil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Simple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83165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dR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shell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Full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-0.879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3050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>
                          <a:effectLst/>
                          <a:latin typeface="+mj-lt"/>
                        </a:rPr>
                        <a:t>dR</a:t>
                      </a:r>
                      <a:r>
                        <a:rPr lang="en-US" sz="1400" i="1" u="none" strike="noStrike" dirty="0">
                          <a:effectLst/>
                          <a:latin typeface="+mj-lt"/>
                        </a:rPr>
                        <a:t> shell</a:t>
                      </a:r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CD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Simple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-0.877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mm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0015324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900000"/>
            <a:ext cx="2951200" cy="28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8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61835</TotalTime>
  <Words>801</Words>
  <Application>Microsoft Macintosh PowerPoint</Application>
  <PresentationFormat>On-screen Show (4:3)</PresentationFormat>
  <Paragraphs>143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Wingdings</vt:lpstr>
      <vt:lpstr>Thème Office</vt:lpstr>
      <vt:lpstr>MQXFA Welding Shim FE Analysis</vt:lpstr>
      <vt:lpstr>Model Description (1)</vt:lpstr>
      <vt:lpstr>Results</vt:lpstr>
      <vt:lpstr>Vessel stress / Pole Stress</vt:lpstr>
      <vt:lpstr>Radial Contact Force</vt:lpstr>
      <vt:lpstr>Coldown</vt:lpstr>
      <vt:lpstr>Cooldown</vt:lpstr>
      <vt:lpstr>Cooldown</vt:lpstr>
      <vt:lpstr>3D Model – Description and validation</vt:lpstr>
      <vt:lpstr>3D Model – Results</vt:lpstr>
      <vt:lpstr>Additional Checks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Giorgio Vallone</cp:lastModifiedBy>
  <cp:revision>323</cp:revision>
  <cp:lastPrinted>2017-05-11T15:20:58Z</cp:lastPrinted>
  <dcterms:created xsi:type="dcterms:W3CDTF">2020-02-10T17:47:20Z</dcterms:created>
  <dcterms:modified xsi:type="dcterms:W3CDTF">2022-02-23T17:03:24Z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