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4" r:id="rId1"/>
    <p:sldMasterId id="2147483675" r:id="rId2"/>
  </p:sldMasterIdLst>
  <p:notesMasterIdLst>
    <p:notesMasterId r:id="rId17"/>
  </p:notesMasterIdLst>
  <p:sldIdLst>
    <p:sldId id="256" r:id="rId3"/>
    <p:sldId id="290" r:id="rId4"/>
    <p:sldId id="292" r:id="rId5"/>
    <p:sldId id="306" r:id="rId6"/>
    <p:sldId id="295" r:id="rId7"/>
    <p:sldId id="299" r:id="rId8"/>
    <p:sldId id="301" r:id="rId9"/>
    <p:sldId id="258" r:id="rId10"/>
    <p:sldId id="260" r:id="rId11"/>
    <p:sldId id="303" r:id="rId12"/>
    <p:sldId id="311" r:id="rId13"/>
    <p:sldId id="312" r:id="rId14"/>
    <p:sldId id="304" r:id="rId15"/>
    <p:sldId id="289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5E6F9F-D87C-49C1-AF4D-84A099C05506}">
  <a:tblStyle styleId="{885E6F9F-D87C-49C1-AF4D-84A099C055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6"/>
    <p:restoredTop sz="86059"/>
  </p:normalViewPr>
  <p:slideViewPr>
    <p:cSldViewPr snapToGrid="0">
      <p:cViewPr varScale="1">
        <p:scale>
          <a:sx n="91" d="100"/>
          <a:sy n="91" d="100"/>
        </p:scale>
        <p:origin x="164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D36928"/>
              </a:buClr>
              <a:buSzPts val="1400"/>
              <a:buChar char="●"/>
            </a:pPr>
            <a:endParaRPr sz="14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e267425387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e267425387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 here by talking about the future of JGI as an SC Public Reusable Research Data Resource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76B944D-5722-0F48-8A8E-45B3D0EF33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96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6eb588ba7_0_1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6eb588ba7_0_10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6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267425387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e267425387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267425387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267425387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smaller the data and computing needs, the more options staff have available for computing.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now staff can use the cloud or LBL IT resources for smaller-scale computing.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JGI needs dedicated resources for mid-range computing to replace the Cori-genepool capacity and that is the focus of the current procurement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2f17e6e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52f17e6e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2f17e6e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52f17e6e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61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2f17e6e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52f17e6e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78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26742538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e26742538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87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18800" y="2298425"/>
            <a:ext cx="7837200" cy="498600"/>
          </a:xfrm>
          <a:prstGeom prst="rect">
            <a:avLst/>
          </a:prstGeom>
          <a:noFill/>
          <a:ln>
            <a:noFill/>
          </a:ln>
          <a:effectLst>
            <a:outerShdw blurRad="28575" dist="19050" dir="73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18800" y="3378925"/>
            <a:ext cx="7737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192125" y="4753450"/>
            <a:ext cx="4938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4" cy="5143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92">
          <p15:clr>
            <a:srgbClr val="F9AD4C"/>
          </p15:clr>
        </p15:guide>
        <p15:guide id="2" pos="2880">
          <p15:clr>
            <a:srgbClr val="F9AD4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4767265"/>
            <a:ext cx="971619" cy="273844"/>
          </a:xfrm>
          <a:prstGeom prst="rect">
            <a:avLst/>
          </a:prstGeom>
        </p:spPr>
        <p:txBody>
          <a:bodyPr/>
          <a:lstStyle/>
          <a:p>
            <a:fld id="{3E244F7D-9AAC-394B-8846-E4B87C82A680}" type="datetime1">
              <a:rPr lang="en-US" smtClean="0">
                <a:solidFill>
                  <a:srgbClr val="343434"/>
                </a:solidFill>
              </a:rPr>
              <a:pPr/>
              <a:t>4/8/22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13912" y="4767265"/>
            <a:ext cx="5629888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4343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DD3E-B192-BC47-90B1-888D524BFDAD}" type="slidenum">
              <a:rPr lang="en-US" smtClean="0">
                <a:solidFill>
                  <a:srgbClr val="343434"/>
                </a:solidFill>
              </a:rPr>
              <a:pPr/>
              <a:t>‹#›</a:t>
            </a:fld>
            <a:endParaRPr lang="en-US">
              <a:solidFill>
                <a:srgbClr val="34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58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 descr="ppt_cover_art_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 descr="JGI_logo_horiz_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868" y="685800"/>
            <a:ext cx="3863579" cy="65127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>
            <a:off x="0" y="0"/>
            <a:ext cx="5783400" cy="117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ctrTitle"/>
          </p:nvPr>
        </p:nvSpPr>
        <p:spPr>
          <a:xfrm>
            <a:off x="465300" y="2178844"/>
            <a:ext cx="53382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465300" y="4001694"/>
            <a:ext cx="43767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erriweather Sans"/>
              <a:buNone/>
              <a:defRPr sz="1800" b="0" i="0" u="none" strike="noStrike" cap="non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rgbClr val="8D8D8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0866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457200" y="859632"/>
            <a:ext cx="8229600" cy="3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147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971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ftr" idx="11"/>
          </p:nvPr>
        </p:nvSpPr>
        <p:spPr>
          <a:xfrm>
            <a:off x="1913912" y="4767263"/>
            <a:ext cx="5629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105460" y="4767263"/>
            <a:ext cx="581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0866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971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ftr" idx="11"/>
          </p:nvPr>
        </p:nvSpPr>
        <p:spPr>
          <a:xfrm>
            <a:off x="1913912" y="4767263"/>
            <a:ext cx="5629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105460" y="4767263"/>
            <a:ext cx="581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0866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457200" y="1032272"/>
            <a:ext cx="8229600" cy="3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147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971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ftr" idx="11"/>
          </p:nvPr>
        </p:nvSpPr>
        <p:spPr>
          <a:xfrm>
            <a:off x="1913912" y="4767263"/>
            <a:ext cx="5629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8105460" y="4767263"/>
            <a:ext cx="581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4" name="Google Shape;104;p19"/>
          <p:cNvCxnSpPr/>
          <p:nvPr/>
        </p:nvCxnSpPr>
        <p:spPr>
          <a:xfrm>
            <a:off x="452438" y="960835"/>
            <a:ext cx="8237400" cy="120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19"/>
          <p:cNvSpPr txBox="1">
            <a:spLocks noGrp="1"/>
          </p:cNvSpPr>
          <p:nvPr>
            <p:ph type="body" idx="2"/>
          </p:nvPr>
        </p:nvSpPr>
        <p:spPr>
          <a:xfrm>
            <a:off x="457200" y="628650"/>
            <a:ext cx="82296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0866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457200" y="1032273"/>
            <a:ext cx="48006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147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2"/>
          </p:nvPr>
        </p:nvSpPr>
        <p:spPr>
          <a:xfrm>
            <a:off x="5489575" y="1032273"/>
            <a:ext cx="32004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147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971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ftr" idx="11"/>
          </p:nvPr>
        </p:nvSpPr>
        <p:spPr>
          <a:xfrm>
            <a:off x="1913912" y="4767263"/>
            <a:ext cx="5629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ldNum" idx="12"/>
          </p:nvPr>
        </p:nvSpPr>
        <p:spPr>
          <a:xfrm>
            <a:off x="8105460" y="4767263"/>
            <a:ext cx="581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971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ftr" idx="11"/>
          </p:nvPr>
        </p:nvSpPr>
        <p:spPr>
          <a:xfrm>
            <a:off x="1913912" y="4767263"/>
            <a:ext cx="5629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ldNum" idx="12"/>
          </p:nvPr>
        </p:nvSpPr>
        <p:spPr>
          <a:xfrm>
            <a:off x="8105460" y="4767263"/>
            <a:ext cx="581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61938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42888" algn="l" rtl="0"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2pPr>
            <a:lvl3pPr marL="1028700" lvl="2" indent="-242888" algn="l" rtl="0"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3pPr>
            <a:lvl4pPr marL="1371600" lvl="3" indent="-242888" algn="l" rtl="0"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4pPr>
            <a:lvl5pPr marL="1714500" lvl="4" indent="-242888" algn="l" rtl="0">
              <a:spcBef>
                <a:spcPts val="1575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/>
            </a:lvl5pPr>
            <a:lvl6pPr marL="2057400" lvl="5" indent="-242888" algn="l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6pPr>
            <a:lvl7pPr marL="2400300" lvl="6" indent="-242888" algn="l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/>
            </a:lvl7pPr>
            <a:lvl8pPr marL="2743200" lvl="7" indent="-242888" algn="l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8pPr>
            <a:lvl9pPr marL="3086100" lvl="8" indent="-242888" algn="l" rtl="0">
              <a:spcBef>
                <a:spcPts val="1575"/>
              </a:spcBef>
              <a:spcAft>
                <a:spcPts val="1575"/>
              </a:spcAft>
              <a:buClr>
                <a:schemeClr val="dk1"/>
              </a:buClr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buClr>
                <a:schemeClr val="dk1"/>
              </a:buClr>
              <a:buSzPts val="700"/>
              <a:buFont typeface="Arial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chemeClr val="dk1"/>
              </a:buClr>
              <a:buSzPts val="700"/>
              <a:buFont typeface="Arial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chemeClr val="dk1"/>
              </a:buClr>
              <a:buSzPts val="700"/>
              <a:buFont typeface="Arial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chemeClr val="dk1"/>
              </a:buClr>
              <a:buSzPts val="700"/>
              <a:buFont typeface="Arial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chemeClr val="dk1"/>
              </a:buClr>
              <a:buSzPts val="700"/>
              <a:buFont typeface="Arial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chemeClr val="dk1"/>
              </a:buClr>
              <a:buSzPts val="700"/>
              <a:buFont typeface="Arial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chemeClr val="dk1"/>
              </a:buClr>
              <a:buSzPts val="700"/>
              <a:buFont typeface="Arial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chemeClr val="dk1"/>
              </a:buClr>
              <a:buSzPts val="700"/>
              <a:buFont typeface="Arial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chemeClr val="dk1"/>
              </a:buClr>
              <a:buSzPts val="700"/>
              <a:buFont typeface="Arial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317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04550" y="0"/>
            <a:ext cx="7198500" cy="594900"/>
          </a:xfrm>
          <a:prstGeom prst="rect">
            <a:avLst/>
          </a:prstGeom>
          <a:noFill/>
          <a:ln>
            <a:noFill/>
          </a:ln>
          <a:effectLst>
            <a:outerShdw blurRad="28575" dist="19050" dir="73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192125" y="4753450"/>
            <a:ext cx="4938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311700" y="701788"/>
            <a:ext cx="8520600" cy="3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 b="1"/>
            </a:lvl1pPr>
            <a:lvl2pPr marL="914400" lvl="1" indent="-3175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44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04550" y="0"/>
            <a:ext cx="7198500" cy="594900"/>
          </a:xfrm>
          <a:prstGeom prst="rect">
            <a:avLst/>
          </a:prstGeom>
          <a:noFill/>
          <a:ln>
            <a:noFill/>
          </a:ln>
          <a:effectLst>
            <a:outerShdw blurRad="28575" dist="19050" dir="73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320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192125" y="4753450"/>
            <a:ext cx="4938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2"/>
          </p:nvPr>
        </p:nvSpPr>
        <p:spPr>
          <a:xfrm>
            <a:off x="404550" y="671625"/>
            <a:ext cx="48888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SzPts val="1200"/>
              <a:buNone/>
              <a:defRPr/>
            </a:lvl9pPr>
          </a:lstStyle>
          <a:p>
            <a:endParaRPr/>
          </a:p>
        </p:txBody>
      </p:sp>
      <p:cxnSp>
        <p:nvCxnSpPr>
          <p:cNvPr id="26" name="Google Shape;26;p4"/>
          <p:cNvCxnSpPr/>
          <p:nvPr/>
        </p:nvCxnSpPr>
        <p:spPr>
          <a:xfrm>
            <a:off x="517650" y="1083950"/>
            <a:ext cx="3427500" cy="0"/>
          </a:xfrm>
          <a:prstGeom prst="straightConnector1">
            <a:avLst/>
          </a:prstGeom>
          <a:noFill/>
          <a:ln w="19050" cap="flat" cmpd="sng">
            <a:solidFill>
              <a:srgbClr val="FCB53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4"/>
          <p:cNvSpPr txBox="1">
            <a:spLocks noGrp="1"/>
          </p:cNvSpPr>
          <p:nvPr>
            <p:ph type="body" idx="3"/>
          </p:nvPr>
        </p:nvSpPr>
        <p:spPr>
          <a:xfrm>
            <a:off x="4615050" y="12320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ed slide">
  <p:cSld name="TITLE_AND_BODY_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53128"/>
            <a:ext cx="9144004" cy="69037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04550" y="0"/>
            <a:ext cx="7198500" cy="594900"/>
          </a:xfrm>
          <a:prstGeom prst="rect">
            <a:avLst/>
          </a:prstGeom>
          <a:noFill/>
          <a:ln>
            <a:noFill/>
          </a:ln>
          <a:effectLst>
            <a:outerShdw blurRad="28575" dist="19050" dir="73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04550" y="1417875"/>
            <a:ext cx="84378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192125" y="4753450"/>
            <a:ext cx="4938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404550" y="671625"/>
            <a:ext cx="48888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SzPts val="1200"/>
              <a:buNone/>
              <a:defRPr/>
            </a:lvl9pPr>
          </a:lstStyle>
          <a:p>
            <a:endParaRPr/>
          </a:p>
        </p:txBody>
      </p:sp>
      <p:cxnSp>
        <p:nvCxnSpPr>
          <p:cNvPr id="34" name="Google Shape;34;p5"/>
          <p:cNvCxnSpPr/>
          <p:nvPr/>
        </p:nvCxnSpPr>
        <p:spPr>
          <a:xfrm>
            <a:off x="517650" y="1233200"/>
            <a:ext cx="8108700" cy="0"/>
          </a:xfrm>
          <a:prstGeom prst="straightConnector1">
            <a:avLst/>
          </a:prstGeom>
          <a:noFill/>
          <a:ln w="19050" cap="flat" cmpd="sng">
            <a:solidFill>
              <a:srgbClr val="FCB53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04550" y="0"/>
            <a:ext cx="7198500" cy="594900"/>
          </a:xfrm>
          <a:prstGeom prst="rect">
            <a:avLst/>
          </a:prstGeom>
          <a:noFill/>
          <a:ln>
            <a:noFill/>
          </a:ln>
          <a:effectLst>
            <a:outerShdw blurRad="28575" dist="19050" dir="73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404550" y="1417875"/>
            <a:ext cx="84378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192125" y="4753450"/>
            <a:ext cx="4938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2"/>
          </p:nvPr>
        </p:nvSpPr>
        <p:spPr>
          <a:xfrm>
            <a:off x="404550" y="671625"/>
            <a:ext cx="48888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SzPts val="12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517650" y="1233200"/>
            <a:ext cx="8108700" cy="0"/>
          </a:xfrm>
          <a:prstGeom prst="straightConnector1">
            <a:avLst/>
          </a:prstGeom>
          <a:noFill/>
          <a:ln w="19050" cap="flat" cmpd="sng">
            <a:solidFill>
              <a:srgbClr val="FCB53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4">
  <p:cSld name="TITLE_AND_BODY_4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5">
  <p:cSld name="TITLE_AND_BODY_5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32273"/>
            <a:ext cx="4800600" cy="35623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575" y="1032273"/>
            <a:ext cx="3200400" cy="35623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4767265"/>
            <a:ext cx="971619" cy="273844"/>
          </a:xfrm>
          <a:prstGeom prst="rect">
            <a:avLst/>
          </a:prstGeom>
        </p:spPr>
        <p:txBody>
          <a:bodyPr/>
          <a:lstStyle/>
          <a:p>
            <a:fld id="{03CC5976-8BD1-6348-B676-29BEDA7E7BE3}" type="datetime1">
              <a:rPr lang="en-US" smtClean="0">
                <a:solidFill>
                  <a:srgbClr val="343434"/>
                </a:solidFill>
              </a:rPr>
              <a:pPr/>
              <a:t>4/8/22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13912" y="4767265"/>
            <a:ext cx="5629888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4343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DD3E-B192-BC47-90B1-888D524BFDAD}" type="slidenum">
              <a:rPr lang="en-US" smtClean="0">
                <a:solidFill>
                  <a:srgbClr val="343434"/>
                </a:solidFill>
              </a:rPr>
              <a:pPr/>
              <a:t>‹#›</a:t>
            </a:fld>
            <a:endParaRPr lang="en-US">
              <a:solidFill>
                <a:srgbClr val="34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8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6000" y="0"/>
            <a:ext cx="9156000" cy="594900"/>
          </a:xfrm>
          <a:prstGeom prst="rect">
            <a:avLst/>
          </a:prstGeom>
          <a:solidFill>
            <a:srgbClr val="3860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860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04550" y="0"/>
            <a:ext cx="7198500" cy="594900"/>
          </a:xfrm>
          <a:prstGeom prst="rect">
            <a:avLst/>
          </a:prstGeom>
          <a:noFill/>
          <a:ln>
            <a:noFill/>
          </a:ln>
          <a:effectLst>
            <a:outerShdw blurRad="28575" dist="19050" dir="738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701788"/>
            <a:ext cx="8520600" cy="3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D36928"/>
              </a:buClr>
              <a:buSzPts val="1800"/>
              <a:buFont typeface="Arial"/>
              <a:buChar char="●"/>
              <a:defRPr sz="1800" b="1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D36928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D36928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D36928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Clr>
                <a:srgbClr val="5A5A5A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192125" y="4753450"/>
            <a:ext cx="4938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94391" y="0"/>
            <a:ext cx="1349609" cy="5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-6000" y="5067300"/>
            <a:ext cx="9156000" cy="76200"/>
          </a:xfrm>
          <a:prstGeom prst="rect">
            <a:avLst/>
          </a:prstGeom>
          <a:solidFill>
            <a:srgbClr val="9190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8" r:id="rId7"/>
    <p:sldLayoutId id="2147483659" r:id="rId8"/>
    <p:sldLayoutId id="2147483677" r:id="rId9"/>
    <p:sldLayoutId id="214748367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0" y="0"/>
            <a:ext cx="9144000" cy="600000"/>
          </a:xfrm>
          <a:prstGeom prst="rect">
            <a:avLst/>
          </a:prstGeom>
          <a:solidFill>
            <a:srgbClr val="4468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0866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457200" y="859632"/>
            <a:ext cx="8229600" cy="3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147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971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1913912" y="4767263"/>
            <a:ext cx="5629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105460" y="4767263"/>
            <a:ext cx="581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0" y="5066110"/>
            <a:ext cx="9144000" cy="7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7543800" y="171450"/>
            <a:ext cx="1600200" cy="51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17060" y="255"/>
                </a:lnTo>
                <a:lnTo>
                  <a:pt x="120000" y="0"/>
                </a:lnTo>
                <a:cubicBezTo>
                  <a:pt x="119817" y="40000"/>
                  <a:pt x="119634" y="80000"/>
                  <a:pt x="119451" y="120000"/>
                </a:cubicBez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5" descr="JGI_logo_stacked_RGB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80338" y="215503"/>
            <a:ext cx="847725" cy="4286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81" r:id="rId7"/>
    <p:sldLayoutId id="214748368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ctrTitle"/>
          </p:nvPr>
        </p:nvSpPr>
        <p:spPr>
          <a:xfrm>
            <a:off x="869150" y="2013325"/>
            <a:ext cx="52323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00" dirty="0">
                <a:latin typeface="Avenir Heavy" charset="0"/>
                <a:ea typeface="Avenir Heavy" charset="0"/>
                <a:cs typeface="Avenir Heavy" charset="0"/>
              </a:rPr>
              <a:t>Data Management at the DOE JGI</a:t>
            </a:r>
            <a:endParaRPr sz="2800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70" name="Google Shape;170;p30"/>
          <p:cNvSpPr txBox="1">
            <a:spLocks noGrp="1"/>
          </p:cNvSpPr>
          <p:nvPr>
            <p:ph type="subTitle" idx="1"/>
          </p:nvPr>
        </p:nvSpPr>
        <p:spPr>
          <a:xfrm>
            <a:off x="918800" y="3997350"/>
            <a:ext cx="7737900" cy="11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Avenir Medium" charset="0"/>
                <a:ea typeface="Avenir Medium" charset="0"/>
                <a:cs typeface="Avenir Medium" charset="0"/>
                <a:sym typeface="Oswald"/>
              </a:rPr>
              <a:t>Kjiersten Fagnan, CIO</a:t>
            </a:r>
            <a:endParaRPr sz="1900" b="0" dirty="0">
              <a:latin typeface="Avenir Medium" charset="0"/>
              <a:ea typeface="Avenir Medium" charset="0"/>
              <a:cs typeface="Avenir Medium" charset="0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latin typeface="Avenir Medium" charset="0"/>
                <a:ea typeface="Avenir Medium" charset="0"/>
                <a:cs typeface="Avenir Medium" charset="0"/>
                <a:sym typeface="Oswald"/>
              </a:rPr>
              <a:t>April 8, 2022</a:t>
            </a:r>
            <a:endParaRPr b="0" dirty="0">
              <a:latin typeface="Avenir Medium" charset="0"/>
              <a:ea typeface="Avenir Medium" charset="0"/>
              <a:cs typeface="Avenir Medium" charset="0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/>
          <p:nvPr/>
        </p:nvSpPr>
        <p:spPr>
          <a:xfrm>
            <a:off x="2818913" y="2922296"/>
            <a:ext cx="1986300" cy="80235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231225" y="3817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600" dirty="0">
                <a:latin typeface="Avenir Heavy" charset="0"/>
                <a:ea typeface="Avenir Heavy" charset="0"/>
                <a:cs typeface="Avenir Heavy" charset="0"/>
              </a:rPr>
              <a:t>JGI is Running Analyses Across the West Coast</a:t>
            </a:r>
            <a:endParaRPr sz="2600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2818913" y="1174704"/>
            <a:ext cx="1986300" cy="1733175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800">
                <a:solidFill>
                  <a:srgbClr val="666666"/>
                </a:solidFill>
                <a:latin typeface="Avenir Medium" charset="0"/>
                <a:ea typeface="Avenir Medium" charset="0"/>
                <a:cs typeface="Avenir Medium" charset="0"/>
              </a:rPr>
              <a:t>JGI Centralized Workflow System</a:t>
            </a:r>
            <a:endParaRPr sz="1800">
              <a:solidFill>
                <a:srgbClr val="666666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3288" y="413650"/>
            <a:ext cx="1539568" cy="104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5088" y="2322245"/>
            <a:ext cx="130904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275" y="1548521"/>
            <a:ext cx="7239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7175" y="1605671"/>
            <a:ext cx="43815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2100" y="1681271"/>
            <a:ext cx="43815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8863" y="1779521"/>
            <a:ext cx="43815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3275" y="2463346"/>
            <a:ext cx="14287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68479" y="3021912"/>
            <a:ext cx="1029573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3"/>
          <p:cNvSpPr txBox="1"/>
          <p:nvPr/>
        </p:nvSpPr>
        <p:spPr>
          <a:xfrm>
            <a:off x="3936038" y="2978077"/>
            <a:ext cx="723825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975">
                <a:solidFill>
                  <a:schemeClr val="dk1"/>
                </a:solidFill>
                <a:latin typeface="Avenir Medium" charset="0"/>
                <a:ea typeface="Avenir Medium" charset="0"/>
                <a:cs typeface="Avenir Medium" charset="0"/>
              </a:rPr>
              <a:t>Cromwell Workflow Manager</a:t>
            </a:r>
            <a:endParaRPr sz="975">
              <a:solidFill>
                <a:schemeClr val="dk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17" name="Google Shape;117;p13"/>
          <p:cNvSpPr txBox="1"/>
          <p:nvPr/>
        </p:nvSpPr>
        <p:spPr>
          <a:xfrm>
            <a:off x="6235100" y="3292621"/>
            <a:ext cx="1986300" cy="1278000"/>
          </a:xfrm>
          <a:prstGeom prst="rect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800">
                <a:solidFill>
                  <a:srgbClr val="666666"/>
                </a:solidFill>
                <a:latin typeface="Avenir Medium" charset="0"/>
                <a:ea typeface="Avenir Medium" charset="0"/>
                <a:cs typeface="Avenir Medium" charset="0"/>
              </a:rPr>
              <a:t>Additional resources (cloud, ORNL, ANL, etc)</a:t>
            </a:r>
            <a:endParaRPr sz="1800">
              <a:solidFill>
                <a:srgbClr val="666666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cxnSp>
        <p:nvCxnSpPr>
          <p:cNvPr id="118" name="Google Shape;118;p13"/>
          <p:cNvCxnSpPr>
            <a:stCxn id="113" idx="3"/>
            <a:endCxn id="107" idx="1"/>
          </p:cNvCxnSpPr>
          <p:nvPr/>
        </p:nvCxnSpPr>
        <p:spPr>
          <a:xfrm rot="10800000" flipH="1">
            <a:off x="2107013" y="2041234"/>
            <a:ext cx="711900" cy="225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9" name="Google Shape;119;p13"/>
          <p:cNvCxnSpPr>
            <a:stCxn id="107" idx="3"/>
          </p:cNvCxnSpPr>
          <p:nvPr/>
        </p:nvCxnSpPr>
        <p:spPr>
          <a:xfrm rot="10800000" flipH="1">
            <a:off x="4805213" y="950267"/>
            <a:ext cx="1158075" cy="1091025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0" name="Google Shape;120;p13"/>
          <p:cNvCxnSpPr>
            <a:stCxn id="107" idx="3"/>
            <a:endCxn id="109" idx="1"/>
          </p:cNvCxnSpPr>
          <p:nvPr/>
        </p:nvCxnSpPr>
        <p:spPr>
          <a:xfrm>
            <a:off x="4805213" y="2041292"/>
            <a:ext cx="1429875" cy="567225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121" name="Google Shape;121;p13"/>
          <p:cNvCxnSpPr>
            <a:stCxn id="107" idx="3"/>
            <a:endCxn id="117" idx="1"/>
          </p:cNvCxnSpPr>
          <p:nvPr/>
        </p:nvCxnSpPr>
        <p:spPr>
          <a:xfrm>
            <a:off x="4805213" y="2041292"/>
            <a:ext cx="1429875" cy="1890225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dot"/>
            <a:round/>
            <a:headEnd type="none" w="sm" len="sm"/>
            <a:tailEnd type="triangle" w="med" len="med"/>
          </a:ln>
        </p:spPr>
      </p:cxnSp>
      <p:sp>
        <p:nvSpPr>
          <p:cNvPr id="122" name="Google Shape;122;p13"/>
          <p:cNvSpPr/>
          <p:nvPr/>
        </p:nvSpPr>
        <p:spPr>
          <a:xfrm>
            <a:off x="285356" y="3807182"/>
            <a:ext cx="3841200" cy="86242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>
                <a:solidFill>
                  <a:srgbClr val="666666"/>
                </a:solidFill>
                <a:latin typeface="Avenir Medium" charset="0"/>
                <a:ea typeface="Avenir Medium" charset="0"/>
                <a:cs typeface="Avenir Medium" charset="0"/>
              </a:rPr>
              <a:t>Common interface to access resources</a:t>
            </a:r>
            <a:endParaRPr sz="2400">
              <a:solidFill>
                <a:srgbClr val="666666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123" name="Google Shape;123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56357" y="1835590"/>
            <a:ext cx="1179454" cy="802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13"/>
          <p:cNvCxnSpPr>
            <a:stCxn id="107" idx="3"/>
            <a:endCxn id="125" idx="1"/>
          </p:cNvCxnSpPr>
          <p:nvPr/>
        </p:nvCxnSpPr>
        <p:spPr>
          <a:xfrm rot="10800000" flipH="1">
            <a:off x="4805213" y="1832942"/>
            <a:ext cx="1338075" cy="20835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25" name="Google Shape;12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43363" y="1546608"/>
            <a:ext cx="117945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3"/>
          <p:cNvSpPr txBox="1"/>
          <p:nvPr/>
        </p:nvSpPr>
        <p:spPr>
          <a:xfrm>
            <a:off x="6166952" y="1454657"/>
            <a:ext cx="464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127" name="Google Shape;127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79963" y="1502799"/>
            <a:ext cx="869175" cy="66031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3"/>
          <p:cNvSpPr txBox="1"/>
          <p:nvPr/>
        </p:nvSpPr>
        <p:spPr>
          <a:xfrm>
            <a:off x="5682731" y="2478764"/>
            <a:ext cx="723825" cy="48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975" dirty="0">
                <a:solidFill>
                  <a:schemeClr val="dk1"/>
                </a:solidFill>
                <a:latin typeface="Avenir Medium" charset="0"/>
                <a:ea typeface="Avenir Medium" charset="0"/>
                <a:cs typeface="Avenir Medium" charset="0"/>
              </a:rPr>
              <a:t>Beta is running</a:t>
            </a:r>
            <a:endParaRPr sz="975" dirty="0">
              <a:solidFill>
                <a:schemeClr val="dk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29" name="Google Shape;129;p13"/>
          <p:cNvSpPr txBox="1"/>
          <p:nvPr/>
        </p:nvSpPr>
        <p:spPr>
          <a:xfrm>
            <a:off x="5603775" y="3633089"/>
            <a:ext cx="723825" cy="48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975">
                <a:solidFill>
                  <a:schemeClr val="dk1"/>
                </a:solidFill>
                <a:latin typeface="Avenir Medium" charset="0"/>
                <a:ea typeface="Avenir Medium" charset="0"/>
                <a:cs typeface="Avenir Medium" charset="0"/>
              </a:rPr>
              <a:t>future</a:t>
            </a:r>
            <a:endParaRPr sz="975">
              <a:solidFill>
                <a:schemeClr val="dk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30" name="Google Shape;130;p13"/>
          <p:cNvSpPr txBox="1"/>
          <p:nvPr/>
        </p:nvSpPr>
        <p:spPr>
          <a:xfrm>
            <a:off x="539644" y="2922296"/>
            <a:ext cx="1986300" cy="3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975">
                <a:solidFill>
                  <a:schemeClr val="dk1"/>
                </a:solidFill>
                <a:latin typeface="Avenir Medium" charset="0"/>
                <a:ea typeface="Avenir Medium" charset="0"/>
                <a:cs typeface="Avenir Medium" charset="0"/>
              </a:rPr>
              <a:t>Workflow Description Language </a:t>
            </a:r>
            <a:endParaRPr sz="975">
              <a:solidFill>
                <a:schemeClr val="dk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90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231225" y="3817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>
                <a:latin typeface="Avenir Heavy" charset="0"/>
                <a:ea typeface="Avenir Heavy" charset="0"/>
                <a:cs typeface="Avenir Heavy" charset="0"/>
              </a:rPr>
              <a:t>JGI Analysis is Backed by a Centralized Resource</a:t>
            </a:r>
            <a:endParaRPr sz="2400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11D27-838E-AC4A-9FCE-3972099C0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531" y="610800"/>
            <a:ext cx="4187385" cy="4347122"/>
          </a:xfrm>
          <a:prstGeom prst="rect">
            <a:avLst/>
          </a:prstGeom>
        </p:spPr>
      </p:pic>
      <p:sp>
        <p:nvSpPr>
          <p:cNvPr id="30" name="Google Shape;574;p56">
            <a:extLst>
              <a:ext uri="{FF2B5EF4-FFF2-40B4-BE49-F238E27FC236}">
                <a16:creationId xmlns:a16="http://schemas.microsoft.com/office/drawing/2014/main" id="{8735B611-0735-FE44-8540-E049852E0105}"/>
              </a:ext>
            </a:extLst>
          </p:cNvPr>
          <p:cNvSpPr txBox="1">
            <a:spLocks/>
          </p:cNvSpPr>
          <p:nvPr/>
        </p:nvSpPr>
        <p:spPr>
          <a:xfrm>
            <a:off x="231225" y="773210"/>
            <a:ext cx="4706535" cy="3742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D36928"/>
              </a:buClr>
              <a:buSzPts val="1800"/>
              <a:buFont typeface="Arial"/>
              <a:buChar char="●"/>
              <a:defRPr sz="1800" b="1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D36928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D36928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D36928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Clr>
                <a:srgbClr val="5A5A5A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JGI Analysis and Metadata Organizer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Hierarchical Data Management (file systems and tape)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Searchable metadata (100s of keys)</a:t>
            </a:r>
            <a:br>
              <a:rPr lang="en-US" dirty="0">
                <a:latin typeface="Avenir Medium" charset="0"/>
                <a:ea typeface="Avenir Medium" charset="0"/>
                <a:cs typeface="Avenir Medium" charset="0"/>
              </a:rPr>
            </a:br>
            <a:endParaRPr lang="en-US" dirty="0">
              <a:latin typeface="Avenir Medium" charset="0"/>
              <a:ea typeface="Avenir Medium" charset="0"/>
              <a:cs typeface="Avenir Medium" charset="0"/>
            </a:endParaRPr>
          </a:p>
          <a:p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Supports data distribution through API and Globus</a:t>
            </a:r>
          </a:p>
          <a:p>
            <a:endParaRPr lang="en-US" b="0" dirty="0">
              <a:latin typeface="Avenir Medium" charset="0"/>
              <a:ea typeface="Avenir Medium" charset="0"/>
              <a:cs typeface="Avenir Medium" charset="0"/>
            </a:endParaRPr>
          </a:p>
          <a:p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Centralized workflow system moves the data to SCRATCH or /</a:t>
            </a:r>
            <a:r>
              <a:rPr lang="en-US" b="0" dirty="0" err="1">
                <a:latin typeface="Avenir Medium" charset="0"/>
                <a:ea typeface="Avenir Medium" charset="0"/>
                <a:cs typeface="Avenir Medium" charset="0"/>
              </a:rPr>
              <a:t>tmp</a:t>
            </a:r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 depending on the analysis</a:t>
            </a:r>
          </a:p>
          <a:p>
            <a:endParaRPr lang="en-US" b="0" dirty="0">
              <a:latin typeface="Avenir Medium" charset="0"/>
              <a:ea typeface="Avenir Medium" charset="0"/>
              <a:cs typeface="Avenir Medium" charset="0"/>
            </a:endParaRPr>
          </a:p>
          <a:p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Key databases cached on local resources</a:t>
            </a:r>
          </a:p>
        </p:txBody>
      </p:sp>
    </p:spTree>
    <p:extLst>
      <p:ext uri="{BB962C8B-B14F-4D97-AF65-F5344CB8AC3E}">
        <p14:creationId xmlns:p14="http://schemas.microsoft.com/office/powerpoint/2010/main" val="362090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231225" y="3817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>
                <a:latin typeface="Avenir Heavy" charset="0"/>
                <a:ea typeface="Avenir Heavy" charset="0"/>
                <a:cs typeface="Avenir Heavy" charset="0"/>
              </a:rPr>
              <a:t>JGI Data Hierarchy</a:t>
            </a:r>
            <a:endParaRPr sz="2400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1EFE4-4AE4-1849-A2D4-3D19A7AC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688580"/>
            <a:ext cx="6685280" cy="43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9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>
            <a:spLocks noGrp="1"/>
          </p:cNvSpPr>
          <p:nvPr>
            <p:ph type="title"/>
          </p:nvPr>
        </p:nvSpPr>
        <p:spPr>
          <a:xfrm>
            <a:off x="404550" y="0"/>
            <a:ext cx="7198500" cy="5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venir Heavy" charset="0"/>
                <a:ea typeface="Avenir Heavy" charset="0"/>
                <a:cs typeface="Avenir Heavy" charset="0"/>
              </a:rPr>
              <a:t>Summary</a:t>
            </a:r>
            <a:endParaRPr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76" name="Google Shape;176;p31"/>
          <p:cNvSpPr txBox="1">
            <a:spLocks noGrp="1"/>
          </p:cNvSpPr>
          <p:nvPr>
            <p:ph type="sldNum" idx="12"/>
          </p:nvPr>
        </p:nvSpPr>
        <p:spPr>
          <a:xfrm>
            <a:off x="8192125" y="4753450"/>
            <a:ext cx="493800" cy="3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>
                <a:latin typeface="Avenir Medium" charset="0"/>
                <a:ea typeface="Avenir Medium" charset="0"/>
                <a:cs typeface="Avenir Medium" charset="0"/>
              </a:rPr>
              <a:t>13</a:t>
            </a:fld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77" name="Google Shape;177;p31"/>
          <p:cNvSpPr txBox="1">
            <a:spLocks noGrp="1"/>
          </p:cNvSpPr>
          <p:nvPr>
            <p:ph type="body" idx="1"/>
          </p:nvPr>
        </p:nvSpPr>
        <p:spPr>
          <a:xfrm>
            <a:off x="311700" y="701788"/>
            <a:ext cx="8520600" cy="3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JGI’s Infrastructure needs to be resilient and stable </a:t>
            </a:r>
            <a:r>
              <a:rPr lang="en-US" b="0" dirty="0">
                <a:latin typeface="Avenir Medium" charset="0"/>
                <a:ea typeface="Avenir Medium" charset="0"/>
                <a:cs typeface="Avenir Medium" charset="0"/>
                <a:sym typeface="Wingdings"/>
              </a:rPr>
              <a:t></a:t>
            </a:r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 </a:t>
            </a:r>
            <a:r>
              <a:rPr lang="en-US" b="0" dirty="0" err="1">
                <a:latin typeface="Avenir Medium" charset="0"/>
                <a:ea typeface="Avenir Medium" charset="0"/>
                <a:cs typeface="Avenir Medium" charset="0"/>
              </a:rPr>
              <a:t>Distrbuted</a:t>
            </a:r>
            <a:endParaRPr lang="en-US" b="0" dirty="0">
              <a:latin typeface="Avenir Medium" charset="0"/>
              <a:ea typeface="Avenir Medium" charset="0"/>
              <a:cs typeface="Avenir Medium" charset="0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b="0" dirty="0">
              <a:latin typeface="Avenir Medium" charset="0"/>
              <a:ea typeface="Avenir Medium" charset="0"/>
              <a:cs typeface="Avenir Medium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Application performance limited by I/O, not CPU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Analyzing O(10,000)-O(100,000) files at one time against common databases (cataloging)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Generating </a:t>
            </a:r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O(100)-O(1,000)</a:t>
            </a:r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 output files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Outputs are used by the community for comparative analysis on small clusters or through the browser</a:t>
            </a:r>
          </a:p>
          <a:p>
            <a:endParaRPr lang="en-US" b="0" dirty="0">
              <a:latin typeface="Avenir Medium" charset="0"/>
              <a:ea typeface="Avenir Medium" charset="0"/>
              <a:cs typeface="Avenir Medium" charset="0"/>
            </a:endParaRPr>
          </a:p>
          <a:p>
            <a:r>
              <a:rPr lang="en-US" b="0" dirty="0">
                <a:latin typeface="Avenir Medium" charset="0"/>
                <a:ea typeface="Avenir Medium" charset="0"/>
                <a:cs typeface="Avenir Medium" charset="0"/>
              </a:rPr>
              <a:t>Centralized data management has been critical for internal and external data access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endParaRPr lang="en-US" b="0" dirty="0">
              <a:latin typeface="Avenir Medium" charset="0"/>
              <a:ea typeface="Avenir Medium" charset="0"/>
              <a:cs typeface="Avenir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3"/>
          <p:cNvSpPr txBox="1">
            <a:spLocks noGrp="1"/>
          </p:cNvSpPr>
          <p:nvPr>
            <p:ph type="sldNum" idx="12"/>
          </p:nvPr>
        </p:nvSpPr>
        <p:spPr>
          <a:xfrm>
            <a:off x="8105460" y="4767263"/>
            <a:ext cx="5814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717" name="Google Shape;71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63"/>
          <p:cNvSpPr txBox="1"/>
          <p:nvPr/>
        </p:nvSpPr>
        <p:spPr>
          <a:xfrm>
            <a:off x="455175" y="989625"/>
            <a:ext cx="4353600" cy="129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00829B"/>
                </a:solidFill>
                <a:latin typeface="Impact"/>
                <a:ea typeface="Impact"/>
                <a:cs typeface="Impact"/>
                <a:sym typeface="Impact"/>
              </a:rPr>
              <a:t>30,000</a:t>
            </a:r>
            <a:endParaRPr sz="7200">
              <a:solidFill>
                <a:srgbClr val="00829B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19" name="Google Shape;719;p63"/>
          <p:cNvSpPr txBox="1"/>
          <p:nvPr/>
        </p:nvSpPr>
        <p:spPr>
          <a:xfrm>
            <a:off x="2118100" y="2368900"/>
            <a:ext cx="4353600" cy="129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00829B"/>
                </a:solidFill>
                <a:latin typeface="Impact"/>
                <a:ea typeface="Impact"/>
                <a:cs typeface="Impact"/>
                <a:sym typeface="Impact"/>
              </a:rPr>
              <a:t>80,000</a:t>
            </a:r>
            <a:endParaRPr sz="7200">
              <a:solidFill>
                <a:srgbClr val="00829B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20" name="Google Shape;720;p63"/>
          <p:cNvSpPr txBox="1"/>
          <p:nvPr/>
        </p:nvSpPr>
        <p:spPr>
          <a:xfrm>
            <a:off x="4691100" y="3748175"/>
            <a:ext cx="4353600" cy="129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00829B"/>
                </a:solidFill>
                <a:latin typeface="Impact"/>
                <a:ea typeface="Impact"/>
                <a:cs typeface="Impact"/>
                <a:sym typeface="Impact"/>
              </a:rPr>
              <a:t>120,000</a:t>
            </a:r>
            <a:endParaRPr sz="7200">
              <a:solidFill>
                <a:srgbClr val="00829B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21" name="Google Shape;721;p63"/>
          <p:cNvSpPr txBox="1"/>
          <p:nvPr/>
        </p:nvSpPr>
        <p:spPr>
          <a:xfrm>
            <a:off x="420400" y="101950"/>
            <a:ext cx="8624400" cy="6155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Avenir Heavy" charset="0"/>
                <a:ea typeface="Avenir Heavy" charset="0"/>
                <a:cs typeface="Avenir Heavy" charset="0"/>
                <a:sym typeface="Impact"/>
              </a:rPr>
              <a:t>In a 2 week period data users have requested...</a:t>
            </a:r>
            <a:endParaRPr sz="2800" b="1" dirty="0">
              <a:latin typeface="Avenir Heavy" charset="0"/>
              <a:ea typeface="Avenir Heavy" charset="0"/>
              <a:cs typeface="Avenir Heavy" charset="0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547B37-FED7-DE4E-9590-F8713AA53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170" y="602457"/>
            <a:ext cx="3663598" cy="243603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868" y="2381"/>
            <a:ext cx="6940973" cy="60007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venir Heavy" charset="0"/>
                <a:ea typeface="Avenir Heavy" charset="0"/>
                <a:cs typeface="Avenir Heavy" charset="0"/>
              </a:rPr>
              <a:t>The DOE Joint Genome Institute at a glance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582" y="3037237"/>
            <a:ext cx="3929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351426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chemeClr val="accent2"/>
                </a:solidFill>
                <a:latin typeface="Avenir Medium" charset="0"/>
                <a:ea typeface="Avenir Medium" charset="0"/>
                <a:cs typeface="Avenir Medium" charset="0"/>
              </a:rPr>
              <a:t>JGI MISSION:</a:t>
            </a:r>
          </a:p>
          <a:p>
            <a:pPr lvl="0">
              <a:buClr>
                <a:schemeClr val="lt1"/>
              </a:buClr>
              <a:buSzPts val="24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To provide the global research community with free access to the most advanced integrative genome science capabilities in support of the DOE energy &amp; environmental research mission</a:t>
            </a:r>
          </a:p>
        </p:txBody>
      </p:sp>
      <p:pic>
        <p:nvPicPr>
          <p:cNvPr id="13" name="Picture 12" descr="DOE_Office_Science_sid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77" y="4697881"/>
            <a:ext cx="1299636" cy="221429"/>
          </a:xfrm>
          <a:prstGeom prst="rect">
            <a:avLst/>
          </a:prstGeom>
        </p:spPr>
      </p:pic>
      <p:pic>
        <p:nvPicPr>
          <p:cNvPr id="14" name="Picture 13" descr="lr_uc_seal_lock-up_blue (1)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161" y="4635421"/>
            <a:ext cx="1054859" cy="346346"/>
          </a:xfrm>
          <a:prstGeom prst="rect">
            <a:avLst/>
          </a:prstGeom>
        </p:spPr>
      </p:pic>
      <p:pic>
        <p:nvPicPr>
          <p:cNvPr id="19" name="Picture 18" descr="esnet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094" y="4621192"/>
            <a:ext cx="952860" cy="328460"/>
          </a:xfrm>
          <a:prstGeom prst="rect">
            <a:avLst/>
          </a:prstGeom>
        </p:spPr>
      </p:pic>
      <p:pic>
        <p:nvPicPr>
          <p:cNvPr id="20" name="Picture 19" descr="sm_NERSC logo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988" y="4562316"/>
            <a:ext cx="875663" cy="492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161" y="1094365"/>
            <a:ext cx="3596606" cy="646331"/>
          </a:xfrm>
          <a:prstGeom prst="rect">
            <a:avLst/>
          </a:prstGeom>
          <a:solidFill>
            <a:schemeClr val="tx2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sz="1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Medium" charset="0"/>
                <a:ea typeface="Avenir Medium" charset="0"/>
                <a:cs typeface="Avenir Medium" charset="0"/>
              </a:rPr>
              <a:t>Integrative Genomics Building (IGB)</a:t>
            </a:r>
          </a:p>
        </p:txBody>
      </p:sp>
      <p:pic>
        <p:nvPicPr>
          <p:cNvPr id="4" name="Picture 3" descr="biosciences logo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555" y="4554575"/>
            <a:ext cx="769143" cy="340398"/>
          </a:xfrm>
          <a:prstGeom prst="rect">
            <a:avLst/>
          </a:prstGeom>
        </p:spPr>
      </p:pic>
      <p:pic>
        <p:nvPicPr>
          <p:cNvPr id="8" name="Picture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798ECB7-4611-0F4F-A72C-8A2CFC30DFF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151" y="648589"/>
            <a:ext cx="4496688" cy="2419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0DB27-87D1-A949-94CA-AC75A9BDF81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70" y="2589507"/>
            <a:ext cx="1289206" cy="44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89D93-05C3-B646-872B-31FE58F98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7563" y="4314700"/>
            <a:ext cx="644659" cy="802311"/>
          </a:xfrm>
          <a:prstGeom prst="rect">
            <a:avLst/>
          </a:prstGeo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C33C1ACD-687D-9D4D-AEAF-5FF687D61155}"/>
              </a:ext>
            </a:extLst>
          </p:cNvPr>
          <p:cNvSpPr txBox="1">
            <a:spLocks/>
          </p:cNvSpPr>
          <p:nvPr/>
        </p:nvSpPr>
        <p:spPr>
          <a:xfrm>
            <a:off x="4030356" y="3026680"/>
            <a:ext cx="5135602" cy="1159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D36928"/>
              </a:buClr>
              <a:buSzPts val="1800"/>
              <a:buFont typeface="Arial"/>
              <a:buChar char="●"/>
              <a:defRPr sz="1013" b="1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D36928"/>
              </a:buClr>
              <a:buSzPts val="1400"/>
              <a:buFont typeface="Arial"/>
              <a:buChar char="–"/>
              <a:defRPr sz="1013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D36928"/>
              </a:buClr>
              <a:buSzPts val="1400"/>
              <a:buFont typeface="Arial"/>
              <a:buChar char="●"/>
              <a:defRPr sz="1013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D36928"/>
              </a:buClr>
              <a:buSzPts val="1400"/>
              <a:buFont typeface="Arial"/>
              <a:buChar char="–"/>
              <a:defRPr sz="1013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●"/>
              <a:defRPr sz="1013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■"/>
              <a:defRPr sz="1013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●"/>
              <a:defRPr sz="1013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5A5A5A"/>
              </a:buClr>
              <a:buSzPts val="1200"/>
              <a:buFont typeface="Arial"/>
              <a:buChar char="○"/>
              <a:defRPr sz="1013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Clr>
                <a:srgbClr val="5A5A5A"/>
              </a:buClr>
              <a:buSzPts val="1200"/>
              <a:buFont typeface="Arial"/>
              <a:buChar char="■"/>
              <a:defRPr sz="1013" b="0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1300" dirty="0">
                <a:solidFill>
                  <a:srgbClr val="39607A"/>
                </a:solidFill>
                <a:latin typeface="Avenir Medium" charset="0"/>
                <a:ea typeface="Avenir Medium" charset="0"/>
                <a:cs typeface="Avenir Medium" charset="0"/>
              </a:rPr>
              <a:t>U.S. Department of Energy Office of Science User Facility</a:t>
            </a:r>
          </a:p>
          <a:p>
            <a:pPr>
              <a:buSzPct val="100000"/>
            </a:pPr>
            <a:r>
              <a:rPr lang="en-US" sz="1400" b="0" dirty="0">
                <a:solidFill>
                  <a:schemeClr val="tx2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JGI established in 1997, User facility from 2004</a:t>
            </a:r>
          </a:p>
          <a:p>
            <a:pPr>
              <a:buSzPct val="100000"/>
            </a:pPr>
            <a:r>
              <a:rPr lang="en-US" sz="1400" b="0" dirty="0">
                <a:solidFill>
                  <a:schemeClr val="tx2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Located at Lawrence Berkeley National Laboratory</a:t>
            </a:r>
          </a:p>
          <a:p>
            <a:pPr>
              <a:buSzPct val="100000"/>
            </a:pPr>
            <a:r>
              <a:rPr lang="en-US" sz="1400" b="0" dirty="0">
                <a:solidFill>
                  <a:schemeClr val="tx2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~285 staff; ~$80M annual funding </a:t>
            </a:r>
          </a:p>
          <a:p>
            <a:pPr>
              <a:buSzPct val="100000"/>
            </a:pPr>
            <a:r>
              <a:rPr lang="en-US" sz="1400" b="0" dirty="0">
                <a:solidFill>
                  <a:schemeClr val="tx2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2,038 Global Primary Users in FY20; &gt;10,000 Data Users</a:t>
            </a:r>
          </a:p>
          <a:p>
            <a:pPr marL="0" indent="0">
              <a:buNone/>
            </a:pPr>
            <a:endParaRPr lang="en-US" sz="1200" b="0" dirty="0">
              <a:solidFill>
                <a:schemeClr val="tx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78562-68B0-5D4B-A44D-F32D5DB397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2078" y="2594712"/>
            <a:ext cx="1234365" cy="44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9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18C3C2EA-1E82-AE42-9280-D5F23D43061B}"/>
              </a:ext>
            </a:extLst>
          </p:cNvPr>
          <p:cNvSpPr/>
          <p:nvPr/>
        </p:nvSpPr>
        <p:spPr>
          <a:xfrm>
            <a:off x="1023596" y="-959282"/>
            <a:ext cx="7075937" cy="7075937"/>
          </a:xfrm>
          <a:prstGeom prst="ellipse">
            <a:avLst/>
          </a:prstGeom>
          <a:solidFill>
            <a:srgbClr val="DBD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6B7683B-42FE-E047-8EC9-8A301DDDCC58}"/>
              </a:ext>
            </a:extLst>
          </p:cNvPr>
          <p:cNvSpPr/>
          <p:nvPr/>
        </p:nvSpPr>
        <p:spPr>
          <a:xfrm>
            <a:off x="2807028" y="738782"/>
            <a:ext cx="3583481" cy="3674280"/>
          </a:xfrm>
          <a:prstGeom prst="ellipse">
            <a:avLst/>
          </a:prstGeom>
          <a:solidFill>
            <a:srgbClr val="FFF7F2"/>
          </a:solidFill>
          <a:ln w="152400">
            <a:solidFill>
              <a:srgbClr val="F7E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 descr="A dirt road in the woods&#10;&#10;Description automatically generated with low confidence">
            <a:extLst>
              <a:ext uri="{FF2B5EF4-FFF2-40B4-BE49-F238E27FC236}">
                <a16:creationId xmlns:a16="http://schemas.microsoft.com/office/drawing/2014/main" id="{8EB0849B-5176-A14E-9970-F0877D591D13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776" y="131917"/>
            <a:ext cx="1693926" cy="1693926"/>
          </a:xfrm>
          <a:prstGeom prst="ellips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</p:pic>
      <p:pic>
        <p:nvPicPr>
          <p:cNvPr id="1028" name="Picture 4" descr="Image result for mimivirus">
            <a:extLst>
              <a:ext uri="{FF2B5EF4-FFF2-40B4-BE49-F238E27FC236}">
                <a16:creationId xmlns:a16="http://schemas.microsoft.com/office/drawing/2014/main" id="{DDAFFD86-A1B1-194B-BB39-0C44D954184A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 bwMode="auto">
          <a:xfrm>
            <a:off x="6133552" y="132299"/>
            <a:ext cx="1696868" cy="1693926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ndoor, orange, hand, close&#10;&#10;Description automatically generated">
            <a:extLst>
              <a:ext uri="{FF2B5EF4-FFF2-40B4-BE49-F238E27FC236}">
                <a16:creationId xmlns:a16="http://schemas.microsoft.com/office/drawing/2014/main" id="{1C2E38EF-A720-704F-838F-B492D86DF05E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 b="-7"/>
          <a:stretch/>
        </p:blipFill>
        <p:spPr>
          <a:xfrm>
            <a:off x="6992802" y="1760910"/>
            <a:ext cx="1696868" cy="1693926"/>
          </a:xfrm>
          <a:prstGeom prst="ellips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8" descr="A picture containing green, colorful, fabric, several&#10;&#10;Description automatically generated">
            <a:extLst>
              <a:ext uri="{FF2B5EF4-FFF2-40B4-BE49-F238E27FC236}">
                <a16:creationId xmlns:a16="http://schemas.microsoft.com/office/drawing/2014/main" id="{C0E1A15E-10B7-B240-A0F5-7D853275BCB3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969" y="1757364"/>
            <a:ext cx="1696868" cy="1693926"/>
          </a:xfrm>
          <a:prstGeom prst="ellips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2" descr="Image result for plant rhizosphere">
            <a:extLst>
              <a:ext uri="{FF2B5EF4-FFF2-40B4-BE49-F238E27FC236}">
                <a16:creationId xmlns:a16="http://schemas.microsoft.com/office/drawing/2014/main" id="{7BD54FA2-D8DC-B74D-9969-6B8F1C0AA1EE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8910" y="3376757"/>
            <a:ext cx="1696868" cy="1696868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different, several, variety&#10;&#10;Description automatically generated">
            <a:extLst>
              <a:ext uri="{FF2B5EF4-FFF2-40B4-BE49-F238E27FC236}">
                <a16:creationId xmlns:a16="http://schemas.microsoft.com/office/drawing/2014/main" id="{2EE9F435-CB22-D34A-80C6-1763EED352B8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148" y="3375147"/>
            <a:ext cx="1696868" cy="1696868"/>
          </a:xfrm>
          <a:prstGeom prst="ellips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199C4B-DE95-E54B-8E2B-1AEFCBB52647}"/>
              </a:ext>
            </a:extLst>
          </p:cNvPr>
          <p:cNvSpPr/>
          <p:nvPr/>
        </p:nvSpPr>
        <p:spPr>
          <a:xfrm>
            <a:off x="3049358" y="513412"/>
            <a:ext cx="3058898" cy="1977200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2400" kern="1200" dirty="0">
                <a:ln w="0"/>
                <a:solidFill>
                  <a:srgbClr val="609A3E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we offer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F82D07-EB7C-4343-A788-5D0165D248A3}"/>
              </a:ext>
            </a:extLst>
          </p:cNvPr>
          <p:cNvSpPr/>
          <p:nvPr/>
        </p:nvSpPr>
        <p:spPr>
          <a:xfrm>
            <a:off x="1745089" y="4022014"/>
            <a:ext cx="823302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 spc="38" dirty="0">
                <a:ln w="9525" cmpd="sng">
                  <a:solidFill>
                    <a:srgbClr val="343434">
                      <a:lumMod val="50000"/>
                      <a:lumOff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86079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fungi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ED8DC1-F581-184E-8586-7176CCDF2D31}"/>
              </a:ext>
            </a:extLst>
          </p:cNvPr>
          <p:cNvSpPr/>
          <p:nvPr/>
        </p:nvSpPr>
        <p:spPr>
          <a:xfrm>
            <a:off x="6424505" y="754144"/>
            <a:ext cx="111357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 spc="38" dirty="0">
                <a:ln w="9525" cmpd="sng">
                  <a:solidFill>
                    <a:srgbClr val="343434">
                      <a:lumMod val="50000"/>
                      <a:lumOff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86079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viruses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009E84-D454-8F44-8029-13F6D5191C67}"/>
              </a:ext>
            </a:extLst>
          </p:cNvPr>
          <p:cNvSpPr/>
          <p:nvPr/>
        </p:nvSpPr>
        <p:spPr>
          <a:xfrm>
            <a:off x="6026148" y="4075534"/>
            <a:ext cx="1933306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 spc="38" dirty="0">
                <a:ln w="9525" cmpd="sng">
                  <a:solidFill>
                    <a:srgbClr val="343434">
                      <a:lumMod val="50000"/>
                      <a:lumOff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86079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microbial communities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679340-2CF0-DC40-BCFC-76D24F886D1F}"/>
              </a:ext>
            </a:extLst>
          </p:cNvPr>
          <p:cNvSpPr/>
          <p:nvPr/>
        </p:nvSpPr>
        <p:spPr>
          <a:xfrm>
            <a:off x="1668077" y="762844"/>
            <a:ext cx="96122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 spc="38" dirty="0">
                <a:ln w="9525" cmpd="sng">
                  <a:solidFill>
                    <a:srgbClr val="343434">
                      <a:lumMod val="50000"/>
                      <a:lumOff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86079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C4F8A3-1E3B-454D-93D2-A35E82F03B6A}"/>
              </a:ext>
            </a:extLst>
          </p:cNvPr>
          <p:cNvSpPr/>
          <p:nvPr/>
        </p:nvSpPr>
        <p:spPr>
          <a:xfrm>
            <a:off x="859251" y="2408855"/>
            <a:ext cx="850554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 spc="38" dirty="0">
                <a:ln w="9525" cmpd="sng">
                  <a:solidFill>
                    <a:srgbClr val="343434">
                      <a:lumMod val="50000"/>
                      <a:lumOff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86079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algae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372685-7F8D-1A47-B146-E958A597CD84}"/>
              </a:ext>
            </a:extLst>
          </p:cNvPr>
          <p:cNvSpPr/>
          <p:nvPr/>
        </p:nvSpPr>
        <p:spPr>
          <a:xfrm>
            <a:off x="7162468" y="2250750"/>
            <a:ext cx="1418123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 spc="38" dirty="0">
                <a:ln w="9525" cmpd="sng">
                  <a:solidFill>
                    <a:srgbClr val="343434">
                      <a:lumMod val="50000"/>
                      <a:lumOff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86079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bacteria/archaea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25637B4F-C1C2-A743-B874-845B93AB799D}"/>
              </a:ext>
            </a:extLst>
          </p:cNvPr>
          <p:cNvSpPr/>
          <p:nvPr/>
        </p:nvSpPr>
        <p:spPr>
          <a:xfrm rot="9253299">
            <a:off x="5872661" y="1611128"/>
            <a:ext cx="565582" cy="794846"/>
          </a:xfrm>
          <a:prstGeom prst="rightArrow">
            <a:avLst/>
          </a:prstGeom>
          <a:solidFill>
            <a:srgbClr val="DBD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3724F10-F7A7-284E-A62C-16C2C06174B8}"/>
              </a:ext>
            </a:extLst>
          </p:cNvPr>
          <p:cNvSpPr/>
          <p:nvPr/>
        </p:nvSpPr>
        <p:spPr>
          <a:xfrm rot="16200000">
            <a:off x="4304685" y="3880090"/>
            <a:ext cx="565582" cy="794846"/>
          </a:xfrm>
          <a:prstGeom prst="rightArrow">
            <a:avLst/>
          </a:prstGeom>
          <a:solidFill>
            <a:srgbClr val="DBD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4" name="Picture 4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EEDF68-76F0-7546-9F3B-D6D201D9ED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4572" y="2247899"/>
            <a:ext cx="1637810" cy="134349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A1B41F3-C2C3-0D4D-85E2-C2D17A52744D}"/>
              </a:ext>
            </a:extLst>
          </p:cNvPr>
          <p:cNvSpPr/>
          <p:nvPr/>
        </p:nvSpPr>
        <p:spPr>
          <a:xfrm>
            <a:off x="4597902" y="2703494"/>
            <a:ext cx="1778308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 spc="38" dirty="0">
                <a:ln w="9525" cmpd="sng">
                  <a:solidFill>
                    <a:srgbClr val="D36928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86079">
                      <a:alpha val="40000"/>
                    </a:srgbClr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metabolomics</a:t>
            </a:r>
          </a:p>
        </p:txBody>
      </p:sp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E481F9-02E9-5B49-B046-884F41E790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864" y="968779"/>
            <a:ext cx="2047814" cy="13434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2400DD-0AD0-8947-9497-1D5E85049892}"/>
              </a:ext>
            </a:extLst>
          </p:cNvPr>
          <p:cNvSpPr/>
          <p:nvPr/>
        </p:nvSpPr>
        <p:spPr>
          <a:xfrm>
            <a:off x="3234881" y="1254532"/>
            <a:ext cx="26707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 spc="38" dirty="0">
                <a:ln w="9525" cmpd="sng">
                  <a:solidFill>
                    <a:srgbClr val="D36928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86079">
                      <a:alpha val="40000"/>
                    </a:srgbClr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DNA/RNA sequencing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C27E4A0-578B-C04C-96A3-6E8816B98C73}"/>
              </a:ext>
            </a:extLst>
          </p:cNvPr>
          <p:cNvSpPr/>
          <p:nvPr/>
        </p:nvSpPr>
        <p:spPr>
          <a:xfrm rot="1032903">
            <a:off x="2742846" y="1630497"/>
            <a:ext cx="565582" cy="794846"/>
          </a:xfrm>
          <a:prstGeom prst="rightArrow">
            <a:avLst/>
          </a:prstGeom>
          <a:solidFill>
            <a:srgbClr val="DBD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9E2E83-43B9-CA42-89B4-3F0D298F2C28}"/>
              </a:ext>
            </a:extLst>
          </p:cNvPr>
          <p:cNvSpPr/>
          <p:nvPr/>
        </p:nvSpPr>
        <p:spPr>
          <a:xfrm>
            <a:off x="3211726" y="3189370"/>
            <a:ext cx="2745031" cy="692498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2400" kern="1200" dirty="0">
                <a:ln w="0"/>
                <a:solidFill>
                  <a:srgbClr val="D36928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JGI products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3215A35-C12E-0A48-9FAE-A0356F2F60A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377" y="2173803"/>
            <a:ext cx="1564392" cy="155157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8EADF3-695A-544F-A307-256F55252FF5}"/>
              </a:ext>
            </a:extLst>
          </p:cNvPr>
          <p:cNvSpPr/>
          <p:nvPr/>
        </p:nvSpPr>
        <p:spPr>
          <a:xfrm>
            <a:off x="2771492" y="2698727"/>
            <a:ext cx="1801583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kern="1200" spc="38" dirty="0">
                <a:ln w="9525" cmpd="sng">
                  <a:solidFill>
                    <a:srgbClr val="D36928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86079">
                      <a:alpha val="40000"/>
                    </a:srgbClr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DNA synthesis</a:t>
            </a:r>
          </a:p>
        </p:txBody>
      </p:sp>
    </p:spTree>
    <p:extLst>
      <p:ext uri="{BB962C8B-B14F-4D97-AF65-F5344CB8AC3E}">
        <p14:creationId xmlns:p14="http://schemas.microsoft.com/office/powerpoint/2010/main" val="94139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0866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Avenir Heavy" charset="0"/>
                <a:ea typeface="Avenir Heavy" charset="0"/>
                <a:cs typeface="Avenir Heavy" charset="0"/>
              </a:rPr>
              <a:t>Computing and Informatics are foundational</a:t>
            </a:r>
            <a:endParaRPr sz="2600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76" name="Google Shape;76;p11"/>
          <p:cNvPicPr preferRelativeResize="0"/>
          <p:nvPr/>
        </p:nvPicPr>
        <p:blipFill rotWithShape="1">
          <a:blip r:embed="rId3">
            <a:alphaModFix/>
          </a:blip>
          <a:srcRect t="14852" b="6146"/>
          <a:stretch/>
        </p:blipFill>
        <p:spPr>
          <a:xfrm>
            <a:off x="567925" y="630494"/>
            <a:ext cx="7356877" cy="435878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/>
          <p:nvPr/>
        </p:nvSpPr>
        <p:spPr>
          <a:xfrm>
            <a:off x="6681075" y="3712625"/>
            <a:ext cx="1943400" cy="1266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78" name="Google Shape;7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9959" y="4763225"/>
            <a:ext cx="1778753" cy="2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9988" y="4497327"/>
            <a:ext cx="1778704" cy="25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9983" y="3712625"/>
            <a:ext cx="1778753" cy="25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9983" y="3978494"/>
            <a:ext cx="1778753" cy="26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9983" y="4237925"/>
            <a:ext cx="1778753" cy="259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322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81"/>
            <a:ext cx="7353300" cy="600075"/>
          </a:xfrm>
        </p:spPr>
        <p:txBody>
          <a:bodyPr>
            <a:normAutofit/>
          </a:bodyPr>
          <a:lstStyle/>
          <a:p>
            <a:r>
              <a:rPr lang="en-US" dirty="0"/>
              <a:t>Deluge of Large, Complex Data Sets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62661" y="4842672"/>
            <a:ext cx="581339" cy="273844"/>
          </a:xfrm>
        </p:spPr>
        <p:txBody>
          <a:bodyPr/>
          <a:lstStyle/>
          <a:p>
            <a:fld id="{57BDDD3E-B192-BC47-90B1-888D524BFDAD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4_2-MicrobiomeDataGrowth-Fig_v4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749821"/>
            <a:ext cx="8845561" cy="40928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7627" y="1028700"/>
            <a:ext cx="8408504" cy="317555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JGI manages a 14+ PB data repository</a:t>
            </a:r>
          </a:p>
        </p:txBody>
      </p:sp>
    </p:spTree>
    <p:extLst>
      <p:ext uri="{BB962C8B-B14F-4D97-AF65-F5344CB8AC3E}">
        <p14:creationId xmlns:p14="http://schemas.microsoft.com/office/powerpoint/2010/main" val="7002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Avenir Heavy" charset="0"/>
                <a:ea typeface="Avenir Heavy" charset="0"/>
                <a:cs typeface="Avenir Heavy" charset="0"/>
              </a:rPr>
              <a:t>Berkeley Lab is on a Major Fault Line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4F7D-9AAC-394B-8846-E4B87C82A680}" type="datetime1">
              <a:rPr lang="en-US" smtClean="0">
                <a:solidFill>
                  <a:srgbClr val="343434"/>
                </a:solidFill>
              </a:rPr>
              <a:pPr/>
              <a:t>4/8/22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4343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DD3E-B192-BC47-90B1-888D524BFDAD}" type="slidenum">
              <a:rPr lang="en-US" smtClean="0">
                <a:solidFill>
                  <a:srgbClr val="343434"/>
                </a:solidFill>
              </a:rPr>
              <a:pPr/>
              <a:t>6</a:t>
            </a:fld>
            <a:endParaRPr lang="en-US">
              <a:solidFill>
                <a:srgbClr val="343434"/>
              </a:solidFill>
            </a:endParaRPr>
          </a:p>
        </p:txBody>
      </p:sp>
      <p:pic>
        <p:nvPicPr>
          <p:cNvPr id="2050" name="Picture 2" descr="https://news.berkeley.edu/wp-content/uploads/2017/06/tourmap75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2" y="895351"/>
            <a:ext cx="5357813" cy="35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72275" y="895351"/>
            <a:ext cx="1771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NERSC is here!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3871913" y="1033851"/>
            <a:ext cx="2900362" cy="23083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57200" y="1253142"/>
            <a:ext cx="8229601" cy="27330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venir Medium" charset="0"/>
                <a:ea typeface="Avenir Medium" charset="0"/>
                <a:cs typeface="Avenir Medium" charset="0"/>
              </a:rPr>
              <a:t>Most samples used to generate data at JGI</a:t>
            </a:r>
            <a:br>
              <a:rPr lang="en-US" sz="2100" dirty="0">
                <a:latin typeface="Avenir Medium" charset="0"/>
                <a:ea typeface="Avenir Medium" charset="0"/>
                <a:cs typeface="Avenir Medium" charset="0"/>
              </a:rPr>
            </a:br>
            <a:r>
              <a:rPr lang="en-US" sz="2100" dirty="0">
                <a:latin typeface="Avenir Medium" charset="0"/>
                <a:ea typeface="Avenir Medium" charset="0"/>
                <a:cs typeface="Avenir Medium" charset="0"/>
              </a:rPr>
              <a:t>are unique and irreplaceable</a:t>
            </a:r>
          </a:p>
        </p:txBody>
      </p:sp>
    </p:spTree>
    <p:extLst>
      <p:ext uri="{BB962C8B-B14F-4D97-AF65-F5344CB8AC3E}">
        <p14:creationId xmlns:p14="http://schemas.microsoft.com/office/powerpoint/2010/main" val="76690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Avenir Heavy" charset="0"/>
                <a:ea typeface="Avenir Heavy" charset="0"/>
                <a:cs typeface="Avenir Heavy" charset="0"/>
              </a:rPr>
              <a:t>CA has Fires, too!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4F7D-9AAC-394B-8846-E4B87C82A680}" type="datetime1">
              <a:rPr lang="en-US" smtClean="0">
                <a:solidFill>
                  <a:srgbClr val="343434"/>
                </a:solidFill>
              </a:rPr>
              <a:pPr/>
              <a:t>4/8/22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4343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DD3E-B192-BC47-90B1-888D524BFDAD}" type="slidenum">
              <a:rPr lang="en-US" smtClean="0">
                <a:solidFill>
                  <a:srgbClr val="343434"/>
                </a:solidFill>
              </a:rPr>
              <a:pPr/>
              <a:t>7</a:t>
            </a:fld>
            <a:endParaRPr lang="en-US">
              <a:solidFill>
                <a:srgbClr val="34343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716755"/>
            <a:ext cx="4778734" cy="3186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288" y="1800225"/>
            <a:ext cx="1857375" cy="2786063"/>
          </a:xfrm>
          <a:prstGeom prst="rect">
            <a:avLst/>
          </a:prstGeom>
        </p:spPr>
      </p:pic>
      <p:pic>
        <p:nvPicPr>
          <p:cNvPr id="3074" name="Picture 2" descr="G&amp;E's Public Safety Power Shutoff (PSPS) | San Jose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510" y="633066"/>
            <a:ext cx="3814490" cy="215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57238" y="1057275"/>
            <a:ext cx="7348224" cy="31146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Medium" charset="0"/>
                <a:ea typeface="Avenir Medium" charset="0"/>
                <a:cs typeface="Avenir Medium" charset="0"/>
              </a:rPr>
              <a:t>We need to distribute Data and Analysis to maintain scientific productivity</a:t>
            </a:r>
          </a:p>
        </p:txBody>
      </p:sp>
    </p:spTree>
    <p:extLst>
      <p:ext uri="{BB962C8B-B14F-4D97-AF65-F5344CB8AC3E}">
        <p14:creationId xmlns:p14="http://schemas.microsoft.com/office/powerpoint/2010/main" val="7444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0866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Avenir Heavy" charset="0"/>
                <a:ea typeface="Avenir Heavy" charset="0"/>
                <a:cs typeface="Avenir Heavy" charset="0"/>
              </a:rPr>
              <a:t>Current Infrastructure Snapshot</a:t>
            </a:r>
            <a:endParaRPr sz="2600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50" y="1084675"/>
            <a:ext cx="1310325" cy="94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2"/>
          <p:cNvSpPr txBox="1"/>
          <p:nvPr/>
        </p:nvSpPr>
        <p:spPr>
          <a:xfrm>
            <a:off x="229913" y="1914450"/>
            <a:ext cx="131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Computing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185" name="Google Shape;1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650" y="2314650"/>
            <a:ext cx="946925" cy="94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 txBox="1"/>
          <p:nvPr/>
        </p:nvSpPr>
        <p:spPr>
          <a:xfrm>
            <a:off x="229900" y="3261575"/>
            <a:ext cx="131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Data Storage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187" name="Google Shape;18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925" y="3587750"/>
            <a:ext cx="1098350" cy="10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 txBox="1"/>
          <p:nvPr/>
        </p:nvSpPr>
        <p:spPr>
          <a:xfrm>
            <a:off x="229925" y="4686100"/>
            <a:ext cx="131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Web Servers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89" name="Google Shape;189;p32"/>
          <p:cNvSpPr txBox="1"/>
          <p:nvPr/>
        </p:nvSpPr>
        <p:spPr>
          <a:xfrm>
            <a:off x="1880150" y="551025"/>
            <a:ext cx="2511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2"/>
                </a:solidFill>
                <a:latin typeface="Avenir Medium" charset="0"/>
                <a:ea typeface="Avenir Medium" charset="0"/>
                <a:cs typeface="Avenir Medium" charset="0"/>
                <a:sym typeface="Calibri"/>
              </a:rPr>
              <a:t>NERSC</a:t>
            </a:r>
            <a:endParaRPr sz="3100">
              <a:solidFill>
                <a:schemeClr val="dk2"/>
              </a:solidFill>
              <a:latin typeface="Avenir Medium" charset="0"/>
              <a:ea typeface="Avenir Medium" charset="0"/>
              <a:cs typeface="Avenir Medium" charset="0"/>
              <a:sym typeface="Calibri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4731625" y="551025"/>
            <a:ext cx="2511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2"/>
                </a:solidFill>
                <a:latin typeface="Avenir Medium" charset="0"/>
                <a:ea typeface="Avenir Medium" charset="0"/>
                <a:cs typeface="Avenir Medium" charset="0"/>
                <a:sym typeface="Calibri"/>
              </a:rPr>
              <a:t>LBL IT</a:t>
            </a:r>
            <a:endParaRPr sz="3100">
              <a:solidFill>
                <a:schemeClr val="dk2"/>
              </a:solidFill>
              <a:latin typeface="Avenir Medium" charset="0"/>
              <a:ea typeface="Avenir Medium" charset="0"/>
              <a:cs typeface="Avenir Medium" charset="0"/>
              <a:sym typeface="Calibri"/>
            </a:endParaRPr>
          </a:p>
        </p:txBody>
      </p:sp>
      <p:sp>
        <p:nvSpPr>
          <p:cNvPr id="191" name="Google Shape;191;p32"/>
          <p:cNvSpPr txBox="1"/>
          <p:nvPr/>
        </p:nvSpPr>
        <p:spPr>
          <a:xfrm>
            <a:off x="7543800" y="551025"/>
            <a:ext cx="2511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2"/>
                </a:solidFill>
                <a:latin typeface="Avenir Medium" charset="0"/>
                <a:ea typeface="Avenir Medium" charset="0"/>
                <a:cs typeface="Avenir Medium" charset="0"/>
                <a:sym typeface="Calibri"/>
              </a:rPr>
              <a:t>ORNL</a:t>
            </a:r>
            <a:endParaRPr sz="3100">
              <a:solidFill>
                <a:schemeClr val="dk2"/>
              </a:solidFill>
              <a:latin typeface="Avenir Medium" charset="0"/>
              <a:ea typeface="Avenir Medium" charset="0"/>
              <a:cs typeface="Avenir Medium" charset="0"/>
              <a:sym typeface="Calibri"/>
            </a:endParaRPr>
          </a:p>
        </p:txBody>
      </p:sp>
      <p:cxnSp>
        <p:nvCxnSpPr>
          <p:cNvPr id="192" name="Google Shape;192;p32"/>
          <p:cNvCxnSpPr/>
          <p:nvPr/>
        </p:nvCxnSpPr>
        <p:spPr>
          <a:xfrm rot="10800000" flipH="1">
            <a:off x="1880150" y="1120675"/>
            <a:ext cx="6767700" cy="9000"/>
          </a:xfrm>
          <a:prstGeom prst="straightConnector1">
            <a:avLst/>
          </a:prstGeom>
          <a:noFill/>
          <a:ln w="28575" cap="flat" cmpd="sng">
            <a:solidFill>
              <a:srgbClr val="4468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accent1">
                <a:alpha val="56000"/>
              </a:schemeClr>
            </a:outerShdw>
          </a:effectLst>
        </p:spPr>
      </p:cxnSp>
      <p:sp>
        <p:nvSpPr>
          <p:cNvPr id="193" name="Google Shape;193;p32"/>
          <p:cNvSpPr txBox="1"/>
          <p:nvPr/>
        </p:nvSpPr>
        <p:spPr>
          <a:xfrm>
            <a:off x="1880150" y="1250325"/>
            <a:ext cx="2135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192 genepool nodes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20 large memory nodes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4484000" y="1250325"/>
            <a:ext cx="172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40 batch nodes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95" name="Google Shape;195;p32"/>
          <p:cNvSpPr txBox="1"/>
          <p:nvPr/>
        </p:nvSpPr>
        <p:spPr>
          <a:xfrm>
            <a:off x="4484000" y="1514250"/>
            <a:ext cx="24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12 interactive nodes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96" name="Google Shape;196;p32"/>
          <p:cNvSpPr txBox="1"/>
          <p:nvPr/>
        </p:nvSpPr>
        <p:spPr>
          <a:xfrm>
            <a:off x="1880150" y="2314650"/>
            <a:ext cx="2434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3PB DnA file system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4PB community file system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Cori SCRATCH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14PB tape archive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97" name="Google Shape;197;p32"/>
          <p:cNvSpPr txBox="1"/>
          <p:nvPr/>
        </p:nvSpPr>
        <p:spPr>
          <a:xfrm>
            <a:off x="1880150" y="3721275"/>
            <a:ext cx="2640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70 virtual machines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250TB of storage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Plus standalone DB ~ 300 TB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4467950" y="2289294"/>
            <a:ext cx="243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Lawrencium SCRATCH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4484000" y="3721275"/>
            <a:ext cx="2434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67 virtual machines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Services in SVM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10 Groups (Phyto, Myco, etc)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7129975" y="2289294"/>
            <a:ext cx="243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1PB tape archive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5863" y="3226675"/>
            <a:ext cx="600003" cy="60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4"/>
          <p:cNvPicPr preferRelativeResize="0"/>
          <p:nvPr/>
        </p:nvPicPr>
        <p:blipFill rotWithShape="1">
          <a:blip r:embed="rId4">
            <a:alphaModFix/>
          </a:blip>
          <a:srcRect t="24121"/>
          <a:stretch/>
        </p:blipFill>
        <p:spPr>
          <a:xfrm>
            <a:off x="1774300" y="3797097"/>
            <a:ext cx="790725" cy="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4"/>
          <p:cNvSpPr/>
          <p:nvPr/>
        </p:nvSpPr>
        <p:spPr>
          <a:xfrm>
            <a:off x="1865725" y="643300"/>
            <a:ext cx="5290675" cy="3685125"/>
          </a:xfrm>
          <a:custGeom>
            <a:avLst/>
            <a:gdLst/>
            <a:ahLst/>
            <a:cxnLst/>
            <a:rect l="l" t="t" r="r" b="b"/>
            <a:pathLst>
              <a:path w="211627" h="147405" extrusionOk="0">
                <a:moveTo>
                  <a:pt x="0" y="0"/>
                </a:moveTo>
                <a:lnTo>
                  <a:pt x="210403" y="0"/>
                </a:lnTo>
                <a:lnTo>
                  <a:pt x="211627" y="147405"/>
                </a:lnTo>
                <a:lnTo>
                  <a:pt x="130890" y="147405"/>
                </a:lnTo>
                <a:lnTo>
                  <a:pt x="105813" y="86241"/>
                </a:lnTo>
                <a:lnTo>
                  <a:pt x="95415" y="69727"/>
                </a:lnTo>
                <a:lnTo>
                  <a:pt x="69115" y="51990"/>
                </a:lnTo>
                <a:lnTo>
                  <a:pt x="611" y="32417"/>
                </a:lnTo>
                <a:close/>
              </a:path>
            </a:pathLst>
          </a:custGeom>
          <a:solidFill>
            <a:srgbClr val="D0E0E3"/>
          </a:solidFill>
          <a:ln w="9525" cap="flat" cmpd="sng">
            <a:solidFill>
              <a:srgbClr val="D0E0E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Google Shape;216;p34"/>
          <p:cNvSpPr/>
          <p:nvPr/>
        </p:nvSpPr>
        <p:spPr>
          <a:xfrm>
            <a:off x="1881100" y="1469025"/>
            <a:ext cx="3226439" cy="2859400"/>
          </a:xfrm>
          <a:custGeom>
            <a:avLst/>
            <a:gdLst/>
            <a:ahLst/>
            <a:cxnLst/>
            <a:rect l="l" t="t" r="r" b="b"/>
            <a:pathLst>
              <a:path w="129667" h="114376" extrusionOk="0">
                <a:moveTo>
                  <a:pt x="0" y="0"/>
                </a:moveTo>
                <a:lnTo>
                  <a:pt x="0" y="60552"/>
                </a:lnTo>
                <a:lnTo>
                  <a:pt x="37310" y="78290"/>
                </a:lnTo>
                <a:lnTo>
                  <a:pt x="55659" y="114376"/>
                </a:lnTo>
                <a:lnTo>
                  <a:pt x="129667" y="113765"/>
                </a:lnTo>
                <a:lnTo>
                  <a:pt x="108260" y="60552"/>
                </a:lnTo>
                <a:lnTo>
                  <a:pt x="92357" y="34252"/>
                </a:lnTo>
                <a:lnTo>
                  <a:pt x="66057" y="18961"/>
                </a:lnTo>
                <a:close/>
              </a:path>
            </a:pathLst>
          </a:cu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0866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Avenir Heavy" charset="0"/>
                <a:ea typeface="Avenir Heavy" charset="0"/>
                <a:cs typeface="Avenir Heavy" charset="0"/>
              </a:rPr>
              <a:t>JGI’s Computing Needs are Diverse</a:t>
            </a:r>
            <a:endParaRPr sz="2600" dirty="0">
              <a:latin typeface="Avenir Heavy" charset="0"/>
              <a:ea typeface="Avenir Heavy" charset="0"/>
              <a:cs typeface="Avenir Heavy" charset="0"/>
            </a:endParaRPr>
          </a:p>
        </p:txBody>
      </p:sp>
      <p:cxnSp>
        <p:nvCxnSpPr>
          <p:cNvPr id="218" name="Google Shape;218;p34"/>
          <p:cNvCxnSpPr/>
          <p:nvPr/>
        </p:nvCxnSpPr>
        <p:spPr>
          <a:xfrm>
            <a:off x="1850500" y="658600"/>
            <a:ext cx="12600" cy="3685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219" name="Google Shape;219;p34"/>
          <p:cNvCxnSpPr/>
          <p:nvPr/>
        </p:nvCxnSpPr>
        <p:spPr>
          <a:xfrm rot="10800000" flipH="1">
            <a:off x="1863175" y="4328500"/>
            <a:ext cx="5385000" cy="15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20" name="Google Shape;220;p34"/>
          <p:cNvSpPr txBox="1"/>
          <p:nvPr/>
        </p:nvSpPr>
        <p:spPr>
          <a:xfrm>
            <a:off x="318525" y="1181050"/>
            <a:ext cx="996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Avenir Medium" charset="0"/>
                <a:ea typeface="Avenir Medium" charset="0"/>
                <a:cs typeface="Avenir Medium" charset="0"/>
              </a:rPr>
              <a:t>Scale of Data</a:t>
            </a:r>
            <a:endParaRPr sz="220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2494775" y="4527475"/>
            <a:ext cx="457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Avenir Medium" charset="0"/>
                <a:ea typeface="Avenir Medium" charset="0"/>
                <a:cs typeface="Avenir Medium" charset="0"/>
              </a:rPr>
              <a:t>Scale of Computing (CPU hours)</a:t>
            </a:r>
            <a:endParaRPr sz="220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222" name="Google Shape;222;p34"/>
          <p:cNvSpPr/>
          <p:nvPr/>
        </p:nvSpPr>
        <p:spPr>
          <a:xfrm>
            <a:off x="1881100" y="2982825"/>
            <a:ext cx="1345600" cy="1345600"/>
          </a:xfrm>
          <a:custGeom>
            <a:avLst/>
            <a:gdLst/>
            <a:ahLst/>
            <a:cxnLst/>
            <a:rect l="l" t="t" r="r" b="b"/>
            <a:pathLst>
              <a:path w="53824" h="53824" extrusionOk="0">
                <a:moveTo>
                  <a:pt x="0" y="0"/>
                </a:moveTo>
                <a:cubicBezTo>
                  <a:pt x="5913" y="3160"/>
                  <a:pt x="26504" y="9990"/>
                  <a:pt x="35475" y="18961"/>
                </a:cubicBezTo>
                <a:cubicBezTo>
                  <a:pt x="44446" y="27932"/>
                  <a:pt x="50766" y="48014"/>
                  <a:pt x="53824" y="53824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23" name="Google Shape;223;p34"/>
          <p:cNvSpPr/>
          <p:nvPr/>
        </p:nvSpPr>
        <p:spPr>
          <a:xfrm>
            <a:off x="1881100" y="1469025"/>
            <a:ext cx="3226400" cy="2859400"/>
          </a:xfrm>
          <a:custGeom>
            <a:avLst/>
            <a:gdLst/>
            <a:ahLst/>
            <a:cxnLst/>
            <a:rect l="l" t="t" r="r" b="b"/>
            <a:pathLst>
              <a:path w="129056" h="114376" extrusionOk="0">
                <a:moveTo>
                  <a:pt x="0" y="0"/>
                </a:moveTo>
                <a:cubicBezTo>
                  <a:pt x="14577" y="5199"/>
                  <a:pt x="65955" y="12130"/>
                  <a:pt x="87464" y="31193"/>
                </a:cubicBezTo>
                <a:cubicBezTo>
                  <a:pt x="108973" y="50256"/>
                  <a:pt x="122124" y="100512"/>
                  <a:pt x="129056" y="114376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224" name="Google Shape;2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8675" y="3401429"/>
            <a:ext cx="1786735" cy="12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6189600" y="4585675"/>
            <a:ext cx="14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226" name="Google Shape;226;p34"/>
          <p:cNvSpPr txBox="1"/>
          <p:nvPr/>
        </p:nvSpPr>
        <p:spPr>
          <a:xfrm>
            <a:off x="2163625" y="2388400"/>
            <a:ext cx="1676400" cy="1046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Prototyping, exploratory analysis, small production work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4441475" y="1181050"/>
            <a:ext cx="1676400" cy="1046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 Medium" charset="0"/>
                <a:ea typeface="Avenir Medium" charset="0"/>
                <a:cs typeface="Avenir Medium" charset="0"/>
              </a:rPr>
              <a:t>Large-scale data or compute needs - &gt;100,000 CPU hours</a:t>
            </a:r>
            <a:endParaRPr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230" name="Google Shape;23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4774" y="3850278"/>
            <a:ext cx="600000" cy="455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JGI Slide Template">
  <a:themeElements>
    <a:clrScheme name="JGI Color Palette 1">
      <a:dk1>
        <a:srgbClr val="000000"/>
      </a:dk1>
      <a:lt1>
        <a:srgbClr val="FFFFFF"/>
      </a:lt1>
      <a:dk2>
        <a:srgbClr val="00303C"/>
      </a:dk2>
      <a:lt2>
        <a:srgbClr val="EEEEEE"/>
      </a:lt2>
      <a:accent1>
        <a:srgbClr val="D36928"/>
      </a:accent1>
      <a:accent2>
        <a:srgbClr val="386079"/>
      </a:accent2>
      <a:accent3>
        <a:srgbClr val="98BC3C"/>
      </a:accent3>
      <a:accent4>
        <a:srgbClr val="6599C7"/>
      </a:accent4>
      <a:accent5>
        <a:srgbClr val="F89C2A"/>
      </a:accent5>
      <a:accent6>
        <a:srgbClr val="BDD041"/>
      </a:accent6>
      <a:hlink>
        <a:srgbClr val="49B0E3"/>
      </a:hlink>
      <a:folHlink>
        <a:srgbClr val="6599C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GI_Science_Template_092313">
  <a:themeElements>
    <a:clrScheme name="JGI_Science">
      <a:dk1>
        <a:srgbClr val="343434"/>
      </a:dk1>
      <a:lt1>
        <a:srgbClr val="FFFFFF"/>
      </a:lt1>
      <a:dk2>
        <a:srgbClr val="5A5A5A"/>
      </a:dk2>
      <a:lt2>
        <a:srgbClr val="F0F0F0"/>
      </a:lt2>
      <a:accent1>
        <a:srgbClr val="44687D"/>
      </a:accent1>
      <a:accent2>
        <a:srgbClr val="D3691B"/>
      </a:accent2>
      <a:accent3>
        <a:srgbClr val="609A3E"/>
      </a:accent3>
      <a:accent4>
        <a:srgbClr val="FDBA4D"/>
      </a:accent4>
      <a:accent5>
        <a:srgbClr val="919090"/>
      </a:accent5>
      <a:accent6>
        <a:srgbClr val="E9E7E7"/>
      </a:accent6>
      <a:hlink>
        <a:srgbClr val="507896"/>
      </a:hlink>
      <a:folHlink>
        <a:srgbClr val="4468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559</Words>
  <Application>Microsoft Macintosh PowerPoint</Application>
  <PresentationFormat>On-screen Show (16:9)</PresentationFormat>
  <Paragraphs>104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Avenir Heavy</vt:lpstr>
      <vt:lpstr>Avenir Medium</vt:lpstr>
      <vt:lpstr>Calibri</vt:lpstr>
      <vt:lpstr>Impact</vt:lpstr>
      <vt:lpstr>Merriweather Sans</vt:lpstr>
      <vt:lpstr>Oswald</vt:lpstr>
      <vt:lpstr>Wingdings</vt:lpstr>
      <vt:lpstr>JGI Slide Template</vt:lpstr>
      <vt:lpstr>JGI_Science_Template_092313</vt:lpstr>
      <vt:lpstr>Data Management at the DOE JGI</vt:lpstr>
      <vt:lpstr>The DOE Joint Genome Institute at a glance </vt:lpstr>
      <vt:lpstr>PowerPoint Presentation</vt:lpstr>
      <vt:lpstr>Computing and Informatics are foundational</vt:lpstr>
      <vt:lpstr>Deluge of Large, Complex Data Sets</vt:lpstr>
      <vt:lpstr>Berkeley Lab is on a Major Fault Line </vt:lpstr>
      <vt:lpstr>CA has Fires, too!</vt:lpstr>
      <vt:lpstr>Current Infrastructure Snapshot</vt:lpstr>
      <vt:lpstr>JGI’s Computing Needs are Diverse</vt:lpstr>
      <vt:lpstr>JGI is Running Analyses Across the West Coast</vt:lpstr>
      <vt:lpstr>JGI Analysis is Backed by a Centralized Resource</vt:lpstr>
      <vt:lpstr>JGI Data Hierarchy</vt:lpstr>
      <vt:lpstr>Summary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at the JGI – the future looks a little cloudy</dc:title>
  <cp:lastModifiedBy>Kirsten Fagnan</cp:lastModifiedBy>
  <cp:revision>22</cp:revision>
  <dcterms:modified xsi:type="dcterms:W3CDTF">2022-04-08T15:30:53Z</dcterms:modified>
</cp:coreProperties>
</file>