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82" r:id="rId2"/>
    <p:sldId id="410" r:id="rId3"/>
    <p:sldId id="413" r:id="rId4"/>
    <p:sldId id="415" r:id="rId5"/>
    <p:sldId id="372" r:id="rId6"/>
    <p:sldId id="374" r:id="rId7"/>
    <p:sldId id="357" r:id="rId8"/>
    <p:sldId id="414" r:id="rId9"/>
    <p:sldId id="340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ner Hand ITC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FF99"/>
    <a:srgbClr val="66FFFF"/>
    <a:srgbClr val="FFFF66"/>
    <a:srgbClr val="000099"/>
    <a:srgbClr val="00FFFF"/>
    <a:srgbClr val="FFFFCC"/>
    <a:srgbClr val="FFFF99"/>
    <a:srgbClr val="CCEC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063" y="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/>
          <a:lstStyle>
            <a:lvl1pPr algn="r">
              <a:defRPr sz="1200"/>
            </a:lvl1pPr>
          </a:lstStyle>
          <a:p>
            <a:fld id="{EA724CD9-45E7-4E94-A60C-E7158E77E28F}" type="datetimeFigureOut">
              <a:rPr lang="en-US" smtClean="0"/>
              <a:pPr/>
              <a:t>2/29/2012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97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063" y="972097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 anchor="b"/>
          <a:lstStyle>
            <a:lvl1pPr algn="r">
              <a:defRPr sz="1200"/>
            </a:lvl1pPr>
          </a:lstStyle>
          <a:p>
            <a:fld id="{EB85083D-3D39-4AA3-8F42-2681D1AEF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063" y="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/>
          <a:lstStyle>
            <a:lvl1pPr algn="r">
              <a:defRPr sz="1200"/>
            </a:lvl1pPr>
          </a:lstStyle>
          <a:p>
            <a:fld id="{F1B40523-1B7C-4B8A-9FF7-F4A8B7D4EFEF}" type="datetimeFigureOut">
              <a:rPr lang="en-US" smtClean="0"/>
              <a:pPr/>
              <a:t>2/29/2012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16" tIns="47608" rIns="95216" bIns="4760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59" y="4862149"/>
            <a:ext cx="5678784" cy="4604495"/>
          </a:xfrm>
          <a:prstGeom prst="rect">
            <a:avLst/>
          </a:prstGeom>
        </p:spPr>
        <p:txBody>
          <a:bodyPr vert="horz" lIns="95216" tIns="47608" rIns="95216" bIns="476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97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063" y="9720970"/>
            <a:ext cx="3075598" cy="511980"/>
          </a:xfrm>
          <a:prstGeom prst="rect">
            <a:avLst/>
          </a:prstGeom>
        </p:spPr>
        <p:txBody>
          <a:bodyPr vert="horz" lIns="95216" tIns="47608" rIns="95216" bIns="47608" rtlCol="0" anchor="b"/>
          <a:lstStyle>
            <a:lvl1pPr algn="r">
              <a:defRPr sz="1200"/>
            </a:lvl1pPr>
          </a:lstStyle>
          <a:p>
            <a:fld id="{54F84A47-7B9A-4DF8-8D1B-3B7182870FC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F29A6B71-BF5A-467A-B8B3-60003B4DB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F0F54-3EE0-4FA2-9166-DB0A284BA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67B0F-1CE2-4192-AA7C-C9EA5F168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CC8-0580-4033-A6CE-7A69F4F2C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52893010-B798-4794-AA10-4DFF72F11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7D8D8-EDE3-49E1-A7CA-9C32F7CEC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FCD47-07EF-4890-9C23-7B761064AD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926D-92C3-41B6-8E57-08A008540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756C-0D22-4DEA-BF76-91F0C8973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CA251-3A89-4CE7-8259-9729D0E662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CDAA4-6E54-41CA-A463-FD67F389B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EE2CF6-59C4-4258-9234-566A970EE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228600"/>
            <a:ext cx="8839200" cy="16002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>
              <a:defRPr/>
            </a:pPr>
            <a:endParaRPr lang="en-US" sz="28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kern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  <a:sym typeface="Symbol"/>
              </a:rPr>
              <a:t>LHe</a:t>
            </a:r>
            <a:r>
              <a:rPr lang="en-US" sz="28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  <a:sym typeface="Symbol"/>
              </a:rPr>
              <a:t> vessel &amp; Blade Tuner for </a:t>
            </a:r>
          </a:p>
          <a:p>
            <a:pPr algn="ctr">
              <a:defRPr/>
            </a:pPr>
            <a:r>
              <a:rPr lang="en-US" sz="28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  <a:sym typeface="Symbol"/>
              </a:rPr>
              <a:t>5-cell, 650 MHz, =0.61 SRF Cavity</a:t>
            </a:r>
            <a:endParaRPr lang="en-US" sz="2800" b="1" kern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+mj-ea"/>
              <a:cs typeface="+mj-cs"/>
              <a:sym typeface="Symbol"/>
            </a:endParaRPr>
          </a:p>
        </p:txBody>
      </p:sp>
      <p:pic>
        <p:nvPicPr>
          <p:cNvPr id="2051" name="Picture 22" descr="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438400"/>
            <a:ext cx="1143000" cy="8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2286000"/>
            <a:ext cx="4572000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 Narrow" pitchFamily="34" charset="0"/>
            </a:endParaRPr>
          </a:p>
          <a:p>
            <a:pPr algn="ctr">
              <a:defRPr/>
            </a:pPr>
            <a:r>
              <a:rPr lang="en-US" sz="1200" kern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Narrow" pitchFamily="34" charset="0"/>
              </a:rPr>
              <a:t>Sumit</a:t>
            </a:r>
            <a:r>
              <a:rPr lang="en-US" sz="12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Narrow" pitchFamily="34" charset="0"/>
              </a:rPr>
              <a:t> Som</a:t>
            </a:r>
          </a:p>
          <a:p>
            <a:pPr algn="ctr">
              <a:defRPr/>
            </a:pPr>
            <a:r>
              <a:rPr lang="en-US" sz="12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Narrow" pitchFamily="34" charset="0"/>
              </a:rPr>
              <a:t>Head, RF Division</a:t>
            </a:r>
          </a:p>
          <a:p>
            <a:pPr algn="ctr">
              <a:defRPr/>
            </a:pPr>
            <a:endParaRPr lang="en-US" sz="16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US" sz="16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US" sz="16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US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Government of India</a:t>
            </a:r>
          </a:p>
          <a:p>
            <a:pPr algn="ctr">
              <a:defRPr/>
            </a:pPr>
            <a:r>
              <a:rPr lang="en-US" sz="14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Department of Atomic Energy</a:t>
            </a:r>
          </a:p>
          <a:p>
            <a:pPr algn="ctr">
              <a:defRPr/>
            </a:pPr>
            <a:r>
              <a:rPr lang="en-US" sz="14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Variable </a:t>
            </a:r>
            <a:r>
              <a:rPr lang="en-US" sz="1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Energy Cyclotron Centre</a:t>
            </a:r>
          </a:p>
          <a:p>
            <a:pPr algn="ctr">
              <a:defRPr/>
            </a:pPr>
            <a:r>
              <a:rPr lang="en-US" sz="14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Sector-1, Block-AF, </a:t>
            </a:r>
            <a:r>
              <a:rPr lang="en-US" sz="1400" kern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Bidhan</a:t>
            </a:r>
            <a:r>
              <a:rPr lang="en-US" sz="14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 Nagar, Kolkata</a:t>
            </a:r>
            <a:r>
              <a:rPr lang="en-US" sz="1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, </a:t>
            </a:r>
            <a:r>
              <a:rPr lang="en-US" sz="140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ylium" pitchFamily="2" charset="0"/>
                <a:sym typeface="Symbol"/>
              </a:rPr>
              <a:t>India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943600"/>
            <a:ext cx="58674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Webex</a:t>
            </a:r>
            <a:r>
              <a:rPr lang="en-US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IIFC meeting on 29-Feb-2012 </a:t>
            </a:r>
            <a:endParaRPr lang="en-IN" sz="1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sok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352800"/>
            <a:ext cx="34108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530" y="990601"/>
            <a:ext cx="3285269" cy="24383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124200" cy="24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76201"/>
            <a:ext cx="8839200" cy="830997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ras Bold ITC" pitchFamily="34" charset="0"/>
              </a:rPr>
              <a:t>TRANSFORMATION OF 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Eras Bold ITC" pitchFamily="34" charset="0"/>
              </a:rPr>
              <a:t>AZIMUTHAL ROTATION INTO A LONGITUDINAL MOTION </a:t>
            </a:r>
          </a:p>
          <a:p>
            <a:pPr algn="ctr"/>
            <a:r>
              <a:rPr lang="en-US" sz="1600" dirty="0" smtClean="0">
                <a:latin typeface="Eras Bold ITC" pitchFamily="34" charset="0"/>
              </a:rPr>
              <a:t>IN  BLADE TUNER</a:t>
            </a:r>
            <a:endParaRPr lang="en-IN" sz="1600" dirty="0">
              <a:latin typeface="Eras Bold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153400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Cinematic description of the fine tuning system</a:t>
            </a:r>
            <a:endParaRPr lang="en-IN" sz="2000" dirty="0">
              <a:solidFill>
                <a:srgbClr val="0000CC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038599"/>
            <a:ext cx="3479194" cy="270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572000"/>
            <a:ext cx="2743200" cy="1323439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Eras Bold ITC" pitchFamily="34" charset="0"/>
              </a:rPr>
              <a:t>PICTURE OF A COMPLETELY INSTALLED BLADE TUNER AT INFN</a:t>
            </a:r>
            <a:endParaRPr lang="en-IN" sz="20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3" y="733424"/>
            <a:ext cx="8831292" cy="55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40011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From the preliminary study, the following requirements have been noted. </a:t>
            </a:r>
            <a:endParaRPr lang="en-US" sz="20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0011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Piezo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actuator (PI-make)</a:t>
            </a:r>
          </a:p>
        </p:txBody>
      </p:sp>
      <p:pic>
        <p:nvPicPr>
          <p:cNvPr id="3" name="Picture 2" descr="pi_n216_2a_i4c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3810000" cy="2157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pi_n216_stepmode_d4c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0"/>
            <a:ext cx="3052925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038600" y="762000"/>
            <a:ext cx="4953000" cy="120032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N-216 NEXLINE</a:t>
            </a:r>
            <a:r>
              <a:rPr lang="en-IN" b="1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High-Load Actuator. Feed motion is realized by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piezo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stepping motion which allows basically a travel ranges with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nanometer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accuracy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86400"/>
            <a:ext cx="4572000" cy="1200329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Motion mode comparison of a NEXLINE</a:t>
            </a:r>
            <a:r>
              <a:rPr lang="en-IN" b="1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actuator: The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nanostepping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mode provides a very smooth motion. Full step mode allows higher speed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057400"/>
            <a:ext cx="4953000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High-Force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PiezoWalk</a:t>
            </a:r>
            <a:r>
              <a:rPr lang="en-IN" b="1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Drive for Long-Range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Nanopositioning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3124200"/>
            <a:ext cx="4572000" cy="2308324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Travel Range 20 mm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Resolutionto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0.03 nm Open-Loop, 5 nm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Closed-Loop 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Up to 800 N Holding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Force/600N (working) 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Self Locking at Rest  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Non-Magnetic and Vacuum-Compatible Working Principle 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Cleanroom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Compatible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586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Overall design has been done for Test Cryostat that can accommodate the 5-cell elliptical shape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	650 MHz, </a:t>
            </a:r>
            <a:r>
              <a:rPr lang="en-US" sz="2400" b="1" kern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  <a:sym typeface="Symbol"/>
              </a:rPr>
              <a:t>=0.61 cavity</a:t>
            </a:r>
            <a:endParaRPr lang="en-US" sz="2400" b="1" kern="0" dirty="0" smtClean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TC Bookman Demi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Dimension of the Test Cryostat:</a:t>
            </a:r>
            <a:r>
              <a:rPr lang="en-US" sz="2400" b="1" kern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    2360 mm. Height x  1762 mm. Diameter</a:t>
            </a:r>
            <a:endParaRPr lang="en-US" sz="2400" b="1" kern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TC Bookman Demi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LHe</a:t>
            </a:r>
            <a:r>
              <a:rPr lang="en-US" sz="24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vessel dimension of the Test Cryostat: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   1050 mm. Length x  512 mm. Diameter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TC Bookman Demi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Cryostat consists of: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LHe</a:t>
            </a:r>
            <a:r>
              <a:rPr lang="en-US" sz="23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vessel, </a:t>
            </a:r>
            <a:r>
              <a:rPr lang="en-US" sz="23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LN2 shield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Internal &amp; external magnetic shielding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Pump out port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LN2/</a:t>
            </a:r>
            <a:r>
              <a:rPr lang="en-US" sz="2300" b="1" kern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LHe</a:t>
            </a:r>
            <a:r>
              <a:rPr lang="en-US" sz="23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in, LN2/</a:t>
            </a:r>
            <a:r>
              <a:rPr lang="en-US" sz="2300" b="1" kern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LHe</a:t>
            </a:r>
            <a:r>
              <a:rPr lang="en-US" sz="23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gas out, Safety port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LN2/</a:t>
            </a:r>
            <a:r>
              <a:rPr lang="en-US" sz="2300" b="1" kern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LHe</a:t>
            </a:r>
            <a:r>
              <a:rPr lang="en-US" sz="23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instrumentations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RF probe in/out --- adjustable from outside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300" b="1" kern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RF power coupler arrangement etc.</a:t>
            </a:r>
            <a:endParaRPr lang="en-US" sz="2300" b="1" kern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TC Bookman Demi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DESIGN OF TEST CRYOSTAT</a:t>
            </a:r>
            <a:endParaRPr lang="en-IN" sz="3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85800"/>
            <a:ext cx="6072374" cy="602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76200"/>
            <a:ext cx="8915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CAVITY PLACED </a:t>
            </a:r>
            <a:r>
              <a:rPr lang="en-US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VERTICALLY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 IN CRYOSTAT</a:t>
            </a:r>
            <a:endParaRPr lang="en-IN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85800"/>
            <a:ext cx="2590800" cy="60539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ngravers MT" pitchFamily="18" charset="0"/>
                <a:cs typeface="Arial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SCRF cavity can be placed in the same CRYOSTAT in two possible ways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 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Vertically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 Horizontally</a:t>
            </a:r>
          </a:p>
          <a:p>
            <a:pPr>
              <a:lnSpc>
                <a:spcPct val="130000"/>
              </a:lnSpc>
            </a:pPr>
            <a:endParaRPr lang="en-US" sz="800" b="1" dirty="0" smtClean="0">
              <a:ln w="11430"/>
              <a:solidFill>
                <a:srgbClr val="3333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ras Bold ITC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 Future modification: 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CRYOSTAT can be operated at 2K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(for cavity placed horizontally) 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adding components (Heat Exchanger, JT valve etc.) </a:t>
            </a:r>
            <a:r>
              <a:rPr lang="en-US" b="1" dirty="0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ras Bold ITC" pitchFamily="34" charset="0"/>
                <a:cs typeface="Arial" pitchFamily="34" charset="0"/>
              </a:rPr>
              <a:t>– provision for space</a:t>
            </a:r>
            <a:endParaRPr lang="en-US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ras Bold IT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1" y="838200"/>
            <a:ext cx="8642268" cy="54014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</a:t>
            </a: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Eras Bold ITC" pitchFamily="34" charset="0"/>
                <a:cs typeface="Arial" pitchFamily="34" charset="0"/>
              </a:rPr>
              <a:t>Volume of inner helium vessels ~ 216 </a:t>
            </a:r>
            <a:r>
              <a:rPr lang="en-US" sz="23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Eras Bold ITC" pitchFamily="34" charset="0"/>
                <a:cs typeface="Arial" pitchFamily="34" charset="0"/>
              </a:rPr>
              <a:t>lts</a:t>
            </a: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Eras Bold ITC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</a:t>
            </a: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ras Bold ITC" pitchFamily="34" charset="0"/>
                <a:cs typeface="Arial" pitchFamily="34" charset="0"/>
              </a:rPr>
              <a:t>Overall diameter of the cryostat has been increased to</a:t>
            </a:r>
          </a:p>
          <a:p>
            <a:pPr algn="just">
              <a:lnSpc>
                <a:spcPct val="150000"/>
              </a:lnSpc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ras Bold ITC" pitchFamily="34" charset="0"/>
                <a:cs typeface="Arial" pitchFamily="34" charset="0"/>
              </a:rPr>
              <a:t>    accommodate the cavity in horizontal as well as in</a:t>
            </a:r>
          </a:p>
          <a:p>
            <a:pPr algn="just">
              <a:lnSpc>
                <a:spcPct val="150000"/>
              </a:lnSpc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ras Bold ITC" pitchFamily="34" charset="0"/>
                <a:cs typeface="Arial" pitchFamily="34" charset="0"/>
              </a:rPr>
              <a:t>    vertical condition.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The cryostat has provision for operation of the cavity at</a:t>
            </a:r>
          </a:p>
          <a:p>
            <a:pPr algn="just">
              <a:lnSpc>
                <a:spcPct val="150000"/>
              </a:lnSpc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  2K also.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</a:t>
            </a: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Eras Bold ITC" pitchFamily="34" charset="0"/>
                <a:cs typeface="Arial" pitchFamily="34" charset="0"/>
              </a:rPr>
              <a:t>Conductive Heat load to the liquid helium vessels from</a:t>
            </a:r>
          </a:p>
          <a:p>
            <a:pPr algn="just">
              <a:lnSpc>
                <a:spcPct val="150000"/>
              </a:lnSpc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Eras Bold ITC" pitchFamily="34" charset="0"/>
                <a:cs typeface="Arial" pitchFamily="34" charset="0"/>
              </a:rPr>
              <a:t>    top support  is &lt; 4 watt.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</a:t>
            </a: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Eras Bold ITC" pitchFamily="34" charset="0"/>
                <a:cs typeface="Arial" pitchFamily="34" charset="0"/>
              </a:rPr>
              <a:t>Heat load to the helium vessels due to radiation using</a:t>
            </a:r>
          </a:p>
          <a:p>
            <a:pPr algn="just">
              <a:lnSpc>
                <a:spcPct val="150000"/>
              </a:lnSpc>
            </a:pP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Eras Bold ITC" pitchFamily="34" charset="0"/>
                <a:cs typeface="Arial" pitchFamily="34" charset="0"/>
              </a:rPr>
              <a:t>   the10 layers of MLI on helium vessels is 0.05W.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loucester MT Extra Condensed" pitchFamily="18" charset="0"/>
                <a:ea typeface="Calibri" pitchFamily="34" charset="0"/>
                <a:cs typeface="Arial" pitchFamily="34" charset="0"/>
              </a:rPr>
              <a:t>Mechanical Design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loucester MT Extra Condensed" pitchFamily="18" charset="0"/>
                <a:ea typeface="Calibri" pitchFamily="34" charset="0"/>
                <a:cs typeface="Arial" pitchFamily="34" charset="0"/>
              </a:rPr>
              <a:t>Summary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loucester MT Extra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838200"/>
            <a:ext cx="8642268" cy="415498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 Preliminary study on Blade Tuner is in progress.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Piezo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Eras Bold ITC" pitchFamily="34" charset="0"/>
                <a:cs typeface="Arial" pitchFamily="34" charset="0"/>
              </a:rPr>
              <a:t> actuator with 800N holding force and 600N working load and 1 nm step size  with 20 mm. movement can be considered for using with blade tuner 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ras Bold ITC" pitchFamily="34" charset="0"/>
                <a:cs typeface="Arial" pitchFamily="34" charset="0"/>
              </a:rPr>
              <a:t>(in place of 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Eras Bold ITC" pitchFamily="34" charset="0"/>
                <a:cs typeface="Arial" pitchFamily="34" charset="0"/>
              </a:rPr>
              <a:t>stepper motor + </a:t>
            </a:r>
            <a:r>
              <a:rPr lang="en-US" sz="2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Eras Bold ITC" pitchFamily="34" charset="0"/>
                <a:cs typeface="Arial" pitchFamily="34" charset="0"/>
              </a:rPr>
              <a:t>piezo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Eras Bold ITC" pitchFamily="34" charset="0"/>
                <a:cs typeface="Arial" pitchFamily="34" charset="0"/>
              </a:rPr>
              <a:t> actuator 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ras Bold ITC" pitchFamily="34" charset="0"/>
                <a:cs typeface="Arial" pitchFamily="34" charset="0"/>
              </a:rPr>
              <a:t>with less movement capability).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ras Bold ITC" pitchFamily="34" charset="0"/>
                <a:cs typeface="Arial" pitchFamily="34" charset="0"/>
              </a:rPr>
              <a:t> 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Eras Bold ITC" pitchFamily="34" charset="0"/>
                <a:cs typeface="Arial" pitchFamily="34" charset="0"/>
              </a:rPr>
              <a:t>From the experience of designing the test cryostat for 650 MHz, 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Eras Bold ITC" pitchFamily="34" charset="0"/>
                <a:cs typeface="Arial" pitchFamily="34" charset="0"/>
                <a:sym typeface="Symbol"/>
              </a:rPr>
              <a:t>=0.61, 5-cell SRF cavity, we have now initiated the design activities of  the </a:t>
            </a:r>
            <a:r>
              <a:rPr lang="en-US" sz="2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Eras Bold ITC" pitchFamily="34" charset="0"/>
                <a:cs typeface="Arial" pitchFamily="34" charset="0"/>
                <a:sym typeface="Symbol"/>
              </a:rPr>
              <a:t>LHe</a:t>
            </a:r>
            <a:r>
              <a:rPr lang="en-US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Eras Bold ITC" pitchFamily="34" charset="0"/>
                <a:cs typeface="Arial" pitchFamily="34" charset="0"/>
                <a:sym typeface="Symbol"/>
              </a:rPr>
              <a:t> vessel for the said cavity.</a:t>
            </a:r>
            <a:endParaRPr lang="en-US" sz="2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Eras Bold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Sumit Som\Local Settings\Temporary Internet Files\Content.IE5\E1CX00KF\MC9004355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533400"/>
            <a:ext cx="2345267" cy="1219200"/>
          </a:xfrm>
          <a:prstGeom prst="rect">
            <a:avLst/>
          </a:prstGeom>
          <a:noFill/>
        </p:spPr>
      </p:pic>
      <p:pic>
        <p:nvPicPr>
          <p:cNvPr id="1027" name="Picture 3" descr="D:\Documents and Settings\Sumit Som\Local Settings\Temporary Internet Files\Content.IE5\H7PMDCH7\MC90043447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2504617" cy="990600"/>
          </a:xfrm>
          <a:prstGeom prst="rect">
            <a:avLst/>
          </a:prstGeom>
          <a:noFill/>
        </p:spPr>
      </p:pic>
      <p:pic>
        <p:nvPicPr>
          <p:cNvPr id="1035" name="Picture 11" descr="D:\Documents and Settings\Sumit Som\Local Settings\Temporary Internet Files\Content.IE5\UAH0L6KK\MP90044388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1556"/>
            <a:ext cx="4267200" cy="6393260"/>
          </a:xfrm>
          <a:prstGeom prst="rect">
            <a:avLst/>
          </a:prstGeom>
          <a:noFill/>
        </p:spPr>
      </p:pic>
      <p:pic>
        <p:nvPicPr>
          <p:cNvPr id="1037" name="Picture 13" descr="D:\Documents and Settings\Sumit Som\Local Settings\Temporary Internet Files\Content.IE5\W8RFNA3C\MC90010514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191000"/>
            <a:ext cx="1752600" cy="208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3250</TotalTime>
  <Words>440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vecc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ssom</dc:creator>
  <cp:lastModifiedBy>ssom</cp:lastModifiedBy>
  <cp:revision>496</cp:revision>
  <dcterms:created xsi:type="dcterms:W3CDTF">2007-02-07T17:52:58Z</dcterms:created>
  <dcterms:modified xsi:type="dcterms:W3CDTF">2012-02-29T12:04:29Z</dcterms:modified>
</cp:coreProperties>
</file>