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61" r:id="rId2"/>
    <p:sldId id="257" r:id="rId3"/>
    <p:sldId id="258" r:id="rId4"/>
    <p:sldId id="259" r:id="rId5"/>
    <p:sldId id="263" r:id="rId6"/>
    <p:sldId id="264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19" autoAdjust="0"/>
    <p:restoredTop sz="94660"/>
  </p:normalViewPr>
  <p:slideViewPr>
    <p:cSldViewPr>
      <p:cViewPr varScale="1">
        <p:scale>
          <a:sx n="100" d="100"/>
          <a:sy n="100" d="100"/>
        </p:scale>
        <p:origin x="-1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6F79FF-CDF6-4B76-BB5B-90591579E7B6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078E52-5E82-4FF6-A15B-42F957A50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047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838" y="1671638"/>
            <a:ext cx="7696200" cy="1069975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5838" y="312578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3079" name="Picture 7" descr="title header_Blue_64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7" descr="doe_blac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4963" y="6456363"/>
            <a:ext cx="9604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8" descr="title footer_Blue_646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94500"/>
            <a:ext cx="91440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03/22/2012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Peter van Gemmeren (ANL): "Atlas Update: I/O Developments"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D8388-401F-4EA7-B0F4-339F092D63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03/22/2012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Peter van Gemmeren (ANL): "Atlas Update: I/O Developments"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D8388-401F-4EA7-B0F4-339F092D63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03/22/2012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Peter van Gemmeren (ANL): "Atlas Update: I/O Developments"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D8388-401F-4EA7-B0F4-339F092D63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3000" b="1" cap="none" baseline="0"/>
            </a:lvl1pPr>
          </a:lstStyle>
          <a:p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03/22/2012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Peter van Gemmeren (ANL): "Atlas Update: I/O Developments"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D8388-401F-4EA7-B0F4-339F092D63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 u="none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03/22/2012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Peter van Gemmeren (ANL): "Atlas Update: I/O Developments"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D8388-401F-4EA7-B0F4-339F092D63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03/22/2012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Peter van Gemmeren (ANL): "Atlas Update: I/O Developments"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D8388-401F-4EA7-B0F4-339F092D63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03/22/2012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Peter van Gemmeren (ANL): "Atlas Update: I/O Developments"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D8388-401F-4EA7-B0F4-339F092D63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03/22/2012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Peter van Gemmeren (ANL): "Atlas Update: I/O Developments"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D8388-401F-4EA7-B0F4-339F092D63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479550"/>
          </a:xfrm>
        </p:spPr>
        <p:txBody>
          <a:bodyPr anchor="t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1"/>
            <a:ext cx="3008313" cy="44196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03/22/2012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Peter van Gemmeren (ANL): "Atlas Update: I/O Developments"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D8388-401F-4EA7-B0F4-339F092D63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03/22/2012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Peter van Gemmeren (ANL): "Atlas Update: I/O Developments"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D8388-401F-4EA7-B0F4-339F092D63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5" descr="slide footer_blue_646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324600"/>
            <a:ext cx="9144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72250"/>
            <a:ext cx="1371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en-US" smtClean="0"/>
              <a:t>03/22/2012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7225" y="6307138"/>
            <a:ext cx="59420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en-US" smtClean="0"/>
              <a:t>Peter van Gemmeren (ANL): "Atlas Update: I/O Developments"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489700"/>
            <a:ext cx="3841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fld id="{1D8D8388-401F-4EA7-B0F4-339F092D630B}" type="slidenum">
              <a:rPr lang="en-US" smtClean="0"/>
              <a:t>‹#›</a:t>
            </a:fld>
            <a:endParaRPr lang="en-US"/>
          </a:p>
        </p:txBody>
      </p:sp>
      <p:pic>
        <p:nvPicPr>
          <p:cNvPr id="1031" name="Picture 7" descr="slide header_646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ATLAS </a:t>
            </a:r>
            <a:r>
              <a:rPr lang="en-US" dirty="0" smtClean="0"/>
              <a:t>Update</a:t>
            </a:r>
            <a:r>
              <a:rPr lang="en-US" i="1" dirty="0" smtClean="0"/>
              <a:t>: I/O Developments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Peter van Gemmeren (ANL)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/>
              <a:t>ROOT I/O Workshop, #3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59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ATLAS use of ROOT </a:t>
            </a:r>
            <a:r>
              <a:rPr lang="en-US" dirty="0" err="1" smtClean="0"/>
              <a:t>TTreeCache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ATLAS stores most of its data in ROOT </a:t>
            </a:r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</a:rPr>
              <a:t>TTrees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RDO, ESD, AOD and (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POOL’</a:t>
            </a:r>
            <a:r>
              <a:rPr lang="en-US" sz="2000" i="1" dirty="0" err="1" smtClean="0">
                <a:solidFill>
                  <a:schemeClr val="tx1">
                    <a:lumMod val="50000"/>
                  </a:schemeClr>
                </a:solidFill>
              </a:rPr>
              <a:t>esque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) DPD have a </a:t>
            </a:r>
            <a:r>
              <a:rPr lang="en-US" sz="2000" b="1" dirty="0" err="1" smtClean="0">
                <a:solidFill>
                  <a:schemeClr val="accent3"/>
                </a:solidFill>
              </a:rPr>
              <a:t>TBranch</a:t>
            </a:r>
            <a:r>
              <a:rPr lang="en-US" sz="2000" b="1" dirty="0" smtClean="0">
                <a:solidFill>
                  <a:schemeClr val="accent3"/>
                </a:solidFill>
              </a:rPr>
              <a:t> per collection 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(configurable), which 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are 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read separately on demand.</a:t>
            </a:r>
          </a:p>
          <a:p>
            <a:pPr lvl="2"/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Several </a:t>
            </a:r>
            <a:r>
              <a:rPr lang="en-US" sz="1800" b="1" dirty="0" smtClean="0">
                <a:solidFill>
                  <a:schemeClr val="accent3"/>
                </a:solidFill>
              </a:rPr>
              <a:t>hundreds of disk-reads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, not ordered.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D3PD stores </a:t>
            </a:r>
            <a:r>
              <a:rPr lang="en-US" sz="2000" b="1" dirty="0" smtClean="0">
                <a:solidFill>
                  <a:schemeClr val="accent3"/>
                </a:solidFill>
              </a:rPr>
              <a:t>attributes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in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TBranches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</a:p>
          <a:p>
            <a:pPr lvl="2"/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Many </a:t>
            </a:r>
            <a:r>
              <a:rPr lang="en-US" sz="1800" b="1" dirty="0" smtClean="0">
                <a:solidFill>
                  <a:schemeClr val="accent3"/>
                </a:solidFill>
              </a:rPr>
              <a:t>thousand branches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, but only a (small) subset is needed by each individual analysis.</a:t>
            </a:r>
          </a:p>
          <a:p>
            <a:r>
              <a:rPr lang="en-US" sz="2400" b="1" dirty="0" err="1" smtClean="0">
                <a:solidFill>
                  <a:schemeClr val="tx2"/>
                </a:solidFill>
              </a:rPr>
              <a:t>TTreeCache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optimizes read performance of a </a:t>
            </a:r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</a:rPr>
              <a:t>TTree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 by </a:t>
            </a:r>
            <a:r>
              <a:rPr lang="en-US" sz="2400" b="1" dirty="0" smtClean="0">
                <a:solidFill>
                  <a:schemeClr val="accent3"/>
                </a:solidFill>
              </a:rPr>
              <a:t>minimizing the number 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of and </a:t>
            </a:r>
            <a:r>
              <a:rPr lang="en-US" sz="2400" b="1" dirty="0" smtClean="0">
                <a:solidFill>
                  <a:schemeClr val="accent3"/>
                </a:solidFill>
              </a:rPr>
              <a:t>ordering disk reads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: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In a ‘</a:t>
            </a:r>
            <a:r>
              <a:rPr lang="en-US" sz="2000" b="1" dirty="0" smtClean="0">
                <a:solidFill>
                  <a:schemeClr val="tx2"/>
                </a:solidFill>
              </a:rPr>
              <a:t>learning phase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’ it discovers the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TBranches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that are needed.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After that, a read on any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TBranch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will also read the rest of the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TBranches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in the cache with a </a:t>
            </a:r>
            <a:r>
              <a:rPr lang="en-US" sz="2000" b="1" dirty="0" smtClean="0">
                <a:solidFill>
                  <a:schemeClr val="accent3"/>
                </a:solidFill>
              </a:rPr>
              <a:t>single read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  <a:endParaRPr lang="en-US" sz="20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03/22/2012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van Gemmeren (ANL): "Atlas Update: I/O Developments"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8388-401F-4EA7-B0F4-339F092D630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07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TTreeCache</a:t>
            </a:r>
            <a:r>
              <a:rPr lang="en-US" dirty="0" smtClean="0"/>
              <a:t>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ROOT </a:t>
            </a:r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</a:rPr>
              <a:t>TTreeCache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 can have a </a:t>
            </a:r>
            <a:r>
              <a:rPr lang="en-US" sz="2400" b="1" dirty="0" smtClean="0">
                <a:solidFill>
                  <a:schemeClr val="accent3"/>
                </a:solidFill>
              </a:rPr>
              <a:t>huge impact 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on read performance: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Reduce number of disk-reads by </a:t>
            </a:r>
            <a:r>
              <a:rPr lang="en-US" sz="2000" b="1" dirty="0" smtClean="0">
                <a:solidFill>
                  <a:schemeClr val="accent3"/>
                </a:solidFill>
              </a:rPr>
              <a:t>several order of magnitudes</a:t>
            </a:r>
          </a:p>
          <a:p>
            <a:pPr lvl="2"/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Impact depends on system setup and use case.</a:t>
            </a:r>
          </a:p>
          <a:p>
            <a:pPr lvl="3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</a:rPr>
              <a:t>Details from </a:t>
            </a:r>
            <a:r>
              <a:rPr lang="en-US" sz="1600" dirty="0" err="1" smtClean="0">
                <a:solidFill>
                  <a:schemeClr val="tx1">
                    <a:lumMod val="50000"/>
                  </a:schemeClr>
                </a:solidFill>
              </a:rPr>
              <a:t>IlijaV</a:t>
            </a:r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</a:rPr>
              <a:t> presentations.</a:t>
            </a:r>
            <a:endParaRPr lang="en-US" sz="16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However, there are restrictions in the usability of </a:t>
            </a:r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</a:rPr>
              <a:t>TTreeCache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:</a:t>
            </a:r>
          </a:p>
          <a:p>
            <a:pPr lvl="1"/>
            <a:r>
              <a:rPr lang="en-US" sz="2000" b="1" dirty="0" smtClean="0">
                <a:solidFill>
                  <a:schemeClr val="accent3"/>
                </a:solidFill>
              </a:rPr>
              <a:t>Performance Reporting 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not as detailed and reliable as one could wish.</a:t>
            </a:r>
          </a:p>
          <a:p>
            <a:pPr lvl="2"/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Should improve somewhat in next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releases.</a:t>
            </a:r>
            <a:endParaRPr lang="en-US" sz="1800" dirty="0" smtClean="0">
              <a:solidFill>
                <a:schemeClr val="tx1">
                  <a:lumMod val="50000"/>
                </a:schemeClr>
              </a:solidFill>
            </a:endParaRPr>
          </a:p>
          <a:p>
            <a:pPr lvl="1"/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Only </a:t>
            </a:r>
            <a:r>
              <a:rPr lang="en-US" sz="2000" b="1" dirty="0" smtClean="0">
                <a:solidFill>
                  <a:schemeClr val="accent3"/>
                </a:solidFill>
              </a:rPr>
              <a:t>one automatic </a:t>
            </a:r>
            <a:r>
              <a:rPr lang="en-US" sz="2000" b="1" dirty="0" err="1" smtClean="0">
                <a:solidFill>
                  <a:schemeClr val="accent3"/>
                </a:solidFill>
              </a:rPr>
              <a:t>TTreeCache</a:t>
            </a:r>
            <a:r>
              <a:rPr lang="en-US" sz="2000" b="1" dirty="0" smtClean="0">
                <a:solidFill>
                  <a:schemeClr val="accent3"/>
                </a:solidFill>
              </a:rPr>
              <a:t> 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per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TFile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</a:p>
          <a:p>
            <a:pPr lvl="1"/>
            <a:r>
              <a:rPr lang="en-US" sz="2000" b="1" dirty="0" smtClean="0">
                <a:solidFill>
                  <a:schemeClr val="accent3"/>
                </a:solidFill>
              </a:rPr>
              <a:t>Slow learning 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phase.</a:t>
            </a:r>
          </a:p>
          <a:p>
            <a:pPr lvl="2"/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No caching while learning.</a:t>
            </a:r>
            <a:endParaRPr lang="en-US" sz="18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03/22/2012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van Gemmeren (ANL): "Atlas Update: I/O Developments"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8388-401F-4EA7-B0F4-339F092D630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94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ATLAS use case for </a:t>
            </a:r>
            <a:r>
              <a:rPr lang="en-US" dirty="0"/>
              <a:t>multiple </a:t>
            </a:r>
            <a:r>
              <a:rPr lang="en-US" dirty="0" err="1" smtClean="0"/>
              <a:t>TTreeCaches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ATLAS uses </a:t>
            </a:r>
            <a:r>
              <a:rPr lang="en-US" sz="2400" b="1" dirty="0" smtClean="0">
                <a:solidFill>
                  <a:schemeClr val="accent3"/>
                </a:solidFill>
              </a:rPr>
              <a:t>several </a:t>
            </a:r>
            <a:r>
              <a:rPr lang="en-US" sz="2400" b="1" dirty="0" err="1" smtClean="0">
                <a:solidFill>
                  <a:schemeClr val="accent3"/>
                </a:solidFill>
              </a:rPr>
              <a:t>TTrees</a:t>
            </a:r>
            <a:r>
              <a:rPr lang="en-US" sz="2400" b="1" dirty="0" smtClean="0">
                <a:solidFill>
                  <a:schemeClr val="accent3"/>
                </a:solidFill>
              </a:rPr>
              <a:t> per file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: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Partly due to ROOT restriction that all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TBaskets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need to be in sync.</a:t>
            </a:r>
          </a:p>
          <a:p>
            <a:pPr lvl="2"/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ATLAS does have objects that do not belong into a collection and vary in number by event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(e.g.: conversion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helper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objects).</a:t>
            </a:r>
            <a:endParaRPr lang="en-US" sz="1800" dirty="0" smtClean="0">
              <a:solidFill>
                <a:schemeClr val="tx1">
                  <a:lumMod val="50000"/>
                </a:schemeClr>
              </a:solidFill>
            </a:endParaRPr>
          </a:p>
          <a:p>
            <a:pPr lvl="1"/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Payload data and references.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Main event tree holds </a:t>
            </a:r>
            <a:r>
              <a:rPr lang="en-US" sz="2000" b="1" dirty="0" smtClean="0">
                <a:solidFill>
                  <a:schemeClr val="accent3"/>
                </a:solidFill>
              </a:rPr>
              <a:t>~90% of baskets 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(ESD/AOD).</a:t>
            </a:r>
          </a:p>
          <a:p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ATLAS cannot ‘manually’ create additional </a:t>
            </a:r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</a:rPr>
              <a:t>TTreeCache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Athena I/O is ROOT unaware, uses ROOT via POOL (or its successor).</a:t>
            </a:r>
          </a:p>
          <a:p>
            <a:pPr lvl="2"/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For better or worse, ATLAS has resisted making its objects inherit from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</a:rPr>
              <a:t>TObject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 to avoid dependency.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ROOT being able to use caches for all the trees, should help ATLAS to lower </a:t>
            </a:r>
            <a:r>
              <a:rPr lang="en-US" sz="2400" b="1" dirty="0" smtClean="0">
                <a:solidFill>
                  <a:schemeClr val="accent3"/>
                </a:solidFill>
              </a:rPr>
              <a:t>disk-reads by an order of magnitude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  <a:endParaRPr lang="en-US" sz="2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03/22/2012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van Gemmeren (ANL): "Atlas Update: I/O Developments"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8388-401F-4EA7-B0F4-339F092D630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28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TMemFile</a:t>
            </a:r>
            <a:r>
              <a:rPr lang="en-US" dirty="0" smtClean="0"/>
              <a:t> for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</a:rPr>
              <a:t>TMemFile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, ROOT way of combining/merging several </a:t>
            </a:r>
            <a:r>
              <a:rPr lang="en-US" sz="2400" dirty="0" err="1">
                <a:solidFill>
                  <a:schemeClr val="tx1">
                    <a:lumMod val="50000"/>
                  </a:schemeClr>
                </a:solidFill>
              </a:rPr>
              <a:t>TTrees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 to the same output </a:t>
            </a:r>
            <a:r>
              <a:rPr lang="en-US" sz="2400" dirty="0" err="1">
                <a:solidFill>
                  <a:schemeClr val="tx1">
                    <a:lumMod val="50000"/>
                  </a:schemeClr>
                </a:solidFill>
              </a:rPr>
              <a:t>TTree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.</a:t>
            </a:r>
          </a:p>
          <a:p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With the migration away from POOL and potentially closer to ROOT, 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ATLAS may 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decide to leverage these features directly.</a:t>
            </a:r>
          </a:p>
          <a:p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However, there still are open questions: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Biggest obstacle for ATLAS: Inserting </a:t>
            </a:r>
            <a:r>
              <a:rPr lang="en-US" sz="2000" dirty="0" err="1">
                <a:solidFill>
                  <a:schemeClr val="tx1">
                    <a:lumMod val="50000"/>
                  </a:schemeClr>
                </a:solidFill>
              </a:rPr>
              <a:t>TTree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 entry in </a:t>
            </a:r>
            <a:r>
              <a:rPr lang="en-US" sz="2000" dirty="0" err="1">
                <a:solidFill>
                  <a:schemeClr val="tx1">
                    <a:lumMod val="50000"/>
                  </a:schemeClr>
                </a:solidFill>
              </a:rPr>
              <a:t>TMemFile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 will not return valid entry number (</a:t>
            </a:r>
            <a:r>
              <a:rPr lang="en-US" sz="2000" dirty="0" err="1">
                <a:solidFill>
                  <a:schemeClr val="tx1">
                    <a:lumMod val="50000"/>
                  </a:schemeClr>
                </a:solidFill>
              </a:rPr>
              <a:t>afaik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), so we cannot easily create an </a:t>
            </a:r>
            <a:r>
              <a:rPr lang="en-US" sz="2000" b="1" dirty="0">
                <a:solidFill>
                  <a:schemeClr val="accent3"/>
                </a:solidFill>
              </a:rPr>
              <a:t>external </a:t>
            </a:r>
            <a:r>
              <a:rPr lang="en-US" sz="2000" b="1" dirty="0" smtClean="0">
                <a:solidFill>
                  <a:schemeClr val="accent3"/>
                </a:solidFill>
              </a:rPr>
              <a:t>token</a:t>
            </a:r>
            <a:endParaRPr lang="en-US" sz="2000" b="1" dirty="0">
              <a:solidFill>
                <a:schemeClr val="accent3"/>
              </a:solidFill>
            </a:endParaRPr>
          </a:p>
          <a:p>
            <a:pPr lvl="1"/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Not clear whether type specific function calls could be sufficient to </a:t>
            </a:r>
            <a:r>
              <a:rPr lang="en-US" sz="2000" b="1" dirty="0">
                <a:solidFill>
                  <a:schemeClr val="accent3"/>
                </a:solidFill>
              </a:rPr>
              <a:t>merge metadata objects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And what about multiple </a:t>
            </a:r>
            <a:r>
              <a:rPr lang="en-US" sz="2000" b="1" dirty="0">
                <a:solidFill>
                  <a:schemeClr val="accent3"/>
                </a:solidFill>
              </a:rPr>
              <a:t>tree synchronization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03/22/2012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van Gemmeren (ANL): "Atlas Update: I/O Developments"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8388-401F-4EA7-B0F4-339F092D630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6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TMemFile</a:t>
            </a:r>
            <a:r>
              <a:rPr lang="en-US" dirty="0" smtClean="0"/>
              <a:t> and ATLAS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ATLAS uses </a:t>
            </a:r>
            <a:r>
              <a:rPr lang="en-US" sz="2400" b="1" dirty="0" smtClean="0">
                <a:solidFill>
                  <a:schemeClr val="tx2"/>
                </a:solidFill>
              </a:rPr>
              <a:t>externalize-able references 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for navigation.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Flat Data Model, DataHeader stores ‘</a:t>
            </a:r>
            <a:r>
              <a:rPr lang="en-US" sz="2000" b="1" dirty="0" smtClean="0">
                <a:solidFill>
                  <a:schemeClr val="tx2"/>
                </a:solidFill>
              </a:rPr>
              <a:t>tokens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’ to all container of each event:</a:t>
            </a:r>
          </a:p>
          <a:p>
            <a:pPr lvl="2"/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Intra- and Inter- file references</a:t>
            </a:r>
          </a:p>
          <a:p>
            <a:pPr lvl="2"/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A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cross different representation (e.g.: AOD to ESD)</a:t>
            </a:r>
          </a:p>
          <a:p>
            <a:pPr lvl="2"/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Different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</a:rPr>
              <a:t>TTree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/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</a:rPr>
              <a:t>TBranch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 entry numbers (event to helper object)</a:t>
            </a:r>
          </a:p>
          <a:p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Token store </a:t>
            </a:r>
            <a:r>
              <a:rPr lang="en-US" sz="2400" b="1" dirty="0" smtClean="0">
                <a:solidFill>
                  <a:schemeClr val="tx2"/>
                </a:solidFill>
              </a:rPr>
              <a:t>file id 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(POOL </a:t>
            </a:r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</a:rPr>
              <a:t>Guid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) and </a:t>
            </a:r>
            <a:r>
              <a:rPr lang="en-US" sz="2400" b="1" dirty="0" err="1">
                <a:solidFill>
                  <a:schemeClr val="tx2"/>
                </a:solidFill>
              </a:rPr>
              <a:t>TTree</a:t>
            </a:r>
            <a:r>
              <a:rPr lang="en-US" sz="2400" b="1" dirty="0">
                <a:solidFill>
                  <a:schemeClr val="tx2"/>
                </a:solidFill>
              </a:rPr>
              <a:t>/</a:t>
            </a:r>
            <a:r>
              <a:rPr lang="en-US" sz="2400" b="1" dirty="0" err="1">
                <a:solidFill>
                  <a:schemeClr val="tx2"/>
                </a:solidFill>
              </a:rPr>
              <a:t>TBranch</a:t>
            </a:r>
            <a:r>
              <a:rPr lang="en-US" sz="2400" b="1" dirty="0">
                <a:solidFill>
                  <a:schemeClr val="tx2"/>
                </a:solidFill>
              </a:rPr>
              <a:t> entry </a:t>
            </a:r>
            <a:r>
              <a:rPr lang="en-US" sz="2400" b="1" dirty="0" smtClean="0">
                <a:solidFill>
                  <a:schemeClr val="tx2"/>
                </a:solidFill>
              </a:rPr>
              <a:t>numbers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</a:p>
          <a:p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After writing an event/entry, </a:t>
            </a:r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</a:rPr>
              <a:t>TMemFile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 does not have </a:t>
            </a:r>
            <a:r>
              <a:rPr lang="en-US" sz="2400" b="1" i="1" dirty="0" smtClean="0">
                <a:solidFill>
                  <a:schemeClr val="accent3"/>
                </a:solidFill>
              </a:rPr>
              <a:t>final</a:t>
            </a:r>
            <a:r>
              <a:rPr lang="en-US" sz="2400" b="1" dirty="0" smtClean="0">
                <a:solidFill>
                  <a:schemeClr val="accent3"/>
                </a:solidFill>
              </a:rPr>
              <a:t> entry number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03/22/2012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van Gemmeren (ANL): "Atlas Update: I/O Developments"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8388-401F-4EA7-B0F4-339F092D630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 and outlook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solidFill>
                  <a:schemeClr val="tx1">
                    <a:lumMod val="50000"/>
                  </a:schemeClr>
                </a:solidFill>
              </a:rPr>
              <a:t>TTreeCache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 Plans:</a:t>
            </a:r>
          </a:p>
          <a:p>
            <a:pPr lvl="1"/>
            <a:r>
              <a:rPr lang="en-US" sz="2000" dirty="0" err="1">
                <a:solidFill>
                  <a:schemeClr val="tx1">
                    <a:lumMod val="50000"/>
                  </a:schemeClr>
                </a:solidFill>
              </a:rPr>
              <a:t>TTreeCache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 learning phase improvements:</a:t>
            </a:r>
          </a:p>
          <a:p>
            <a:pPr lvl="2"/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Cache during learning</a:t>
            </a:r>
          </a:p>
          <a:p>
            <a:pPr lvl="3"/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Useful if basket size is small compared to learning phase.</a:t>
            </a:r>
          </a:p>
          <a:p>
            <a:pPr lvl="4"/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ATLAS uses small 5/10 event baskets for ESD/AOD</a:t>
            </a:r>
          </a:p>
          <a:p>
            <a:pPr lvl="2"/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Minimize effects of misuse:</a:t>
            </a:r>
          </a:p>
          <a:p>
            <a:pPr lvl="3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</a:rPr>
              <a:t>E.G., in ATLAS analysis some use </a:t>
            </a:r>
            <a:r>
              <a:rPr lang="en-US" sz="1600" dirty="0" err="1" smtClean="0">
                <a:solidFill>
                  <a:schemeClr val="tx1">
                    <a:lumMod val="50000"/>
                  </a:schemeClr>
                </a:solidFill>
              </a:rPr>
              <a:t>TTreeCache</a:t>
            </a:r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</a:rPr>
              <a:t>, but do tree-&gt;</a:t>
            </a:r>
            <a:r>
              <a:rPr lang="en-US" sz="1600" dirty="0" err="1" smtClean="0">
                <a:solidFill>
                  <a:schemeClr val="tx1">
                    <a:lumMod val="50000"/>
                  </a:schemeClr>
                </a:solidFill>
              </a:rPr>
              <a:t>GetEntry</a:t>
            </a:r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</a:rPr>
              <a:t>() without telling the cache to store all branches.</a:t>
            </a:r>
          </a:p>
          <a:p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</a:rPr>
              <a:t>TMemFile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 Outlook: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Investigate references when using </a:t>
            </a:r>
            <a:r>
              <a:rPr lang="en-US" sz="2000" dirty="0" err="1">
                <a:solidFill>
                  <a:schemeClr val="tx1">
                    <a:lumMod val="50000"/>
                  </a:schemeClr>
                </a:solidFill>
              </a:rPr>
              <a:t>TMemFile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</a:p>
          <a:p>
            <a:pPr lvl="2"/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Implement de-referencing layer in ROOT?</a:t>
            </a:r>
          </a:p>
          <a:p>
            <a:pPr lvl="3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</a:rPr>
              <a:t>Similar to POOL’s ‘##Sections’ table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03/22/2012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van Gemmeren (ANL): "Atlas Update: I/O Developments"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8388-401F-4EA7-B0F4-339F092D630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4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 design">
  <a:themeElements>
    <a:clrScheme name="Custom 7">
      <a:dk1>
        <a:srgbClr val="616161"/>
      </a:dk1>
      <a:lt1>
        <a:srgbClr val="FFFFFF"/>
      </a:lt1>
      <a:dk2>
        <a:srgbClr val="1F497D"/>
      </a:dk2>
      <a:lt2>
        <a:srgbClr val="D2D2D2"/>
      </a:lt2>
      <a:accent1>
        <a:srgbClr val="A6C4DE"/>
      </a:accent1>
      <a:accent2>
        <a:srgbClr val="D8AC28"/>
      </a:accent2>
      <a:accent3>
        <a:srgbClr val="A22B38"/>
      </a:accent3>
      <a:accent4>
        <a:srgbClr val="7AB800"/>
      </a:accent4>
      <a:accent5>
        <a:srgbClr val="9D7D9E"/>
      </a:accent5>
      <a:accent6>
        <a:srgbClr val="BF5C28"/>
      </a:accent6>
      <a:hlink>
        <a:srgbClr val="4D8ABE"/>
      </a:hlink>
      <a:folHlink>
        <a:srgbClr val="4D8ABE"/>
      </a:folHlink>
    </a:clrScheme>
    <a:fontScheme name="Blue design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Blue design 1">
        <a:dk1>
          <a:srgbClr val="616161"/>
        </a:dk1>
        <a:lt1>
          <a:srgbClr val="FFFFFF"/>
        </a:lt1>
        <a:dk2>
          <a:srgbClr val="1F497D"/>
        </a:dk2>
        <a:lt2>
          <a:srgbClr val="D2D2D2"/>
        </a:lt2>
        <a:accent1>
          <a:srgbClr val="5C0426"/>
        </a:accent1>
        <a:accent2>
          <a:srgbClr val="9D7D9E"/>
        </a:accent2>
        <a:accent3>
          <a:srgbClr val="FFFFFF"/>
        </a:accent3>
        <a:accent4>
          <a:srgbClr val="525252"/>
        </a:accent4>
        <a:accent5>
          <a:srgbClr val="B5AAAC"/>
        </a:accent5>
        <a:accent6>
          <a:srgbClr val="8E718F"/>
        </a:accent6>
        <a:hlink>
          <a:srgbClr val="253D51"/>
        </a:hlink>
        <a:folHlink>
          <a:srgbClr val="0D20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blue_2007</Template>
  <TotalTime>305</TotalTime>
  <Words>705</Words>
  <Application>Microsoft Office PowerPoint</Application>
  <PresentationFormat>On-screen Show (4:3)</PresentationFormat>
  <Paragraphs>80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Blue design</vt:lpstr>
      <vt:lpstr>ATLAS Update: I/O Developments</vt:lpstr>
      <vt:lpstr>ATLAS use of ROOT TTreeCache</vt:lpstr>
      <vt:lpstr>TTreeCache Performance</vt:lpstr>
      <vt:lpstr>ATLAS use case for multiple TTreeCaches</vt:lpstr>
      <vt:lpstr>TMemFile for output</vt:lpstr>
      <vt:lpstr>TMemFile and ATLAS references</vt:lpstr>
      <vt:lpstr>Plans and outlook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ATLAS contributions to ROOT I/O</dc:title>
  <dc:creator>Peter van Gemmeren</dc:creator>
  <cp:lastModifiedBy>Peter van Gemmeren</cp:lastModifiedBy>
  <cp:revision>8</cp:revision>
  <dcterms:created xsi:type="dcterms:W3CDTF">2012-03-08T18:07:41Z</dcterms:created>
  <dcterms:modified xsi:type="dcterms:W3CDTF">2012-03-21T16:04:59Z</dcterms:modified>
</cp:coreProperties>
</file>