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83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83" r:id="rId4"/>
    <p:sldId id="275" r:id="rId5"/>
    <p:sldId id="284" r:id="rId6"/>
    <p:sldId id="277" r:id="rId7"/>
    <p:sldId id="276" r:id="rId8"/>
    <p:sldId id="287" r:id="rId9"/>
    <p:sldId id="288" r:id="rId10"/>
    <p:sldId id="286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9541" autoAdjust="0"/>
  </p:normalViewPr>
  <p:slideViewPr>
    <p:cSldViewPr snapToGrid="0" snapToObjects="1">
      <p:cViewPr varScale="1">
        <p:scale>
          <a:sx n="109" d="100"/>
          <a:sy n="109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ukotic:Desktop:monitoring%20results:HC%20IO%20tests:Si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ukotic:Desktop:monitoring%20results:HC%20IO%20tests:Si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ukotic:Desktop:monitoring%20results:HC%20IO%20tests:Si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4709230623281"/>
          <c:y val="0.0400616332819723"/>
          <c:w val="0.800535260106345"/>
          <c:h val="0.851828612564688"/>
        </c:manualLayout>
      </c:layout>
      <c:barChart>
        <c:barDir val="col"/>
        <c:grouping val="clustered"/>
        <c:ser>
          <c:idx val="0"/>
          <c:order val="0"/>
          <c:tx>
            <c:strRef>
              <c:f>global!$D$32</c:f>
              <c:strCache>
                <c:ptCount val="1"/>
                <c:pt idx="0">
                  <c:v>analysis</c:v>
                </c:pt>
              </c:strCache>
            </c:strRef>
          </c:tx>
          <c:cat>
            <c:strRef>
              <c:f>global!$C$33:$C$36</c:f>
              <c:strCache>
                <c:ptCount val="4"/>
                <c:pt idx="0">
                  <c:v>tier 0</c:v>
                </c:pt>
                <c:pt idx="1">
                  <c:v>tier 1</c:v>
                </c:pt>
                <c:pt idx="2">
                  <c:v>tier 2</c:v>
                </c:pt>
                <c:pt idx="3">
                  <c:v>tier3 </c:v>
                </c:pt>
              </c:strCache>
            </c:strRef>
          </c:cat>
          <c:val>
            <c:numRef>
              <c:f>global!$D$33:$D$36</c:f>
              <c:numCache>
                <c:formatCode>General</c:formatCode>
                <c:ptCount val="4"/>
                <c:pt idx="0">
                  <c:v>284370.0</c:v>
                </c:pt>
                <c:pt idx="1">
                  <c:v>999476.0</c:v>
                </c:pt>
                <c:pt idx="2">
                  <c:v>2.4085E6</c:v>
                </c:pt>
                <c:pt idx="3">
                  <c:v>10524.0</c:v>
                </c:pt>
              </c:numCache>
            </c:numRef>
          </c:val>
        </c:ser>
        <c:ser>
          <c:idx val="1"/>
          <c:order val="1"/>
          <c:tx>
            <c:strRef>
              <c:f>global!$E$32</c:f>
              <c:strCache>
                <c:ptCount val="1"/>
                <c:pt idx="0">
                  <c:v>production</c:v>
                </c:pt>
              </c:strCache>
            </c:strRef>
          </c:tx>
          <c:cat>
            <c:strRef>
              <c:f>global!$C$33:$C$36</c:f>
              <c:strCache>
                <c:ptCount val="4"/>
                <c:pt idx="0">
                  <c:v>tier 0</c:v>
                </c:pt>
                <c:pt idx="1">
                  <c:v>tier 1</c:v>
                </c:pt>
                <c:pt idx="2">
                  <c:v>tier 2</c:v>
                </c:pt>
                <c:pt idx="3">
                  <c:v>tier3 </c:v>
                </c:pt>
              </c:strCache>
            </c:strRef>
          </c:cat>
          <c:val>
            <c:numRef>
              <c:f>global!$E$33:$E$36</c:f>
              <c:numCache>
                <c:formatCode>General</c:formatCode>
                <c:ptCount val="4"/>
                <c:pt idx="0">
                  <c:v>153621.0</c:v>
                </c:pt>
                <c:pt idx="1">
                  <c:v>1.008711E6</c:v>
                </c:pt>
                <c:pt idx="2">
                  <c:v>969097.0</c:v>
                </c:pt>
                <c:pt idx="3">
                  <c:v>47677.0</c:v>
                </c:pt>
              </c:numCache>
            </c:numRef>
          </c:val>
        </c:ser>
        <c:axId val="563818568"/>
        <c:axId val="512959496"/>
      </c:barChart>
      <c:catAx>
        <c:axId val="5638185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fr-FR" sz="1200" b="1" i="0"/>
            </a:pPr>
            <a:endParaRPr lang="en-US"/>
          </a:p>
        </c:txPr>
        <c:crossAx val="512959496"/>
        <c:crosses val="autoZero"/>
        <c:auto val="1"/>
        <c:lblAlgn val="ctr"/>
        <c:lblOffset val="100"/>
      </c:catAx>
      <c:valAx>
        <c:axId val="512959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r-FR" sz="1200" b="1" i="0"/>
            </a:pPr>
            <a:endParaRPr lang="en-US"/>
          </a:p>
        </c:txPr>
        <c:crossAx val="563818568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147025329665117"/>
          <c:y val="0.0837198354828143"/>
          <c:w val="0.289119248648136"/>
          <c:h val="0.203900852917268"/>
        </c:manualLayout>
      </c:layout>
      <c:txPr>
        <a:bodyPr/>
        <a:lstStyle/>
        <a:p>
          <a:pPr>
            <a:defRPr lang="fr-FR" sz="16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874468503937008"/>
          <c:y val="0.0601851851851852"/>
          <c:w val="0.862344050743657"/>
          <c:h val="0.766913823272091"/>
        </c:manualLayout>
      </c:layout>
      <c:barChart>
        <c:barDir val="col"/>
        <c:grouping val="clustered"/>
        <c:ser>
          <c:idx val="0"/>
          <c:order val="0"/>
          <c:tx>
            <c:strRef>
              <c:f>global!$C$1</c:f>
              <c:strCache>
                <c:ptCount val="1"/>
                <c:pt idx="0">
                  <c:v>CPU</c:v>
                </c:pt>
              </c:strCache>
            </c:strRef>
          </c:tx>
          <c:cat>
            <c:strRef>
              <c:f>global!$B$2:$B$5</c:f>
              <c:strCache>
                <c:ptCount val="4"/>
                <c:pt idx="0">
                  <c:v>10% default cache</c:v>
                </c:pt>
                <c:pt idx="1">
                  <c:v>10% no cache</c:v>
                </c:pt>
                <c:pt idx="2">
                  <c:v>100% default cache</c:v>
                </c:pt>
                <c:pt idx="3">
                  <c:v>100% no cache</c:v>
                </c:pt>
              </c:strCache>
            </c:strRef>
          </c:cat>
          <c:val>
            <c:numRef>
              <c:f>global!$C$2:$C$5</c:f>
              <c:numCache>
                <c:formatCode>General</c:formatCode>
                <c:ptCount val="4"/>
                <c:pt idx="0">
                  <c:v>28.2</c:v>
                </c:pt>
                <c:pt idx="1">
                  <c:v>29.36</c:v>
                </c:pt>
                <c:pt idx="2">
                  <c:v>87.81</c:v>
                </c:pt>
                <c:pt idx="3">
                  <c:v>89.64</c:v>
                </c:pt>
              </c:numCache>
            </c:numRef>
          </c:val>
        </c:ser>
        <c:ser>
          <c:idx val="1"/>
          <c:order val="1"/>
          <c:tx>
            <c:strRef>
              <c:f>global!$D$1</c:f>
              <c:strCache>
                <c:ptCount val="1"/>
                <c:pt idx="0">
                  <c:v>WALL</c:v>
                </c:pt>
              </c:strCache>
            </c:strRef>
          </c:tx>
          <c:cat>
            <c:strRef>
              <c:f>global!$B$2:$B$5</c:f>
              <c:strCache>
                <c:ptCount val="4"/>
                <c:pt idx="0">
                  <c:v>10% default cache</c:v>
                </c:pt>
                <c:pt idx="1">
                  <c:v>10% no cache</c:v>
                </c:pt>
                <c:pt idx="2">
                  <c:v>100% default cache</c:v>
                </c:pt>
                <c:pt idx="3">
                  <c:v>100% no cache</c:v>
                </c:pt>
              </c:strCache>
            </c:strRef>
          </c:cat>
          <c:val>
            <c:numRef>
              <c:f>global!$D$2:$D$5</c:f>
              <c:numCache>
                <c:formatCode>General</c:formatCode>
                <c:ptCount val="4"/>
                <c:pt idx="0">
                  <c:v>38.76</c:v>
                </c:pt>
                <c:pt idx="1">
                  <c:v>50.48</c:v>
                </c:pt>
                <c:pt idx="2">
                  <c:v>100.81</c:v>
                </c:pt>
                <c:pt idx="3">
                  <c:v>113.98</c:v>
                </c:pt>
              </c:numCache>
            </c:numRef>
          </c:val>
        </c:ser>
        <c:axId val="512899752"/>
        <c:axId val="512905656"/>
      </c:barChart>
      <c:catAx>
        <c:axId val="5128997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12905656"/>
        <c:crosses val="autoZero"/>
        <c:auto val="1"/>
        <c:lblAlgn val="ctr"/>
        <c:lblOffset val="100"/>
      </c:catAx>
      <c:valAx>
        <c:axId val="512905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12899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37870094121"/>
          <c:y val="0.0368108783065509"/>
          <c:w val="0.196815463730627"/>
          <c:h val="0.268595360924412"/>
        </c:manualLayout>
      </c:layout>
      <c:txPr>
        <a:bodyPr/>
        <a:lstStyle/>
        <a:p>
          <a:pPr>
            <a:defRPr lang="fr-FR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112398096881"/>
          <c:y val="0.0601851851851852"/>
          <c:w val="0.824889958543168"/>
          <c:h val="0.711358267716535"/>
        </c:manualLayout>
      </c:layout>
      <c:barChart>
        <c:barDir val="col"/>
        <c:grouping val="clustered"/>
        <c:ser>
          <c:idx val="0"/>
          <c:order val="0"/>
          <c:tx>
            <c:strRef>
              <c:f>global!$C$1</c:f>
              <c:strCache>
                <c:ptCount val="1"/>
                <c:pt idx="0">
                  <c:v>CPU</c:v>
                </c:pt>
              </c:strCache>
            </c:strRef>
          </c:tx>
          <c:cat>
            <c:strRef>
              <c:f>global!$B$8:$B$12</c:f>
              <c:strCache>
                <c:ptCount val="5"/>
                <c:pt idx="0">
                  <c:v>10% default cache</c:v>
                </c:pt>
                <c:pt idx="1">
                  <c:v>10% no cache</c:v>
                </c:pt>
                <c:pt idx="2">
                  <c:v>100% default cache</c:v>
                </c:pt>
                <c:pt idx="3">
                  <c:v>100% no cache</c:v>
                </c:pt>
                <c:pt idx="4">
                  <c:v>TOP JET</c:v>
                </c:pt>
              </c:strCache>
            </c:strRef>
          </c:cat>
          <c:val>
            <c:numRef>
              <c:f>global!$C$8:$C$12</c:f>
              <c:numCache>
                <c:formatCode>General</c:formatCode>
                <c:ptCount val="5"/>
                <c:pt idx="0">
                  <c:v>27.91</c:v>
                </c:pt>
                <c:pt idx="1">
                  <c:v>28.91</c:v>
                </c:pt>
                <c:pt idx="2">
                  <c:v>73.1</c:v>
                </c:pt>
                <c:pt idx="3">
                  <c:v>74.91</c:v>
                </c:pt>
                <c:pt idx="4">
                  <c:v>86.99</c:v>
                </c:pt>
              </c:numCache>
            </c:numRef>
          </c:val>
        </c:ser>
        <c:ser>
          <c:idx val="1"/>
          <c:order val="1"/>
          <c:tx>
            <c:strRef>
              <c:f>global!$D$1</c:f>
              <c:strCache>
                <c:ptCount val="1"/>
                <c:pt idx="0">
                  <c:v>WALL</c:v>
                </c:pt>
              </c:strCache>
            </c:strRef>
          </c:tx>
          <c:cat>
            <c:strRef>
              <c:f>global!$B$8:$B$12</c:f>
              <c:strCache>
                <c:ptCount val="5"/>
                <c:pt idx="0">
                  <c:v>10% default cache</c:v>
                </c:pt>
                <c:pt idx="1">
                  <c:v>10% no cache</c:v>
                </c:pt>
                <c:pt idx="2">
                  <c:v>100% default cache</c:v>
                </c:pt>
                <c:pt idx="3">
                  <c:v>100% no cache</c:v>
                </c:pt>
                <c:pt idx="4">
                  <c:v>TOP JET</c:v>
                </c:pt>
              </c:strCache>
            </c:strRef>
          </c:cat>
          <c:val>
            <c:numRef>
              <c:f>global!$D$8:$D$12</c:f>
              <c:numCache>
                <c:formatCode>General</c:formatCode>
                <c:ptCount val="5"/>
                <c:pt idx="0">
                  <c:v>39.32</c:v>
                </c:pt>
                <c:pt idx="1">
                  <c:v>48.89</c:v>
                </c:pt>
                <c:pt idx="2">
                  <c:v>85.68000000000001</c:v>
                </c:pt>
                <c:pt idx="3">
                  <c:v>97.21</c:v>
                </c:pt>
                <c:pt idx="4">
                  <c:v>113.22</c:v>
                </c:pt>
              </c:numCache>
            </c:numRef>
          </c:val>
        </c:ser>
        <c:axId val="466532120"/>
        <c:axId val="466535336"/>
      </c:barChart>
      <c:catAx>
        <c:axId val="466532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466535336"/>
        <c:crosses val="autoZero"/>
        <c:auto val="1"/>
        <c:lblAlgn val="ctr"/>
        <c:lblOffset val="100"/>
      </c:catAx>
      <c:valAx>
        <c:axId val="466535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466532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745833449264"/>
          <c:y val="0.0690605861767279"/>
          <c:w val="0.148675885478979"/>
          <c:h val="0.209101049868766"/>
        </c:manualLayout>
      </c:layout>
      <c:txPr>
        <a:bodyPr/>
        <a:lstStyle/>
        <a:p>
          <a:pPr>
            <a:defRPr lang="fr-FR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F9653-7D16-5C41-90AA-81579BF96B7D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6C19-F6F1-5247-8643-531CFB2B8A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1282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AA5AE-662F-D345-8535-8DD39575E229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94FA-7D52-8642-AA7C-0AF8468F5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5217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94FA-7D52-8642-AA7C-0AF8468F5D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881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8611-7401-A549-9C26-DBC89FD9F189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10F5-0885-BF42-A95C-92ACC07314F9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1CF7-517D-BF4A-9FDD-8A62F3D12318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1275-48E3-1C4D-A4D2-018DA70A8BBA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B460-CECD-A443-8960-ED9856EF4ED9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8103-766F-2041-89CE-F6EF0B2D9F66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65A5-25D5-B645-A8FC-D3568568645F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01E5-3023-654C-AB34-416912CD7F68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F2C-5F7E-D843-8FAA-70F3D3DA65CF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93F2-D9B0-9743-BE72-8E5001E15C4F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A0ED-DE74-5E44-8F1C-1160720B0EAC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C795E3E-5D96-FE48-917E-54A64DB7DE22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49F3054-76AD-E84D-A86E-7938130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vukotic.web.cern.ch/ivukotic/HC/index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3.pdf"/><Relationship Id="rId5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1024" y="2477148"/>
            <a:ext cx="7257177" cy="1524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Atlas ANALYSIS </a:t>
            </a:r>
            <a:br>
              <a:rPr lang="en-US" dirty="0" smtClean="0"/>
            </a:br>
            <a:r>
              <a:rPr lang="en-US" dirty="0" smtClean="0"/>
              <a:t>performance on the grid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1024" y="3727549"/>
            <a:ext cx="7257176" cy="1301650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m</a:t>
            </a:r>
            <a:r>
              <a:rPr lang="en-US" sz="3600" dirty="0" smtClean="0"/>
              <a:t>onitoring and improving</a:t>
            </a:r>
            <a:endParaRPr lang="en-US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201024" y="5413917"/>
            <a:ext cx="675504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Ilija</a:t>
            </a:r>
            <a:r>
              <a:rPr lang="en-US" dirty="0" smtClean="0"/>
              <a:t>, Wahid, Doug, Jack and others on Atlas (esp. </a:t>
            </a:r>
            <a:r>
              <a:rPr lang="en-US" dirty="0" err="1" smtClean="0"/>
              <a:t>Hammercloud</a:t>
            </a:r>
            <a:r>
              <a:rPr lang="en-US" dirty="0" smtClean="0"/>
              <a:t> people)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70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1"/>
            <a:ext cx="7936768" cy="3584441"/>
          </a:xfrm>
        </p:spPr>
        <p:txBody>
          <a:bodyPr>
            <a:normAutofit/>
          </a:bodyPr>
          <a:lstStyle/>
          <a:p>
            <a:r>
              <a:rPr lang="en-US" dirty="0" smtClean="0"/>
              <a:t>Stress tests</a:t>
            </a:r>
          </a:p>
          <a:p>
            <a:r>
              <a:rPr lang="en-US" dirty="0" smtClean="0"/>
              <a:t>WAN tests</a:t>
            </a:r>
          </a:p>
          <a:p>
            <a:r>
              <a:rPr lang="en-US" dirty="0" smtClean="0"/>
              <a:t>Optimizations for sites – example: is it better to pre-stage input files?</a:t>
            </a:r>
          </a:p>
          <a:p>
            <a:r>
              <a:rPr lang="en-US" dirty="0"/>
              <a:t>Performance of different storages</a:t>
            </a:r>
            <a:r>
              <a:rPr lang="en-US" dirty="0" smtClean="0"/>
              <a:t>/protocols</a:t>
            </a:r>
          </a:p>
          <a:p>
            <a:r>
              <a:rPr lang="en-US" dirty="0" smtClean="0"/>
              <a:t>Optimal compression levels</a:t>
            </a:r>
          </a:p>
          <a:p>
            <a:r>
              <a:rPr lang="en-US" dirty="0" smtClean="0"/>
              <a:t>Optimal </a:t>
            </a:r>
            <a:r>
              <a:rPr lang="en-US" dirty="0" err="1" smtClean="0"/>
              <a:t>autoflush</a:t>
            </a:r>
            <a:r>
              <a:rPr lang="en-US" dirty="0" smtClean="0"/>
              <a:t> / TTC settings?</a:t>
            </a:r>
            <a:endParaRPr lang="en-US" dirty="0"/>
          </a:p>
          <a:p>
            <a:r>
              <a:rPr lang="en-US" dirty="0" smtClean="0"/>
              <a:t>Performance of 5.32 ROOT version (not yet used in atlas)</a:t>
            </a:r>
          </a:p>
          <a:p>
            <a:r>
              <a:rPr lang="en-US" dirty="0" smtClean="0"/>
              <a:t>And please give us some other things to test !!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1275-48E3-1C4D-A4D2-018DA70A8BBA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019551" y="4219311"/>
            <a:ext cx="3007782" cy="14959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645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want to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559868"/>
            <a:ext cx="7772400" cy="4028135"/>
          </a:xfrm>
          <a:prstGeom prst="rect">
            <a:avLst/>
          </a:prstGeom>
        </p:spPr>
        <p:txBody>
          <a:bodyPr vert="horz" lIns="0" tIns="45720" rIns="0" bIns="45720" rtlCol="0">
            <a:normAutofit fontScale="77500" lnSpcReduction="2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Know what is performance of ATLAS jobs on the grid</a:t>
            </a:r>
          </a:p>
          <a:p>
            <a:pPr lvl="1"/>
            <a:r>
              <a:rPr lang="en-GB" dirty="0" smtClean="0"/>
              <a:t>We don’t have one widely used framework that we could instrument so we need to be open to any kind of jobs: root analysis scripts, </a:t>
            </a:r>
            <a:r>
              <a:rPr lang="en-GB" dirty="0" err="1" smtClean="0"/>
              <a:t>athena</a:t>
            </a:r>
            <a:r>
              <a:rPr lang="en-GB" dirty="0" smtClean="0"/>
              <a:t> jobs, d3pd maker  </a:t>
            </a:r>
          </a:p>
          <a:p>
            <a:r>
              <a:rPr lang="en-GB" dirty="0"/>
              <a:t>U</a:t>
            </a:r>
            <a:r>
              <a:rPr lang="en-GB" dirty="0" smtClean="0"/>
              <a:t>nderstand the numbers we get</a:t>
            </a:r>
          </a:p>
          <a:p>
            <a:r>
              <a:rPr lang="en-GB" dirty="0" smtClean="0"/>
              <a:t>Improve</a:t>
            </a:r>
          </a:p>
          <a:p>
            <a:pPr lvl="1"/>
            <a:r>
              <a:rPr lang="en-GB" dirty="0" smtClean="0"/>
              <a:t>Our software</a:t>
            </a:r>
          </a:p>
          <a:p>
            <a:pPr lvl="1"/>
            <a:r>
              <a:rPr lang="en-GB" dirty="0" smtClean="0"/>
              <a:t>Our files</a:t>
            </a:r>
          </a:p>
          <a:p>
            <a:pPr lvl="1"/>
            <a:r>
              <a:rPr lang="en-GB" dirty="0" smtClean="0"/>
              <a:t>Way we use root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iddleware</a:t>
            </a:r>
            <a:endParaRPr lang="en-GB" dirty="0" smtClean="0"/>
          </a:p>
          <a:p>
            <a:pPr lvl="1"/>
            <a:r>
              <a:rPr lang="en-GB" dirty="0" smtClean="0"/>
              <a:t>Sites </a:t>
            </a:r>
          </a:p>
          <a:p>
            <a:r>
              <a:rPr lang="en-GB" dirty="0" smtClean="0"/>
              <a:t>Way to test developments</a:t>
            </a:r>
          </a:p>
          <a:p>
            <a:r>
              <a:rPr lang="en-GB" dirty="0" smtClean="0"/>
              <a:t>Have it as simple, realistic, accessible, versatile as possible  </a:t>
            </a:r>
          </a:p>
          <a:p>
            <a:pPr lvl="1"/>
            <a:r>
              <a:rPr lang="en-GB" dirty="0"/>
              <a:t>Running on most of the resources we have </a:t>
            </a:r>
          </a:p>
          <a:p>
            <a:pPr lvl="1"/>
            <a:r>
              <a:rPr lang="en-GB" dirty="0" smtClean="0"/>
              <a:t>Fast turn around</a:t>
            </a:r>
          </a:p>
          <a:p>
            <a:pPr lvl="1"/>
            <a:r>
              <a:rPr lang="en-GB" dirty="0" smtClean="0"/>
              <a:t>Test codes that are “recommended way to do it”</a:t>
            </a:r>
          </a:p>
          <a:p>
            <a:pPr lvl="1"/>
            <a:r>
              <a:rPr lang="en-GB" dirty="0" smtClean="0"/>
              <a:t>Web </a:t>
            </a:r>
            <a:r>
              <a:rPr lang="en-GB" dirty="0"/>
              <a:t>interface for most important </a:t>
            </a:r>
            <a:r>
              <a:rPr lang="en-GB" dirty="0" smtClean="0"/>
              <a:t>indicators</a:t>
            </a:r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19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analysis jobs are important ON ATLAS 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835026"/>
            <a:ext cx="3985682" cy="3668343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Number of analysis jobs are increasing </a:t>
            </a:r>
          </a:p>
          <a:p>
            <a:r>
              <a:rPr lang="en-GB" dirty="0"/>
              <a:t>P</a:t>
            </a:r>
            <a:r>
              <a:rPr lang="en-GB" dirty="0" smtClean="0"/>
              <a:t>roduction jobs are mostly CPU limited, well controlled, hopefully optimized and can be monitored through other already existing system</a:t>
            </a:r>
          </a:p>
          <a:p>
            <a:r>
              <a:rPr lang="en-GB" dirty="0" smtClean="0"/>
              <a:t>Analysis jobs we know very little about and potentially could: be inefficient, wreck havoc at storage elements, networks.  </a:t>
            </a:r>
          </a:p>
          <a:p>
            <a:r>
              <a:rPr lang="en-GB" dirty="0" smtClean="0"/>
              <a:t>Results here focus on “D3PDs”</a:t>
            </a:r>
          </a:p>
          <a:p>
            <a:pPr lvl="1"/>
            <a:r>
              <a:rPr lang="en-GB" dirty="0" smtClean="0"/>
              <a:t>Plain </a:t>
            </a:r>
            <a:r>
              <a:rPr lang="en-GB" dirty="0" err="1" smtClean="0"/>
              <a:t>ntuples</a:t>
            </a:r>
            <a:r>
              <a:rPr lang="en-GB" dirty="0" smtClean="0"/>
              <a:t> – no POOL / custom T/P</a:t>
            </a:r>
          </a:p>
          <a:p>
            <a:pPr lvl="1"/>
            <a:r>
              <a:rPr lang="en-GB" dirty="0" smtClean="0"/>
              <a:t>“Final analysis stage” – most chaotic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0517230"/>
              </p:ext>
            </p:extLst>
          </p:nvPr>
        </p:nvGraphicFramePr>
        <p:xfrm>
          <a:off x="4671482" y="1682745"/>
          <a:ext cx="4243918" cy="338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36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its done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9642" y="1697448"/>
            <a:ext cx="7548558" cy="366834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294229" y="1536191"/>
            <a:ext cx="3657600" cy="43128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Continuous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ob performance</a:t>
            </a:r>
          </a:p>
          <a:p>
            <a:pPr lvl="2"/>
            <a:r>
              <a:rPr lang="en-US" dirty="0" smtClean="0"/>
              <a:t>Generic ROOT IO scripts</a:t>
            </a:r>
          </a:p>
          <a:p>
            <a:pPr lvl="2"/>
            <a:r>
              <a:rPr lang="en-US" dirty="0" smtClean="0"/>
              <a:t>Realistic analysis jobs”</a:t>
            </a:r>
          </a:p>
          <a:p>
            <a:pPr lvl="1"/>
            <a:r>
              <a:rPr lang="en-US" dirty="0" smtClean="0"/>
              <a:t>Site performance</a:t>
            </a:r>
          </a:p>
          <a:p>
            <a:pPr lvl="1"/>
            <a:r>
              <a:rPr lang="en-US" dirty="0" smtClean="0"/>
              <a:t>Site optimization</a:t>
            </a:r>
          </a:p>
          <a:p>
            <a:r>
              <a:rPr lang="en-US" dirty="0" smtClean="0"/>
              <a:t>One-off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releases (</a:t>
            </a:r>
            <a:r>
              <a:rPr lang="en-US" dirty="0"/>
              <a:t>A</a:t>
            </a:r>
            <a:r>
              <a:rPr lang="en-US" dirty="0" smtClean="0"/>
              <a:t>thena, ROOT)</a:t>
            </a:r>
          </a:p>
          <a:p>
            <a:pPr lvl="1"/>
            <a:r>
              <a:rPr lang="en-US" dirty="0" smtClean="0"/>
              <a:t>new features, fixes</a:t>
            </a:r>
          </a:p>
          <a:p>
            <a:r>
              <a:rPr lang="en-US" dirty="0" smtClean="0"/>
              <a:t>All T2D sites (currently 35 sites)</a:t>
            </a:r>
          </a:p>
          <a:p>
            <a:r>
              <a:rPr lang="en-US" dirty="0" smtClean="0"/>
              <a:t>Large number of monitored parameters</a:t>
            </a:r>
          </a:p>
          <a:p>
            <a:r>
              <a:rPr lang="en-US" dirty="0" smtClean="0"/>
              <a:t>Central database </a:t>
            </a:r>
          </a:p>
          <a:p>
            <a:r>
              <a:rPr lang="en-US" dirty="0" smtClean="0"/>
              <a:t>Wide range of </a:t>
            </a:r>
            <a:r>
              <a:rPr lang="en-US" dirty="0"/>
              <a:t> </a:t>
            </a:r>
            <a:r>
              <a:rPr lang="en-US" dirty="0" smtClean="0"/>
              <a:t>visualization tools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3658" y="960857"/>
            <a:ext cx="379000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1</a:t>
            </a:r>
            <a:r>
              <a:rPr lang="en-US" sz="1600" b="1" dirty="0" smtClean="0"/>
              <a:t>. HammerCloud submits jobs</a:t>
            </a:r>
          </a:p>
          <a:p>
            <a:r>
              <a:rPr lang="en-US" sz="1600" b="1" dirty="0" smtClean="0"/>
              <a:t>2. Jobs collects and sends info to DB</a:t>
            </a:r>
            <a:endParaRPr lang="en-US" sz="1600" b="1" dirty="0"/>
          </a:p>
        </p:txBody>
      </p:sp>
      <p:pic>
        <p:nvPicPr>
          <p:cNvPr id="10" name="Image 9" descr="HCtestSche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58169" y="1993781"/>
            <a:ext cx="5101166" cy="3024273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80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1275-48E3-1C4D-A4D2-018DA70A8BBA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Image 7" descr="HCtestSche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956615"/>
            <a:ext cx="8773582" cy="4970844"/>
          </a:xfrm>
          <a:prstGeom prst="rect">
            <a:avLst/>
          </a:prstGeom>
        </p:spPr>
      </p:pic>
      <p:sp>
        <p:nvSpPr>
          <p:cNvPr id="9" name="Rectangle avec flèche vers la gauche 8"/>
          <p:cNvSpPr/>
          <p:nvPr/>
        </p:nvSpPr>
        <p:spPr>
          <a:xfrm>
            <a:off x="6614584" y="1100667"/>
            <a:ext cx="2207682" cy="113241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8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Pilot numbers obtained from panda </a:t>
            </a:r>
            <a:r>
              <a:rPr lang="en-US" dirty="0" err="1" smtClean="0"/>
              <a:t>db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18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FOR ROOT I/O Group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9642" y="1697448"/>
            <a:ext cx="7548558" cy="366834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559868"/>
            <a:ext cx="7772400" cy="40281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Everybody</a:t>
            </a:r>
          </a:p>
          <a:p>
            <a:pPr lvl="1"/>
            <a:r>
              <a:rPr lang="en-GB" dirty="0" smtClean="0"/>
              <a:t>Visit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://ivukotic.web.cern.ch/ivukotic/HC/</a:t>
            </a:r>
            <a:r>
              <a:rPr lang="en-GB" dirty="0" smtClean="0">
                <a:hlinkClick r:id="rId2"/>
              </a:rPr>
              <a:t>index.asp</a:t>
            </a:r>
            <a:endParaRPr lang="en-GB" dirty="0" smtClean="0"/>
          </a:p>
          <a:p>
            <a:pPr lvl="1"/>
            <a:r>
              <a:rPr lang="en-GB" dirty="0" smtClean="0"/>
              <a:t>Give </a:t>
            </a:r>
            <a:r>
              <a:rPr lang="en-GB" dirty="0"/>
              <a:t>it a spin, give us feedback and ask for </a:t>
            </a:r>
            <a:r>
              <a:rPr lang="en-GB" dirty="0" smtClean="0"/>
              <a:t>features</a:t>
            </a:r>
          </a:p>
          <a:p>
            <a:r>
              <a:rPr lang="en-GB" dirty="0" smtClean="0"/>
              <a:t>ROOT / </a:t>
            </a:r>
            <a:r>
              <a:rPr lang="en-GB" sz="1800" dirty="0" smtClean="0"/>
              <a:t>CMS </a:t>
            </a:r>
            <a:r>
              <a:rPr lang="en-GB" dirty="0" smtClean="0"/>
              <a:t>people</a:t>
            </a:r>
          </a:p>
          <a:p>
            <a:pPr lvl="1"/>
            <a:r>
              <a:rPr lang="en-GB" dirty="0" smtClean="0"/>
              <a:t>Give us you code/data and we do fast testing for you on all different kinds of CPUs /storage </a:t>
            </a:r>
            <a:r>
              <a:rPr lang="en-GB" dirty="0" err="1" smtClean="0"/>
              <a:t>backends</a:t>
            </a:r>
            <a:r>
              <a:rPr lang="en-GB" dirty="0" smtClean="0"/>
              <a:t> / protocols.</a:t>
            </a:r>
          </a:p>
          <a:p>
            <a:pPr lvl="1"/>
            <a:r>
              <a:rPr lang="en-GB" dirty="0" smtClean="0"/>
              <a:t>We’ll learn something from your tests too. </a:t>
            </a:r>
          </a:p>
          <a:p>
            <a:pPr lvl="1"/>
            <a:r>
              <a:rPr lang="en-GB" dirty="0" smtClean="0"/>
              <a:t>Please give us any relevant improvements – e.g. </a:t>
            </a:r>
            <a:r>
              <a:rPr lang="en-GB" dirty="0" err="1" smtClean="0"/>
              <a:t>OptmizeBaskets</a:t>
            </a:r>
            <a:r>
              <a:rPr lang="en-GB" dirty="0" smtClean="0"/>
              <a:t> improvements (one of the original use-cases for this  !) 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435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– Efficiency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376" y="1234993"/>
            <a:ext cx="5200449" cy="1192159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Average results over all sites using 17.0.4 (ROOT 5.28)</a:t>
            </a:r>
          </a:p>
          <a:p>
            <a:r>
              <a:rPr lang="en-GB" dirty="0" smtClean="0"/>
              <a:t>77% Event loop CPU efficiency</a:t>
            </a:r>
          </a:p>
          <a:p>
            <a:r>
              <a:rPr lang="en-GB" dirty="0" smtClean="0"/>
              <a:t>Since </a:t>
            </a:r>
            <a:r>
              <a:rPr lang="en-GB" smtClean="0"/>
              <a:t>updated </a:t>
            </a:r>
            <a:r>
              <a:rPr lang="en-GB" smtClean="0"/>
              <a:t>to 17.1.4 </a:t>
            </a:r>
            <a:r>
              <a:rPr lang="en-GB" dirty="0" smtClean="0"/>
              <a:t>then 17.2.0 (ROOT 5.30) </a:t>
            </a:r>
          </a:p>
          <a:p>
            <a:endParaRPr lang="en-GB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0041834"/>
              </p:ext>
            </p:extLst>
          </p:nvPr>
        </p:nvGraphicFramePr>
        <p:xfrm>
          <a:off x="5448825" y="857251"/>
          <a:ext cx="3367091" cy="259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8149041"/>
              </p:ext>
            </p:extLst>
          </p:nvPr>
        </p:nvGraphicFramePr>
        <p:xfrm>
          <a:off x="5355167" y="3598333"/>
          <a:ext cx="358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Double flèche horizontale 10"/>
          <p:cNvSpPr/>
          <p:nvPr/>
        </p:nvSpPr>
        <p:spPr>
          <a:xfrm>
            <a:off x="7101417" y="4878908"/>
            <a:ext cx="1555750" cy="582084"/>
          </a:xfrm>
          <a:prstGeom prst="left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comparable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36327" y="6415614"/>
            <a:ext cx="1979084" cy="36512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Realistic analysis</a:t>
            </a:r>
            <a:endParaRPr lang="en-US" dirty="0"/>
          </a:p>
        </p:txBody>
      </p:sp>
      <p:sp>
        <p:nvSpPr>
          <p:cNvPr id="13" name="Flèche à angle droit 12"/>
          <p:cNvSpPr/>
          <p:nvPr/>
        </p:nvSpPr>
        <p:spPr>
          <a:xfrm>
            <a:off x="6805083" y="6162674"/>
            <a:ext cx="1653117" cy="483659"/>
          </a:xfrm>
          <a:prstGeom prst="bent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Root23-30Chang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rcRect l="8337" r="8337" b="54707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rcRect l="8337" r="8337" b="54707"/>
              <a:stretch>
                <a:fillRect/>
              </a:stretch>
            </p:blipFill>
          </mc:Fallback>
        </mc:AlternateContent>
        <p:spPr>
          <a:xfrm>
            <a:off x="248376" y="3005763"/>
            <a:ext cx="4890210" cy="37617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1876" y="2820568"/>
            <a:ext cx="163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 5.28</a:t>
            </a:r>
          </a:p>
          <a:p>
            <a:r>
              <a:rPr lang="en-US" dirty="0" smtClean="0"/>
              <a:t>(Athena 17.0.4)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2820568"/>
            <a:ext cx="163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 5.30</a:t>
            </a:r>
          </a:p>
          <a:p>
            <a:r>
              <a:rPr lang="en-US" dirty="0" smtClean="0"/>
              <a:t>(Athena 17.1.4)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924914" y="4683880"/>
            <a:ext cx="3728211" cy="1588"/>
          </a:xfrm>
          <a:prstGeom prst="line">
            <a:avLst/>
          </a:prstGeom>
          <a:ln w="63500">
            <a:solidFill>
              <a:schemeClr val="accent3">
                <a:alpha val="99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80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221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 – Efficiency of TTC </a:t>
            </a:r>
            <a:br>
              <a:rPr lang="en-US" dirty="0" smtClean="0"/>
            </a:br>
            <a:r>
              <a:rPr lang="en-US" dirty="0" smtClean="0"/>
              <a:t> CPU Eff. 10% OF </a:t>
            </a:r>
            <a:r>
              <a:rPr lang="en-US" dirty="0" err="1" smtClean="0"/>
              <a:t>eveNTS</a:t>
            </a:r>
            <a:r>
              <a:rPr lang="en-US" dirty="0" smtClean="0"/>
              <a:t> READ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Image 6" descr="bar4s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021" y="3601618"/>
            <a:ext cx="6357779" cy="1637129"/>
          </a:xfrm>
          <a:prstGeom prst="rect">
            <a:avLst/>
          </a:prstGeom>
        </p:spPr>
      </p:pic>
      <p:pic>
        <p:nvPicPr>
          <p:cNvPr id="8" name="Image 7" descr="scatter4sit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6881"/>
          <a:stretch>
            <a:fillRect/>
          </a:stretch>
        </p:blipFill>
        <p:spPr>
          <a:xfrm>
            <a:off x="0" y="1424012"/>
            <a:ext cx="4540766" cy="2177606"/>
          </a:xfrm>
          <a:prstGeom prst="rect">
            <a:avLst/>
          </a:prstGeom>
        </p:spPr>
      </p:pic>
      <p:pic>
        <p:nvPicPr>
          <p:cNvPr id="15" name="Image 14" descr="bar4sitesTT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43663" y="5238747"/>
            <a:ext cx="6019800" cy="1550099"/>
          </a:xfrm>
          <a:prstGeom prst="rect">
            <a:avLst/>
          </a:prstGeom>
        </p:spPr>
      </p:pic>
      <p:pic>
        <p:nvPicPr>
          <p:cNvPr id="16" name="Image 15" descr="scatter4sitesTT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9175"/>
          <a:stretch>
            <a:fillRect/>
          </a:stretch>
        </p:blipFill>
        <p:spPr>
          <a:xfrm>
            <a:off x="4540766" y="1406347"/>
            <a:ext cx="4522697" cy="2195271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400800" y="4242426"/>
            <a:ext cx="3232589" cy="67374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For EOS (</a:t>
            </a:r>
            <a:r>
              <a:rPr lang="en-GB" dirty="0" err="1" smtClean="0"/>
              <a:t>xrootd</a:t>
            </a:r>
            <a:r>
              <a:rPr lang="en-GB" dirty="0" smtClean="0"/>
              <a:t>) it is essential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120888"/>
            <a:ext cx="114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Cache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5384" y="1120888"/>
            <a:ext cx="1520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Default Cache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 flipH="1" flipV="1">
            <a:off x="3418429" y="4242426"/>
            <a:ext cx="2982371" cy="1777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362624" y="5040508"/>
            <a:ext cx="1258246" cy="39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26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– Efficiency of TTC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697449"/>
            <a:ext cx="7144424" cy="14715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TTC more pronounced over WAN – we have seen this already and now adding WAN tests to framework</a:t>
            </a:r>
          </a:p>
          <a:p>
            <a:r>
              <a:rPr lang="en-GB" dirty="0" smtClean="0"/>
              <a:t>Quite different number of reads depending on storage system / protocol</a:t>
            </a:r>
          </a:p>
          <a:p>
            <a:endParaRPr lang="en-GB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BE91-4175-9543-8000-59925BBED9E0}" type="datetime1">
              <a:rPr lang="en-GB" smtClean="0"/>
              <a:pPr/>
              <a:t>3/22/12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Ilija Vukotic ivukotic@cern.ch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3054-76AD-E84D-A86E-7938130C597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Image 6" descr="rootreads3s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1812"/>
          <a:stretch>
            <a:fillRect/>
          </a:stretch>
        </p:blipFill>
        <p:spPr>
          <a:xfrm>
            <a:off x="1739055" y="3139943"/>
            <a:ext cx="6719145" cy="1961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7416" y="3473710"/>
            <a:ext cx="83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xrootd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7416" y="3936250"/>
            <a:ext cx="94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dCap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7166" y="4438986"/>
            <a:ext cx="67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26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AnalysisIOperformanceOnTheGrid">
  <a:themeElements>
    <a:clrScheme name="Pop urbaine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in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p urba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AtlasAnalysisIOperformanceOnTheGrid.potx</Template>
  <TotalTime>9964</TotalTime>
  <Words>613</Words>
  <Application>Microsoft Macintosh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AtlasAnalysisIOperformanceOnTheGrid</vt:lpstr>
      <vt:lpstr>Atlas ANALYSIS  performance on the grid</vt:lpstr>
      <vt:lpstr>We want to</vt:lpstr>
      <vt:lpstr>Why analysis jobs are important ON ATLAS  ?</vt:lpstr>
      <vt:lpstr>How its done</vt:lpstr>
      <vt:lpstr>Slide 5</vt:lpstr>
      <vt:lpstr>Message FOR ROOT I/O Group</vt:lpstr>
      <vt:lpstr>Result – Efficiency</vt:lpstr>
      <vt:lpstr>Result – Efficiency of TTC   CPU Eff. 10% OF eveNTS READ</vt:lpstr>
      <vt:lpstr>Result – Efficiency of TTC</vt:lpstr>
      <vt:lpstr>ONGOING WORK</vt:lpstr>
    </vt:vector>
  </TitlesOfParts>
  <Company>Laboratoire de l'Accelerateur Lineaire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ATLAS computing performance</dc:title>
  <dc:creator>Ilija Vukotic</dc:creator>
  <cp:lastModifiedBy>Wahid Bhimji</cp:lastModifiedBy>
  <cp:revision>210</cp:revision>
  <cp:lastPrinted>2011-12-11T16:58:24Z</cp:lastPrinted>
  <dcterms:created xsi:type="dcterms:W3CDTF">2012-03-22T10:31:25Z</dcterms:created>
  <dcterms:modified xsi:type="dcterms:W3CDTF">2012-03-22T10:31:34Z</dcterms:modified>
</cp:coreProperties>
</file>