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1" r:id="rId2"/>
  </p:sldMasterIdLst>
  <p:notesMasterIdLst>
    <p:notesMasterId r:id="rId27"/>
  </p:notesMasterIdLst>
  <p:handoutMasterIdLst>
    <p:handoutMasterId r:id="rId28"/>
  </p:handoutMasterIdLst>
  <p:sldIdLst>
    <p:sldId id="635" r:id="rId3"/>
    <p:sldId id="1124" r:id="rId4"/>
    <p:sldId id="2037" r:id="rId5"/>
    <p:sldId id="2053" r:id="rId6"/>
    <p:sldId id="2052" r:id="rId7"/>
    <p:sldId id="2048" r:id="rId8"/>
    <p:sldId id="280" r:id="rId9"/>
    <p:sldId id="2042" r:id="rId10"/>
    <p:sldId id="2050" r:id="rId11"/>
    <p:sldId id="2054" r:id="rId12"/>
    <p:sldId id="2039" r:id="rId13"/>
    <p:sldId id="2055" r:id="rId14"/>
    <p:sldId id="1944" r:id="rId15"/>
    <p:sldId id="2051" r:id="rId16"/>
    <p:sldId id="1931" r:id="rId17"/>
    <p:sldId id="1938" r:id="rId18"/>
    <p:sldId id="2029" r:id="rId19"/>
    <p:sldId id="1943" r:id="rId20"/>
    <p:sldId id="1934" r:id="rId21"/>
    <p:sldId id="1933" r:id="rId22"/>
    <p:sldId id="1935" r:id="rId23"/>
    <p:sldId id="2034" r:id="rId24"/>
    <p:sldId id="2035" r:id="rId25"/>
    <p:sldId id="2046" r:id="rId26"/>
  </p:sldIdLst>
  <p:sldSz cx="6858000" cy="5143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394" algn="l" defTabSz="457200" rtl="0" eaLnBrk="1" latinLnBrk="0" hangingPunct="1">
      <a:defRPr sz="1800" kern="1200">
        <a:solidFill>
          <a:schemeClr val="tx1"/>
        </a:solidFill>
        <a:latin typeface="+mn-lt"/>
        <a:ea typeface="+mn-ea"/>
        <a:cs typeface="+mn-cs"/>
      </a:defRPr>
    </a:lvl3pPr>
    <a:lvl4pPr marL="1371593" algn="l" defTabSz="457200" rtl="0" eaLnBrk="1" latinLnBrk="0" hangingPunct="1">
      <a:defRPr sz="1800" kern="1200">
        <a:solidFill>
          <a:schemeClr val="tx1"/>
        </a:solidFill>
        <a:latin typeface="+mn-lt"/>
        <a:ea typeface="+mn-ea"/>
        <a:cs typeface="+mn-cs"/>
      </a:defRPr>
    </a:lvl4pPr>
    <a:lvl5pPr marL="1828788" algn="l" defTabSz="457200" rtl="0" eaLnBrk="1" latinLnBrk="0" hangingPunct="1">
      <a:defRPr sz="1800" kern="1200">
        <a:solidFill>
          <a:schemeClr val="tx1"/>
        </a:solidFill>
        <a:latin typeface="+mn-lt"/>
        <a:ea typeface="+mn-ea"/>
        <a:cs typeface="+mn-cs"/>
      </a:defRPr>
    </a:lvl5pPr>
    <a:lvl6pPr marL="2285987" algn="l" defTabSz="457200" rtl="0" eaLnBrk="1" latinLnBrk="0" hangingPunct="1">
      <a:defRPr sz="1800" kern="1200">
        <a:solidFill>
          <a:schemeClr val="tx1"/>
        </a:solidFill>
        <a:latin typeface="+mn-lt"/>
        <a:ea typeface="+mn-ea"/>
        <a:cs typeface="+mn-cs"/>
      </a:defRPr>
    </a:lvl6pPr>
    <a:lvl7pPr marL="2743183" algn="l" defTabSz="457200" rtl="0" eaLnBrk="1" latinLnBrk="0" hangingPunct="1">
      <a:defRPr sz="1800" kern="1200">
        <a:solidFill>
          <a:schemeClr val="tx1"/>
        </a:solidFill>
        <a:latin typeface="+mn-lt"/>
        <a:ea typeface="+mn-ea"/>
        <a:cs typeface="+mn-cs"/>
      </a:defRPr>
    </a:lvl7pPr>
    <a:lvl8pPr marL="3200382" algn="l" defTabSz="457200" rtl="0" eaLnBrk="1" latinLnBrk="0" hangingPunct="1">
      <a:defRPr sz="1800" kern="1200">
        <a:solidFill>
          <a:schemeClr val="tx1"/>
        </a:solidFill>
        <a:latin typeface="+mn-lt"/>
        <a:ea typeface="+mn-ea"/>
        <a:cs typeface="+mn-cs"/>
      </a:defRPr>
    </a:lvl8pPr>
    <a:lvl9pPr marL="3657577"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9" userDrawn="1">
          <p15:clr>
            <a:srgbClr val="A4A3A4"/>
          </p15:clr>
        </p15:guide>
        <p15:guide id="2"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00"/>
    <a:srgbClr val="0400FB"/>
    <a:srgbClr val="51EFEA"/>
    <a:srgbClr val="FCF978"/>
    <a:srgbClr val="FF6421"/>
    <a:srgbClr val="FF9D4C"/>
    <a:srgbClr val="FF5013"/>
    <a:srgbClr val="C511D6"/>
    <a:srgbClr val="76C7E6"/>
    <a:srgbClr val="4BDAD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46" autoAdjust="0"/>
    <p:restoredTop sz="93197" autoAdjust="0"/>
  </p:normalViewPr>
  <p:slideViewPr>
    <p:cSldViewPr snapToGrid="0" snapToObjects="1">
      <p:cViewPr varScale="1">
        <p:scale>
          <a:sx n="153" d="100"/>
          <a:sy n="153" d="100"/>
        </p:scale>
        <p:origin x="2560" y="168"/>
      </p:cViewPr>
      <p:guideLst>
        <p:guide orient="horz" pos="1629"/>
        <p:guide pos="2160"/>
      </p:guideLst>
    </p:cSldViewPr>
  </p:slideViewPr>
  <p:notesTextViewPr>
    <p:cViewPr>
      <p:scale>
        <a:sx n="100" d="100"/>
        <a:sy n="100" d="100"/>
      </p:scale>
      <p:origin x="0" y="0"/>
    </p:cViewPr>
  </p:notesTextViewPr>
  <p:sorterViewPr>
    <p:cViewPr>
      <p:scale>
        <a:sx n="66" d="100"/>
        <a:sy n="66" d="100"/>
      </p:scale>
      <p:origin x="0" y="6432"/>
    </p:cViewPr>
  </p:sorterViewPr>
  <p:notesViewPr>
    <p:cSldViewPr snapToGrid="0" snapToObjects="1">
      <p:cViewPr varScale="1">
        <p:scale>
          <a:sx n="59" d="100"/>
          <a:sy n="59" d="100"/>
        </p:scale>
        <p:origin x="-294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FD1ED8-B115-1E4C-85D2-612350F2AECF}" type="datetime1">
              <a:rPr lang="en-US" smtClean="0"/>
              <a:t>2/18/22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71097DB-A35E-9246-B8AD-88824BE07D2B}" type="slidenum">
              <a:rPr lang="en-US" smtClean="0"/>
              <a:t>‹#›</a:t>
            </a:fld>
            <a:endParaRPr lang="en-US"/>
          </a:p>
        </p:txBody>
      </p:sp>
    </p:spTree>
    <p:extLst>
      <p:ext uri="{BB962C8B-B14F-4D97-AF65-F5344CB8AC3E}">
        <p14:creationId xmlns:p14="http://schemas.microsoft.com/office/powerpoint/2010/main" val="11408433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F7EADC-0084-D644-89D9-5D3CBB83E2BB}" type="datetime1">
              <a:rPr lang="en-US" smtClean="0"/>
              <a:t>2/18/22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E14C77-060E-BC47-906F-BABB79819605}" type="slidenum">
              <a:rPr lang="en-US" smtClean="0"/>
              <a:t>‹#›</a:t>
            </a:fld>
            <a:endParaRPr lang="en-US"/>
          </a:p>
        </p:txBody>
      </p:sp>
    </p:spTree>
    <p:extLst>
      <p:ext uri="{BB962C8B-B14F-4D97-AF65-F5344CB8AC3E}">
        <p14:creationId xmlns:p14="http://schemas.microsoft.com/office/powerpoint/2010/main" val="189105725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394" algn="l" defTabSz="457200" rtl="0" eaLnBrk="1" latinLnBrk="0" hangingPunct="1">
      <a:defRPr sz="1200" kern="1200">
        <a:solidFill>
          <a:schemeClr val="tx1"/>
        </a:solidFill>
        <a:latin typeface="+mn-lt"/>
        <a:ea typeface="+mn-ea"/>
        <a:cs typeface="+mn-cs"/>
      </a:defRPr>
    </a:lvl3pPr>
    <a:lvl4pPr marL="1371593" algn="l" defTabSz="457200" rtl="0" eaLnBrk="1" latinLnBrk="0" hangingPunct="1">
      <a:defRPr sz="1200" kern="1200">
        <a:solidFill>
          <a:schemeClr val="tx1"/>
        </a:solidFill>
        <a:latin typeface="+mn-lt"/>
        <a:ea typeface="+mn-ea"/>
        <a:cs typeface="+mn-cs"/>
      </a:defRPr>
    </a:lvl4pPr>
    <a:lvl5pPr marL="1828788" algn="l" defTabSz="457200" rtl="0" eaLnBrk="1" latinLnBrk="0" hangingPunct="1">
      <a:defRPr sz="1200" kern="1200">
        <a:solidFill>
          <a:schemeClr val="tx1"/>
        </a:solidFill>
        <a:latin typeface="+mn-lt"/>
        <a:ea typeface="+mn-ea"/>
        <a:cs typeface="+mn-cs"/>
      </a:defRPr>
    </a:lvl5pPr>
    <a:lvl6pPr marL="2285987" algn="l" defTabSz="457200" rtl="0" eaLnBrk="1" latinLnBrk="0" hangingPunct="1">
      <a:defRPr sz="1200" kern="1200">
        <a:solidFill>
          <a:schemeClr val="tx1"/>
        </a:solidFill>
        <a:latin typeface="+mn-lt"/>
        <a:ea typeface="+mn-ea"/>
        <a:cs typeface="+mn-cs"/>
      </a:defRPr>
    </a:lvl6pPr>
    <a:lvl7pPr marL="2743183" algn="l" defTabSz="457200" rtl="0" eaLnBrk="1" latinLnBrk="0" hangingPunct="1">
      <a:defRPr sz="1200" kern="1200">
        <a:solidFill>
          <a:schemeClr val="tx1"/>
        </a:solidFill>
        <a:latin typeface="+mn-lt"/>
        <a:ea typeface="+mn-ea"/>
        <a:cs typeface="+mn-cs"/>
      </a:defRPr>
    </a:lvl7pPr>
    <a:lvl8pPr marL="3200382" algn="l" defTabSz="457200" rtl="0" eaLnBrk="1" latinLnBrk="0" hangingPunct="1">
      <a:defRPr sz="1200" kern="1200">
        <a:solidFill>
          <a:schemeClr val="tx1"/>
        </a:solidFill>
        <a:latin typeface="+mn-lt"/>
        <a:ea typeface="+mn-ea"/>
        <a:cs typeface="+mn-cs"/>
      </a:defRPr>
    </a:lvl8pPr>
    <a:lvl9pPr marL="3657577"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E14C77-060E-BC47-906F-BABB79819605}" type="slidenum">
              <a:rPr lang="en-US" smtClean="0"/>
              <a:t>1</a:t>
            </a:fld>
            <a:endParaRPr lang="en-US"/>
          </a:p>
        </p:txBody>
      </p:sp>
    </p:spTree>
    <p:extLst>
      <p:ext uri="{BB962C8B-B14F-4D97-AF65-F5344CB8AC3E}">
        <p14:creationId xmlns:p14="http://schemas.microsoft.com/office/powerpoint/2010/main" val="89509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14C77-060E-BC47-906F-BABB79819605}" type="slidenum">
              <a:rPr lang="en-US" smtClean="0"/>
              <a:t>4</a:t>
            </a:fld>
            <a:endParaRPr lang="en-US"/>
          </a:p>
        </p:txBody>
      </p:sp>
    </p:spTree>
    <p:extLst>
      <p:ext uri="{BB962C8B-B14F-4D97-AF65-F5344CB8AC3E}">
        <p14:creationId xmlns:p14="http://schemas.microsoft.com/office/powerpoint/2010/main" val="4168268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14C77-060E-BC47-906F-BABB79819605}" type="slidenum">
              <a:rPr lang="en-US" smtClean="0"/>
              <a:t>6</a:t>
            </a:fld>
            <a:endParaRPr lang="en-US"/>
          </a:p>
        </p:txBody>
      </p:sp>
    </p:spTree>
    <p:extLst>
      <p:ext uri="{BB962C8B-B14F-4D97-AF65-F5344CB8AC3E}">
        <p14:creationId xmlns:p14="http://schemas.microsoft.com/office/powerpoint/2010/main" val="2280123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14C77-060E-BC47-906F-BABB79819605}" type="slidenum">
              <a:rPr lang="en-US" smtClean="0"/>
              <a:t>7</a:t>
            </a:fld>
            <a:endParaRPr lang="en-US"/>
          </a:p>
        </p:txBody>
      </p:sp>
    </p:spTree>
    <p:extLst>
      <p:ext uri="{BB962C8B-B14F-4D97-AF65-F5344CB8AC3E}">
        <p14:creationId xmlns:p14="http://schemas.microsoft.com/office/powerpoint/2010/main" val="2749536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14C77-060E-BC47-906F-BABB79819605}" type="slidenum">
              <a:rPr lang="en-US" smtClean="0"/>
              <a:t>10</a:t>
            </a:fld>
            <a:endParaRPr lang="en-US"/>
          </a:p>
        </p:txBody>
      </p:sp>
    </p:spTree>
    <p:extLst>
      <p:ext uri="{BB962C8B-B14F-4D97-AF65-F5344CB8AC3E}">
        <p14:creationId xmlns:p14="http://schemas.microsoft.com/office/powerpoint/2010/main" val="600006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14C77-060E-BC47-906F-BABB79819605}" type="slidenum">
              <a:rPr lang="en-US" smtClean="0"/>
              <a:t>24</a:t>
            </a:fld>
            <a:endParaRPr lang="en-US"/>
          </a:p>
        </p:txBody>
      </p:sp>
    </p:spTree>
    <p:extLst>
      <p:ext uri="{BB962C8B-B14F-4D97-AF65-F5344CB8AC3E}">
        <p14:creationId xmlns:p14="http://schemas.microsoft.com/office/powerpoint/2010/main" val="37586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206383"/>
            <a:ext cx="6858000" cy="522931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r"/>
            <a:endParaRPr lang="en-US" sz="45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 name="Title 1"/>
          <p:cNvSpPr>
            <a:spLocks noGrp="1"/>
          </p:cNvSpPr>
          <p:nvPr>
            <p:ph type="ctrTitle"/>
          </p:nvPr>
        </p:nvSpPr>
        <p:spPr>
          <a:xfrm>
            <a:off x="328575" y="778214"/>
            <a:ext cx="4348389" cy="2042825"/>
          </a:xfrm>
        </p:spPr>
        <p:txBody>
          <a:bodyPr anchor="ctr">
            <a:normAutofit/>
          </a:bodyPr>
          <a:lstStyle>
            <a:lvl1pPr algn="l">
              <a:defRPr sz="4000">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328569" y="3253704"/>
            <a:ext cx="4286251" cy="669016"/>
          </a:xfrm>
        </p:spPr>
        <p:txBody>
          <a:bodyPr>
            <a:normAutofit/>
          </a:bodyPr>
          <a:lstStyle>
            <a:lvl1pPr marL="0" indent="0" algn="l">
              <a:buNone/>
              <a:defRPr sz="2800" baseline="0">
                <a:solidFill>
                  <a:srgbClr val="FFFFFF"/>
                </a:solidFill>
              </a:defRPr>
            </a:lvl1pPr>
            <a:lvl2pPr marL="342900" indent="0" algn="ctr">
              <a:buNone/>
              <a:defRPr>
                <a:solidFill>
                  <a:schemeClr val="tx1">
                    <a:tint val="75000"/>
                  </a:schemeClr>
                </a:solidFill>
              </a:defRPr>
            </a:lvl2pPr>
            <a:lvl3pPr marL="685797" indent="0" algn="ctr">
              <a:buNone/>
              <a:defRPr>
                <a:solidFill>
                  <a:schemeClr val="tx1">
                    <a:tint val="75000"/>
                  </a:schemeClr>
                </a:solidFill>
              </a:defRPr>
            </a:lvl3pPr>
            <a:lvl4pPr marL="1028694" indent="0" algn="ctr">
              <a:buNone/>
              <a:defRPr>
                <a:solidFill>
                  <a:schemeClr val="tx1">
                    <a:tint val="75000"/>
                  </a:schemeClr>
                </a:solidFill>
              </a:defRPr>
            </a:lvl4pPr>
            <a:lvl5pPr marL="1371593" indent="0" algn="ctr">
              <a:buNone/>
              <a:defRPr>
                <a:solidFill>
                  <a:schemeClr val="tx1">
                    <a:tint val="75000"/>
                  </a:schemeClr>
                </a:solidFill>
              </a:defRPr>
            </a:lvl5pPr>
            <a:lvl6pPr marL="1714490" indent="0" algn="ctr">
              <a:buNone/>
              <a:defRPr>
                <a:solidFill>
                  <a:schemeClr val="tx1">
                    <a:tint val="75000"/>
                  </a:schemeClr>
                </a:solidFill>
              </a:defRPr>
            </a:lvl6pPr>
            <a:lvl7pPr marL="2057388" indent="0" algn="ctr">
              <a:buNone/>
              <a:defRPr>
                <a:solidFill>
                  <a:schemeClr val="tx1">
                    <a:tint val="75000"/>
                  </a:schemeClr>
                </a:solidFill>
              </a:defRPr>
            </a:lvl7pPr>
            <a:lvl8pPr marL="2400285" indent="0" algn="ctr">
              <a:buNone/>
              <a:defRPr>
                <a:solidFill>
                  <a:schemeClr val="tx1">
                    <a:tint val="75000"/>
                  </a:schemeClr>
                </a:solidFill>
              </a:defRPr>
            </a:lvl8pPr>
            <a:lvl9pPr marL="2743183" indent="0" algn="ctr">
              <a:buNone/>
              <a:defRPr>
                <a:solidFill>
                  <a:schemeClr val="tx1">
                    <a:tint val="75000"/>
                  </a:schemeClr>
                </a:solidFill>
              </a:defRPr>
            </a:lvl9pPr>
          </a:lstStyle>
          <a:p>
            <a:r>
              <a:rPr lang="en-US" dirty="0"/>
              <a:t>First Name Last Name</a:t>
            </a:r>
          </a:p>
        </p:txBody>
      </p:sp>
      <p:sp>
        <p:nvSpPr>
          <p:cNvPr id="14" name="Footer Placeholder 7"/>
          <p:cNvSpPr>
            <a:spLocks noGrp="1"/>
          </p:cNvSpPr>
          <p:nvPr>
            <p:ph type="ftr" sz="quarter" idx="3"/>
          </p:nvPr>
        </p:nvSpPr>
        <p:spPr>
          <a:xfrm>
            <a:off x="5172420" y="4940477"/>
            <a:ext cx="1685581" cy="274637"/>
          </a:xfrm>
          <a:prstGeom prst="rect">
            <a:avLst/>
          </a:prstGeom>
          <a:noFill/>
          <a:ln>
            <a:noFill/>
          </a:ln>
        </p:spPr>
        <p:txBody>
          <a:bodyPr vert="horz" lIns="91440" tIns="45720" rIns="91440" bIns="45720" rtlCol="0" anchor="ctr"/>
          <a:lstStyle>
            <a:lvl1pPr algn="r">
              <a:defRPr sz="900">
                <a:solidFill>
                  <a:schemeClr val="bg1"/>
                </a:solidFill>
              </a:defRPr>
            </a:lvl1pPr>
          </a:lstStyle>
          <a:p>
            <a:r>
              <a:rPr lang="pl-PL"/>
              <a:t>Snowmass All Conveners - JB</a:t>
            </a:r>
            <a:endParaRPr lang="en-US" dirty="0"/>
          </a:p>
        </p:txBody>
      </p:sp>
    </p:spTree>
    <p:extLst>
      <p:ext uri="{BB962C8B-B14F-4D97-AF65-F5344CB8AC3E}">
        <p14:creationId xmlns:p14="http://schemas.microsoft.com/office/powerpoint/2010/main" val="119275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5474006" cy="85725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2205438" y="4883760"/>
            <a:ext cx="2171700" cy="260764"/>
          </a:xfrm>
          <a:prstGeom prst="rect">
            <a:avLst/>
          </a:prstGeom>
        </p:spPr>
        <p:txBody>
          <a:bodyPr/>
          <a:lstStyle/>
          <a:p>
            <a:r>
              <a:rPr lang="pl-PL"/>
              <a:t>Snowmass All Conveners - JB</a:t>
            </a:r>
            <a:endParaRPr lang="en-US" dirty="0"/>
          </a:p>
        </p:txBody>
      </p:sp>
      <p:sp>
        <p:nvSpPr>
          <p:cNvPr id="8" name="Date Placeholder 2"/>
          <p:cNvSpPr>
            <a:spLocks noGrp="1"/>
          </p:cNvSpPr>
          <p:nvPr>
            <p:ph type="dt" sz="half" idx="10"/>
          </p:nvPr>
        </p:nvSpPr>
        <p:spPr>
          <a:xfrm>
            <a:off x="743430" y="4883764"/>
            <a:ext cx="1035797" cy="274637"/>
          </a:xfrm>
          <a:prstGeom prst="rect">
            <a:avLst/>
          </a:prstGeom>
        </p:spPr>
        <p:txBody>
          <a:bodyPr/>
          <a:lstStyle/>
          <a:p>
            <a:r>
              <a:rPr lang="en-US"/>
              <a:t>2/18/22</a:t>
            </a:r>
            <a:endParaRPr lang="en-US" dirty="0"/>
          </a:p>
        </p:txBody>
      </p:sp>
      <p:sp>
        <p:nvSpPr>
          <p:cNvPr id="9" name="Slide Number Placeholder 16"/>
          <p:cNvSpPr>
            <a:spLocks noGrp="1"/>
          </p:cNvSpPr>
          <p:nvPr>
            <p:ph type="sldNum" sz="quarter" idx="4"/>
          </p:nvPr>
        </p:nvSpPr>
        <p:spPr>
          <a:xfrm>
            <a:off x="5309265" y="4883054"/>
            <a:ext cx="1543050" cy="274637"/>
          </a:xfrm>
          <a:prstGeom prst="rect">
            <a:avLst/>
          </a:prstGeom>
        </p:spPr>
        <p:txBody>
          <a:bodyPr vert="horz" lIns="91440" tIns="45720" rIns="91440" bIns="45720" rtlCol="0" anchor="ctr"/>
          <a:lstStyle>
            <a:lvl1pPr algn="r">
              <a:defRPr sz="900">
                <a:solidFill>
                  <a:schemeClr val="accent1"/>
                </a:solidFill>
                <a:latin typeface="Avenir Book" charset="0"/>
                <a:ea typeface="Avenir Book" charset="0"/>
                <a:cs typeface="Avenir Book" charset="0"/>
              </a:defRPr>
            </a:lvl1pPr>
          </a:lstStyle>
          <a:p>
            <a:fld id="{D141A47F-327A-5440-82F1-5C6FBC34A9CD}" type="slidenum">
              <a:rPr lang="en-US" smtClean="0"/>
              <a:pPr/>
              <a:t>‹#›</a:t>
            </a:fld>
            <a:endParaRPr lang="en-US" dirty="0"/>
          </a:p>
        </p:txBody>
      </p:sp>
    </p:spTree>
    <p:extLst>
      <p:ext uri="{BB962C8B-B14F-4D97-AF65-F5344CB8AC3E}">
        <p14:creationId xmlns:p14="http://schemas.microsoft.com/office/powerpoint/2010/main" val="2965022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5468498" cy="857250"/>
          </a:xfrm>
        </p:spPr>
        <p:txBody>
          <a:bodyPr/>
          <a:lstStyle/>
          <a:p>
            <a:r>
              <a:rPr lang="en-US"/>
              <a:t>Click to edit Master title style</a:t>
            </a:r>
          </a:p>
        </p:txBody>
      </p:sp>
      <p:sp>
        <p:nvSpPr>
          <p:cNvPr id="3" name="Date Placeholder 2"/>
          <p:cNvSpPr>
            <a:spLocks noGrp="1"/>
          </p:cNvSpPr>
          <p:nvPr>
            <p:ph type="dt" sz="half" idx="10"/>
          </p:nvPr>
        </p:nvSpPr>
        <p:spPr>
          <a:xfrm>
            <a:off x="693852" y="4883764"/>
            <a:ext cx="1600200" cy="274637"/>
          </a:xfrm>
          <a:prstGeom prst="rect">
            <a:avLst/>
          </a:prstGeom>
        </p:spPr>
        <p:txBody>
          <a:bodyPr/>
          <a:lstStyle/>
          <a:p>
            <a:r>
              <a:rPr lang="en-US"/>
              <a:t>2/18/22</a:t>
            </a:r>
            <a:endParaRPr lang="en-US" dirty="0"/>
          </a:p>
        </p:txBody>
      </p:sp>
      <p:sp>
        <p:nvSpPr>
          <p:cNvPr id="5" name="Footer Placeholder 4"/>
          <p:cNvSpPr>
            <a:spLocks noGrp="1"/>
          </p:cNvSpPr>
          <p:nvPr>
            <p:ph type="ftr" sz="quarter" idx="12"/>
          </p:nvPr>
        </p:nvSpPr>
        <p:spPr>
          <a:xfrm>
            <a:off x="2194422" y="4869891"/>
            <a:ext cx="2171700" cy="274637"/>
          </a:xfrm>
          <a:prstGeom prst="rect">
            <a:avLst/>
          </a:prstGeom>
        </p:spPr>
        <p:txBody>
          <a:bodyPr/>
          <a:lstStyle/>
          <a:p>
            <a:r>
              <a:rPr lang="pl-PL"/>
              <a:t>Snowmass All Conveners - JB</a:t>
            </a:r>
            <a:endParaRPr lang="en-US" dirty="0"/>
          </a:p>
        </p:txBody>
      </p:sp>
      <p:sp>
        <p:nvSpPr>
          <p:cNvPr id="8" name="Slide Number Placeholder 16"/>
          <p:cNvSpPr>
            <a:spLocks noGrp="1"/>
          </p:cNvSpPr>
          <p:nvPr>
            <p:ph type="sldNum" sz="quarter" idx="4"/>
          </p:nvPr>
        </p:nvSpPr>
        <p:spPr>
          <a:xfrm>
            <a:off x="5309265" y="4883054"/>
            <a:ext cx="1543050" cy="274637"/>
          </a:xfrm>
          <a:prstGeom prst="rect">
            <a:avLst/>
          </a:prstGeom>
        </p:spPr>
        <p:txBody>
          <a:bodyPr vert="horz" lIns="91440" tIns="45720" rIns="91440" bIns="45720" rtlCol="0" anchor="ctr"/>
          <a:lstStyle>
            <a:lvl1pPr algn="r">
              <a:defRPr sz="900">
                <a:solidFill>
                  <a:schemeClr val="accent1"/>
                </a:solidFill>
                <a:latin typeface="Avenir Book" charset="0"/>
                <a:ea typeface="Avenir Book" charset="0"/>
                <a:cs typeface="Avenir Book" charset="0"/>
              </a:defRPr>
            </a:lvl1pPr>
          </a:lstStyle>
          <a:p>
            <a:fld id="{D141A47F-327A-5440-82F1-5C6FBC34A9CD}" type="slidenum">
              <a:rPr lang="en-US" smtClean="0"/>
              <a:pPr/>
              <a:t>‹#›</a:t>
            </a:fld>
            <a:endParaRPr lang="en-US" dirty="0"/>
          </a:p>
        </p:txBody>
      </p:sp>
    </p:spTree>
    <p:extLst>
      <p:ext uri="{BB962C8B-B14F-4D97-AF65-F5344CB8AC3E}">
        <p14:creationId xmlns:p14="http://schemas.microsoft.com/office/powerpoint/2010/main" val="1331762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6"/>
            <a:ext cx="6858000" cy="5229311"/>
          </a:xfrm>
          <a:prstGeom prst="rect">
            <a:avLst/>
          </a:prstGeom>
          <a:noFill/>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r"/>
            <a:endParaRPr lang="en-US" sz="4500" b="1" dirty="0">
              <a:ln w="18000">
                <a:solidFill>
                  <a:srgbClr val="7F837E">
                    <a:satMod val="140000"/>
                  </a:srgbClr>
                </a:solidFill>
                <a:prstDash val="solid"/>
                <a:miter lim="800000"/>
              </a:ln>
              <a:noFill/>
              <a:effectLst>
                <a:outerShdw blurRad="25500" dist="23000" dir="7020000" algn="tl">
                  <a:srgbClr val="000000">
                    <a:alpha val="50000"/>
                  </a:srgbClr>
                </a:outerShdw>
              </a:effectLst>
              <a:latin typeface="Calibri"/>
            </a:endParaRPr>
          </a:p>
        </p:txBody>
      </p:sp>
      <p:sp>
        <p:nvSpPr>
          <p:cNvPr id="2" name="Title 1"/>
          <p:cNvSpPr>
            <a:spLocks noGrp="1"/>
          </p:cNvSpPr>
          <p:nvPr>
            <p:ph type="ctrTitle"/>
          </p:nvPr>
        </p:nvSpPr>
        <p:spPr>
          <a:xfrm>
            <a:off x="328575" y="778214"/>
            <a:ext cx="4348389" cy="2042825"/>
          </a:xfrm>
        </p:spPr>
        <p:txBody>
          <a:bodyPr anchor="ctr">
            <a:normAutofit/>
          </a:bodyPr>
          <a:lstStyle>
            <a:lvl1pPr algn="l">
              <a:defRPr sz="4000">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328569" y="3253704"/>
            <a:ext cx="4286251" cy="669016"/>
          </a:xfrm>
        </p:spPr>
        <p:txBody>
          <a:bodyPr>
            <a:normAutofit/>
          </a:bodyPr>
          <a:lstStyle>
            <a:lvl1pPr marL="0" indent="0" algn="l">
              <a:buNone/>
              <a:defRPr sz="2800" baseline="0">
                <a:solidFill>
                  <a:srgbClr val="FFFFFF"/>
                </a:solidFill>
              </a:defRPr>
            </a:lvl1pPr>
            <a:lvl2pPr marL="342900" indent="0" algn="ctr">
              <a:buNone/>
              <a:defRPr>
                <a:solidFill>
                  <a:schemeClr val="tx1">
                    <a:tint val="75000"/>
                  </a:schemeClr>
                </a:solidFill>
              </a:defRPr>
            </a:lvl2pPr>
            <a:lvl3pPr marL="685797" indent="0" algn="ctr">
              <a:buNone/>
              <a:defRPr>
                <a:solidFill>
                  <a:schemeClr val="tx1">
                    <a:tint val="75000"/>
                  </a:schemeClr>
                </a:solidFill>
              </a:defRPr>
            </a:lvl3pPr>
            <a:lvl4pPr marL="1028694" indent="0" algn="ctr">
              <a:buNone/>
              <a:defRPr>
                <a:solidFill>
                  <a:schemeClr val="tx1">
                    <a:tint val="75000"/>
                  </a:schemeClr>
                </a:solidFill>
              </a:defRPr>
            </a:lvl4pPr>
            <a:lvl5pPr marL="1371593" indent="0" algn="ctr">
              <a:buNone/>
              <a:defRPr>
                <a:solidFill>
                  <a:schemeClr val="tx1">
                    <a:tint val="75000"/>
                  </a:schemeClr>
                </a:solidFill>
              </a:defRPr>
            </a:lvl5pPr>
            <a:lvl6pPr marL="1714490" indent="0" algn="ctr">
              <a:buNone/>
              <a:defRPr>
                <a:solidFill>
                  <a:schemeClr val="tx1">
                    <a:tint val="75000"/>
                  </a:schemeClr>
                </a:solidFill>
              </a:defRPr>
            </a:lvl6pPr>
            <a:lvl7pPr marL="2057388" indent="0" algn="ctr">
              <a:buNone/>
              <a:defRPr>
                <a:solidFill>
                  <a:schemeClr val="tx1">
                    <a:tint val="75000"/>
                  </a:schemeClr>
                </a:solidFill>
              </a:defRPr>
            </a:lvl7pPr>
            <a:lvl8pPr marL="2400285" indent="0" algn="ctr">
              <a:buNone/>
              <a:defRPr>
                <a:solidFill>
                  <a:schemeClr val="tx1">
                    <a:tint val="75000"/>
                  </a:schemeClr>
                </a:solidFill>
              </a:defRPr>
            </a:lvl8pPr>
            <a:lvl9pPr marL="2743183" indent="0" algn="ctr">
              <a:buNone/>
              <a:defRPr>
                <a:solidFill>
                  <a:schemeClr val="tx1">
                    <a:tint val="75000"/>
                  </a:schemeClr>
                </a:solidFill>
              </a:defRPr>
            </a:lvl9pPr>
          </a:lstStyle>
          <a:p>
            <a:r>
              <a:rPr lang="en-US" dirty="0"/>
              <a:t>First Name Last Name</a:t>
            </a:r>
          </a:p>
        </p:txBody>
      </p:sp>
      <p:sp>
        <p:nvSpPr>
          <p:cNvPr id="14" name="Footer Placeholder 7"/>
          <p:cNvSpPr>
            <a:spLocks noGrp="1"/>
          </p:cNvSpPr>
          <p:nvPr>
            <p:ph type="ftr" sz="quarter" idx="3"/>
          </p:nvPr>
        </p:nvSpPr>
        <p:spPr>
          <a:xfrm>
            <a:off x="5172420" y="4940477"/>
            <a:ext cx="1685581" cy="274637"/>
          </a:xfrm>
          <a:prstGeom prst="rect">
            <a:avLst/>
          </a:prstGeom>
          <a:noFill/>
          <a:ln>
            <a:noFill/>
          </a:ln>
        </p:spPr>
        <p:txBody>
          <a:bodyPr vert="horz" lIns="91440" tIns="45720" rIns="91440" bIns="45720" rtlCol="0" anchor="ctr"/>
          <a:lstStyle>
            <a:lvl1pPr algn="r">
              <a:defRPr sz="900">
                <a:solidFill>
                  <a:schemeClr val="bg1"/>
                </a:solidFill>
              </a:defRPr>
            </a:lvl1pPr>
          </a:lstStyle>
          <a:p>
            <a:r>
              <a:rPr lang="pl-PL">
                <a:solidFill>
                  <a:prstClr val="white"/>
                </a:solidFill>
              </a:rPr>
              <a:t>Snowmass All Conveners - JB</a:t>
            </a:r>
            <a:endParaRPr lang="en-US" dirty="0">
              <a:solidFill>
                <a:prstClr val="white"/>
              </a:solidFill>
            </a:endParaRPr>
          </a:p>
        </p:txBody>
      </p:sp>
    </p:spTree>
    <p:extLst>
      <p:ext uri="{BB962C8B-B14F-4D97-AF65-F5344CB8AC3E}">
        <p14:creationId xmlns:p14="http://schemas.microsoft.com/office/powerpoint/2010/main" val="1192759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5474006" cy="85725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2205438" y="4883760"/>
            <a:ext cx="2171700" cy="260764"/>
          </a:xfrm>
          <a:prstGeom prst="rect">
            <a:avLst/>
          </a:prstGeom>
        </p:spPr>
        <p:txBody>
          <a:bodyPr/>
          <a:lstStyle/>
          <a:p>
            <a:r>
              <a:rPr lang="pl-PL">
                <a:solidFill>
                  <a:srgbClr val="0A357E"/>
                </a:solidFill>
              </a:rPr>
              <a:t>Snowmass All Conveners - JB</a:t>
            </a:r>
            <a:endParaRPr lang="en-US" dirty="0">
              <a:solidFill>
                <a:srgbClr val="0A357E"/>
              </a:solidFill>
            </a:endParaRPr>
          </a:p>
        </p:txBody>
      </p:sp>
      <p:sp>
        <p:nvSpPr>
          <p:cNvPr id="8" name="Date Placeholder 2"/>
          <p:cNvSpPr>
            <a:spLocks noGrp="1"/>
          </p:cNvSpPr>
          <p:nvPr>
            <p:ph type="dt" sz="half" idx="10"/>
          </p:nvPr>
        </p:nvSpPr>
        <p:spPr>
          <a:xfrm>
            <a:off x="743430" y="4883764"/>
            <a:ext cx="1035797" cy="274637"/>
          </a:xfrm>
          <a:prstGeom prst="rect">
            <a:avLst/>
          </a:prstGeom>
        </p:spPr>
        <p:txBody>
          <a:bodyPr/>
          <a:lstStyle/>
          <a:p>
            <a:r>
              <a:rPr lang="en-US">
                <a:solidFill>
                  <a:srgbClr val="0A357E"/>
                </a:solidFill>
              </a:rPr>
              <a:t>2/18/22</a:t>
            </a:r>
            <a:endParaRPr lang="en-US" dirty="0">
              <a:solidFill>
                <a:srgbClr val="0A357E"/>
              </a:solidFill>
            </a:endParaRPr>
          </a:p>
        </p:txBody>
      </p:sp>
      <p:sp>
        <p:nvSpPr>
          <p:cNvPr id="9" name="Slide Number Placeholder 16"/>
          <p:cNvSpPr>
            <a:spLocks noGrp="1"/>
          </p:cNvSpPr>
          <p:nvPr>
            <p:ph type="sldNum" sz="quarter" idx="4"/>
          </p:nvPr>
        </p:nvSpPr>
        <p:spPr>
          <a:xfrm>
            <a:off x="5309265" y="4883054"/>
            <a:ext cx="1543050" cy="274637"/>
          </a:xfrm>
          <a:prstGeom prst="rect">
            <a:avLst/>
          </a:prstGeom>
        </p:spPr>
        <p:txBody>
          <a:bodyPr vert="horz" lIns="91440" tIns="45720" rIns="91440" bIns="45720" rtlCol="0" anchor="ctr"/>
          <a:lstStyle>
            <a:lvl1pPr algn="r">
              <a:defRPr sz="900">
                <a:solidFill>
                  <a:schemeClr val="accent1"/>
                </a:solidFill>
                <a:latin typeface="Avenir Book" charset="0"/>
                <a:ea typeface="Avenir Book" charset="0"/>
                <a:cs typeface="Avenir Book" charset="0"/>
              </a:defRPr>
            </a:lvl1pPr>
          </a:lstStyle>
          <a:p>
            <a:fld id="{D141A47F-327A-5440-82F1-5C6FBC34A9CD}" type="slidenum">
              <a:rPr lang="en-US" smtClean="0">
                <a:solidFill>
                  <a:srgbClr val="0A357E"/>
                </a:solidFill>
              </a:rPr>
              <a:pPr/>
              <a:t>‹#›</a:t>
            </a:fld>
            <a:endParaRPr lang="en-US" dirty="0">
              <a:solidFill>
                <a:srgbClr val="0A357E"/>
              </a:solidFill>
            </a:endParaRPr>
          </a:p>
        </p:txBody>
      </p:sp>
    </p:spTree>
    <p:extLst>
      <p:ext uri="{BB962C8B-B14F-4D97-AF65-F5344CB8AC3E}">
        <p14:creationId xmlns:p14="http://schemas.microsoft.com/office/powerpoint/2010/main" val="2965022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5468498" cy="857250"/>
          </a:xfrm>
        </p:spPr>
        <p:txBody>
          <a:bodyPr/>
          <a:lstStyle/>
          <a:p>
            <a:r>
              <a:rPr lang="en-US"/>
              <a:t>Click to edit Master title style</a:t>
            </a:r>
          </a:p>
        </p:txBody>
      </p:sp>
      <p:sp>
        <p:nvSpPr>
          <p:cNvPr id="3" name="Date Placeholder 2"/>
          <p:cNvSpPr>
            <a:spLocks noGrp="1"/>
          </p:cNvSpPr>
          <p:nvPr>
            <p:ph type="dt" sz="half" idx="10"/>
          </p:nvPr>
        </p:nvSpPr>
        <p:spPr>
          <a:xfrm>
            <a:off x="693852" y="4883764"/>
            <a:ext cx="1600200" cy="274637"/>
          </a:xfrm>
          <a:prstGeom prst="rect">
            <a:avLst/>
          </a:prstGeom>
        </p:spPr>
        <p:txBody>
          <a:bodyPr/>
          <a:lstStyle/>
          <a:p>
            <a:r>
              <a:rPr lang="en-US">
                <a:solidFill>
                  <a:srgbClr val="0A357E"/>
                </a:solidFill>
              </a:rPr>
              <a:t>2/18/22</a:t>
            </a:r>
            <a:endParaRPr lang="en-US" dirty="0">
              <a:solidFill>
                <a:srgbClr val="0A357E"/>
              </a:solidFill>
            </a:endParaRPr>
          </a:p>
        </p:txBody>
      </p:sp>
      <p:sp>
        <p:nvSpPr>
          <p:cNvPr id="5" name="Footer Placeholder 4"/>
          <p:cNvSpPr>
            <a:spLocks noGrp="1"/>
          </p:cNvSpPr>
          <p:nvPr>
            <p:ph type="ftr" sz="quarter" idx="12"/>
          </p:nvPr>
        </p:nvSpPr>
        <p:spPr>
          <a:xfrm>
            <a:off x="2194422" y="4869891"/>
            <a:ext cx="2171700" cy="274637"/>
          </a:xfrm>
          <a:prstGeom prst="rect">
            <a:avLst/>
          </a:prstGeom>
        </p:spPr>
        <p:txBody>
          <a:bodyPr/>
          <a:lstStyle/>
          <a:p>
            <a:r>
              <a:rPr lang="pl-PL">
                <a:solidFill>
                  <a:srgbClr val="0A357E"/>
                </a:solidFill>
              </a:rPr>
              <a:t>Snowmass All Conveners - JB</a:t>
            </a:r>
            <a:endParaRPr lang="en-US" dirty="0">
              <a:solidFill>
                <a:srgbClr val="0A357E"/>
              </a:solidFill>
            </a:endParaRPr>
          </a:p>
        </p:txBody>
      </p:sp>
      <p:sp>
        <p:nvSpPr>
          <p:cNvPr id="8" name="Slide Number Placeholder 16"/>
          <p:cNvSpPr>
            <a:spLocks noGrp="1"/>
          </p:cNvSpPr>
          <p:nvPr>
            <p:ph type="sldNum" sz="quarter" idx="4"/>
          </p:nvPr>
        </p:nvSpPr>
        <p:spPr>
          <a:xfrm>
            <a:off x="5309265" y="4883054"/>
            <a:ext cx="1543050" cy="274637"/>
          </a:xfrm>
          <a:prstGeom prst="rect">
            <a:avLst/>
          </a:prstGeom>
        </p:spPr>
        <p:txBody>
          <a:bodyPr vert="horz" lIns="91440" tIns="45720" rIns="91440" bIns="45720" rtlCol="0" anchor="ctr"/>
          <a:lstStyle>
            <a:lvl1pPr algn="r">
              <a:defRPr sz="900">
                <a:solidFill>
                  <a:schemeClr val="accent1"/>
                </a:solidFill>
                <a:latin typeface="Avenir Book" charset="0"/>
                <a:ea typeface="Avenir Book" charset="0"/>
                <a:cs typeface="Avenir Book" charset="0"/>
              </a:defRPr>
            </a:lvl1pPr>
          </a:lstStyle>
          <a:p>
            <a:fld id="{D141A47F-327A-5440-82F1-5C6FBC34A9CD}" type="slidenum">
              <a:rPr lang="en-US" smtClean="0">
                <a:solidFill>
                  <a:srgbClr val="0A357E"/>
                </a:solidFill>
              </a:rPr>
              <a:pPr/>
              <a:t>‹#›</a:t>
            </a:fld>
            <a:endParaRPr lang="en-US" dirty="0">
              <a:solidFill>
                <a:srgbClr val="0A357E"/>
              </a:solidFill>
            </a:endParaRPr>
          </a:p>
        </p:txBody>
      </p:sp>
    </p:spTree>
    <p:extLst>
      <p:ext uri="{BB962C8B-B14F-4D97-AF65-F5344CB8AC3E}">
        <p14:creationId xmlns:p14="http://schemas.microsoft.com/office/powerpoint/2010/main" val="1331762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36600" y="1895079"/>
            <a:ext cx="5474006" cy="857250"/>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pl-PL">
                <a:solidFill>
                  <a:srgbClr val="0A357E"/>
                </a:solidFill>
              </a:rPr>
              <a:t>Snowmass All Conveners - JB</a:t>
            </a:r>
            <a:endParaRPr lang="en-US" dirty="0">
              <a:solidFill>
                <a:srgbClr val="0A357E"/>
              </a:solidFill>
            </a:endParaRPr>
          </a:p>
        </p:txBody>
      </p:sp>
      <p:sp>
        <p:nvSpPr>
          <p:cNvPr id="4" name="Date Placeholder 3"/>
          <p:cNvSpPr>
            <a:spLocks noGrp="1"/>
          </p:cNvSpPr>
          <p:nvPr>
            <p:ph type="dt" sz="half" idx="11"/>
          </p:nvPr>
        </p:nvSpPr>
        <p:spPr/>
        <p:txBody>
          <a:bodyPr/>
          <a:lstStyle/>
          <a:p>
            <a:r>
              <a:rPr lang="en-US">
                <a:solidFill>
                  <a:srgbClr val="0A357E"/>
                </a:solidFill>
              </a:rPr>
              <a:t>2/18/22</a:t>
            </a:r>
            <a:endParaRPr lang="en-US" dirty="0">
              <a:solidFill>
                <a:srgbClr val="0A357E"/>
              </a:solidFill>
            </a:endParaRPr>
          </a:p>
        </p:txBody>
      </p:sp>
      <p:sp>
        <p:nvSpPr>
          <p:cNvPr id="5" name="Slide Number Placeholder 4"/>
          <p:cNvSpPr>
            <a:spLocks noGrp="1"/>
          </p:cNvSpPr>
          <p:nvPr>
            <p:ph type="sldNum" sz="quarter" idx="12"/>
          </p:nvPr>
        </p:nvSpPr>
        <p:spPr/>
        <p:txBody>
          <a:bodyPr/>
          <a:lstStyle/>
          <a:p>
            <a:fld id="{D141A47F-327A-5440-82F1-5C6FBC34A9CD}" type="slidenum">
              <a:rPr lang="en-US" smtClean="0">
                <a:solidFill>
                  <a:srgbClr val="0A357E"/>
                </a:solidFill>
              </a:rPr>
              <a:pPr/>
              <a:t>‹#›</a:t>
            </a:fld>
            <a:endParaRPr lang="en-US" dirty="0">
              <a:solidFill>
                <a:srgbClr val="0A357E"/>
              </a:solidFill>
            </a:endParaRPr>
          </a:p>
        </p:txBody>
      </p:sp>
      <p:pic>
        <p:nvPicPr>
          <p:cNvPr id="7" name="Picture 6" descr="Icon&#10;&#10;Description automatically generated">
            <a:extLst>
              <a:ext uri="{FF2B5EF4-FFF2-40B4-BE49-F238E27FC236}">
                <a16:creationId xmlns:a16="http://schemas.microsoft.com/office/drawing/2014/main" id="{275F74EB-9DC3-2E42-AE84-A8B52F0908CB}"/>
              </a:ext>
            </a:extLst>
          </p:cNvPr>
          <p:cNvPicPr>
            <a:picLocks noChangeAspect="1"/>
          </p:cNvPicPr>
          <p:nvPr userDrawn="1"/>
        </p:nvPicPr>
        <p:blipFill>
          <a:blip r:embed="rId2"/>
          <a:stretch>
            <a:fillRect/>
          </a:stretch>
        </p:blipFill>
        <p:spPr>
          <a:xfrm>
            <a:off x="5495960" y="248682"/>
            <a:ext cx="1234435" cy="781288"/>
          </a:xfrm>
          <a:prstGeom prst="rect">
            <a:avLst/>
          </a:prstGeom>
        </p:spPr>
      </p:pic>
    </p:spTree>
    <p:extLst>
      <p:ext uri="{BB962C8B-B14F-4D97-AF65-F5344CB8AC3E}">
        <p14:creationId xmlns:p14="http://schemas.microsoft.com/office/powerpoint/2010/main" val="3957974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pl-PL">
                <a:solidFill>
                  <a:srgbClr val="0A357E"/>
                </a:solidFill>
              </a:rPr>
              <a:t>Snowmass All Conveners - JB</a:t>
            </a:r>
            <a:endParaRPr lang="en-US" dirty="0">
              <a:solidFill>
                <a:srgbClr val="0A357E"/>
              </a:solidFill>
            </a:endParaRPr>
          </a:p>
        </p:txBody>
      </p:sp>
      <p:sp>
        <p:nvSpPr>
          <p:cNvPr id="4" name="Date Placeholder 3"/>
          <p:cNvSpPr>
            <a:spLocks noGrp="1"/>
          </p:cNvSpPr>
          <p:nvPr>
            <p:ph type="dt" sz="half" idx="11"/>
          </p:nvPr>
        </p:nvSpPr>
        <p:spPr/>
        <p:txBody>
          <a:bodyPr/>
          <a:lstStyle/>
          <a:p>
            <a:r>
              <a:rPr lang="en-US">
                <a:solidFill>
                  <a:srgbClr val="0A357E"/>
                </a:solidFill>
              </a:rPr>
              <a:t>2/18/22</a:t>
            </a:r>
            <a:endParaRPr lang="en-US" dirty="0">
              <a:solidFill>
                <a:srgbClr val="0A357E"/>
              </a:solidFill>
            </a:endParaRPr>
          </a:p>
        </p:txBody>
      </p:sp>
      <p:sp>
        <p:nvSpPr>
          <p:cNvPr id="5" name="Slide Number Placeholder 4"/>
          <p:cNvSpPr>
            <a:spLocks noGrp="1"/>
          </p:cNvSpPr>
          <p:nvPr>
            <p:ph type="sldNum" sz="quarter" idx="12"/>
          </p:nvPr>
        </p:nvSpPr>
        <p:spPr/>
        <p:txBody>
          <a:bodyPr/>
          <a:lstStyle/>
          <a:p>
            <a:fld id="{D141A47F-327A-5440-82F1-5C6FBC34A9CD}" type="slidenum">
              <a:rPr lang="en-US" smtClean="0">
                <a:solidFill>
                  <a:srgbClr val="0A357E"/>
                </a:solidFill>
              </a:rPr>
              <a:pPr/>
              <a:t>‹#›</a:t>
            </a:fld>
            <a:endParaRPr lang="en-US" dirty="0">
              <a:solidFill>
                <a:srgbClr val="0A357E"/>
              </a:solidFill>
            </a:endParaRPr>
          </a:p>
        </p:txBody>
      </p:sp>
    </p:spTree>
    <p:extLst>
      <p:ext uri="{BB962C8B-B14F-4D97-AF65-F5344CB8AC3E}">
        <p14:creationId xmlns:p14="http://schemas.microsoft.com/office/powerpoint/2010/main" val="20879554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5474006"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42900" y="1187452"/>
            <a:ext cx="61722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21" name="Picture 20" descr="aaas_tag_white.eps"/>
          <p:cNvPicPr>
            <a:picLocks noChangeAspect="1"/>
          </p:cNvPicPr>
          <p:nvPr userDrawn="1"/>
        </p:nvPicPr>
        <p:blipFill rotWithShape="1">
          <a:blip r:embed="rId5" cstate="screen">
            <a:extLst>
              <a:ext uri="{28A0092B-C50C-407E-A947-70E740481C1C}">
                <a14:useLocalDpi xmlns:a14="http://schemas.microsoft.com/office/drawing/2010/main"/>
              </a:ext>
            </a:extLst>
          </a:blip>
          <a:srcRect l="8844" t="1" r="65521" b="20088"/>
          <a:stretch/>
        </p:blipFill>
        <p:spPr>
          <a:xfrm>
            <a:off x="6320544" y="466169"/>
            <a:ext cx="461798" cy="578917"/>
          </a:xfrm>
          <a:prstGeom prst="rect">
            <a:avLst/>
          </a:prstGeom>
        </p:spPr>
      </p:pic>
      <p:sp>
        <p:nvSpPr>
          <p:cNvPr id="26" name="Date Placeholder 3"/>
          <p:cNvSpPr txBox="1">
            <a:spLocks/>
          </p:cNvSpPr>
          <p:nvPr userDrawn="1"/>
        </p:nvSpPr>
        <p:spPr>
          <a:xfrm>
            <a:off x="5978980" y="4897109"/>
            <a:ext cx="601046" cy="246795"/>
          </a:xfrm>
          <a:prstGeom prst="rect">
            <a:avLst/>
          </a:prstGeom>
        </p:spPr>
        <p:txBody>
          <a:bodyPr vert="horz" lIns="68580" tIns="34290" rIns="68580" bIns="34290" rtlCol="0" anchor="ctr"/>
          <a:lstStyle>
            <a:defPPr>
              <a:defRPr lang="en-US"/>
            </a:defPPr>
            <a:lvl1pPr marL="0" algn="l" defTabSz="457200" rtl="0" eaLnBrk="1" latinLnBrk="0" hangingPunct="1">
              <a:defRPr sz="6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400" dirty="0"/>
          </a:p>
        </p:txBody>
      </p:sp>
      <p:sp>
        <p:nvSpPr>
          <p:cNvPr id="13" name="Footer Placeholder 12"/>
          <p:cNvSpPr>
            <a:spLocks noGrp="1"/>
          </p:cNvSpPr>
          <p:nvPr>
            <p:ph type="ftr" sz="quarter" idx="3"/>
          </p:nvPr>
        </p:nvSpPr>
        <p:spPr>
          <a:xfrm>
            <a:off x="2132728" y="4874786"/>
            <a:ext cx="2314575" cy="274637"/>
          </a:xfrm>
          <a:prstGeom prst="rect">
            <a:avLst/>
          </a:prstGeom>
        </p:spPr>
        <p:txBody>
          <a:bodyPr vert="horz" lIns="91440" tIns="45720" rIns="91440" bIns="45720" rtlCol="0" anchor="ctr"/>
          <a:lstStyle>
            <a:lvl1pPr algn="ctr">
              <a:defRPr sz="900">
                <a:solidFill>
                  <a:schemeClr val="accent1"/>
                </a:solidFill>
                <a:latin typeface="Avenir Book" charset="0"/>
                <a:ea typeface="Avenir Book" charset="0"/>
                <a:cs typeface="Avenir Book" charset="0"/>
              </a:defRPr>
            </a:lvl1pPr>
          </a:lstStyle>
          <a:p>
            <a:r>
              <a:rPr lang="pl-PL"/>
              <a:t>Snowmass All Conveners - JB</a:t>
            </a:r>
            <a:endParaRPr lang="en-US" dirty="0"/>
          </a:p>
        </p:txBody>
      </p:sp>
      <p:sp>
        <p:nvSpPr>
          <p:cNvPr id="14" name="Date Placeholder 13"/>
          <p:cNvSpPr>
            <a:spLocks noGrp="1"/>
          </p:cNvSpPr>
          <p:nvPr>
            <p:ph type="dt" sz="half" idx="2"/>
          </p:nvPr>
        </p:nvSpPr>
        <p:spPr>
          <a:xfrm>
            <a:off x="752417" y="4888893"/>
            <a:ext cx="1543050" cy="274637"/>
          </a:xfrm>
          <a:prstGeom prst="rect">
            <a:avLst/>
          </a:prstGeom>
        </p:spPr>
        <p:txBody>
          <a:bodyPr vert="horz" lIns="91440" tIns="45720" rIns="91440" bIns="45720" rtlCol="0" anchor="ctr"/>
          <a:lstStyle>
            <a:lvl1pPr algn="l">
              <a:defRPr sz="900">
                <a:solidFill>
                  <a:schemeClr val="accent1"/>
                </a:solidFill>
                <a:latin typeface="Avenir Book" charset="0"/>
                <a:ea typeface="Avenir Book" charset="0"/>
                <a:cs typeface="Avenir Book" charset="0"/>
              </a:defRPr>
            </a:lvl1pPr>
          </a:lstStyle>
          <a:p>
            <a:r>
              <a:rPr lang="en-US"/>
              <a:t>2/18/22</a:t>
            </a:r>
            <a:endParaRPr lang="en-US" dirty="0"/>
          </a:p>
        </p:txBody>
      </p:sp>
      <p:sp>
        <p:nvSpPr>
          <p:cNvPr id="17" name="Slide Number Placeholder 16"/>
          <p:cNvSpPr>
            <a:spLocks noGrp="1"/>
          </p:cNvSpPr>
          <p:nvPr>
            <p:ph type="sldNum" sz="quarter" idx="4"/>
          </p:nvPr>
        </p:nvSpPr>
        <p:spPr>
          <a:xfrm>
            <a:off x="5309265" y="4883054"/>
            <a:ext cx="1543050" cy="274637"/>
          </a:xfrm>
          <a:prstGeom prst="rect">
            <a:avLst/>
          </a:prstGeom>
        </p:spPr>
        <p:txBody>
          <a:bodyPr vert="horz" lIns="91440" tIns="45720" rIns="91440" bIns="45720" rtlCol="0" anchor="ctr"/>
          <a:lstStyle>
            <a:lvl1pPr algn="r">
              <a:defRPr sz="900">
                <a:solidFill>
                  <a:schemeClr val="accent1"/>
                </a:solidFill>
                <a:latin typeface="Avenir Book" charset="0"/>
                <a:ea typeface="Avenir Book" charset="0"/>
                <a:cs typeface="Avenir Book" charset="0"/>
              </a:defRPr>
            </a:lvl1pPr>
          </a:lstStyle>
          <a:p>
            <a:fld id="{D141A47F-327A-5440-82F1-5C6FBC34A9CD}" type="slidenum">
              <a:rPr lang="en-US" smtClean="0"/>
              <a:pPr/>
              <a:t>‹#›</a:t>
            </a:fld>
            <a:endParaRPr lang="en-US" dirty="0"/>
          </a:p>
        </p:txBody>
      </p:sp>
      <p:cxnSp>
        <p:nvCxnSpPr>
          <p:cNvPr id="22" name="Straight Connector 21"/>
          <p:cNvCxnSpPr/>
          <p:nvPr userDrawn="1"/>
        </p:nvCxnSpPr>
        <p:spPr>
          <a:xfrm>
            <a:off x="342906" y="1063233"/>
            <a:ext cx="6353175" cy="394"/>
          </a:xfrm>
          <a:prstGeom prst="line">
            <a:avLst/>
          </a:prstGeom>
        </p:spPr>
        <p:style>
          <a:lnRef idx="1">
            <a:schemeClr val="dk1"/>
          </a:lnRef>
          <a:fillRef idx="0">
            <a:schemeClr val="dk1"/>
          </a:fillRef>
          <a:effectRef idx="0">
            <a:schemeClr val="dk1"/>
          </a:effectRef>
          <a:fontRef idx="minor">
            <a:schemeClr val="tx1"/>
          </a:fontRef>
        </p:style>
      </p:cxnSp>
      <p:pic>
        <p:nvPicPr>
          <p:cNvPr id="6" name="Picture 5" descr="Icon&#10;&#10;Description automatically generated">
            <a:extLst>
              <a:ext uri="{FF2B5EF4-FFF2-40B4-BE49-F238E27FC236}">
                <a16:creationId xmlns:a16="http://schemas.microsoft.com/office/drawing/2014/main" id="{2114D56D-1AD4-9546-9494-BAB0A191FAB1}"/>
              </a:ext>
            </a:extLst>
          </p:cNvPr>
          <p:cNvPicPr>
            <a:picLocks noChangeAspect="1"/>
          </p:cNvPicPr>
          <p:nvPr userDrawn="1"/>
        </p:nvPicPr>
        <p:blipFill>
          <a:blip r:embed="rId6"/>
          <a:stretch>
            <a:fillRect/>
          </a:stretch>
        </p:blipFill>
        <p:spPr>
          <a:xfrm>
            <a:off x="5734619" y="259443"/>
            <a:ext cx="1097981" cy="694924"/>
          </a:xfrm>
          <a:prstGeom prst="rect">
            <a:avLst/>
          </a:prstGeom>
        </p:spPr>
      </p:pic>
    </p:spTree>
    <p:extLst>
      <p:ext uri="{BB962C8B-B14F-4D97-AF65-F5344CB8AC3E}">
        <p14:creationId xmlns:p14="http://schemas.microsoft.com/office/powerpoint/2010/main" val="1130002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p:txStyles>
    <p:titleStyle>
      <a:lvl1pPr algn="ctr" defTabSz="342900" rtl="0" eaLnBrk="1" latinLnBrk="0" hangingPunct="1">
        <a:spcBef>
          <a:spcPct val="0"/>
        </a:spcBef>
        <a:buNone/>
        <a:defRPr sz="2800" b="1" i="0" kern="1200">
          <a:solidFill>
            <a:srgbClr val="0A357E"/>
          </a:solidFill>
          <a:latin typeface="Avenir Black" charset="0"/>
          <a:ea typeface="Avenir Black" charset="0"/>
          <a:cs typeface="Avenir Black" charset="0"/>
        </a:defRPr>
      </a:lvl1pPr>
    </p:titleStyle>
    <p:bodyStyle>
      <a:lvl1pPr marL="257175" indent="-257175" algn="l" defTabSz="342900" rtl="0" eaLnBrk="1" latinLnBrk="0" hangingPunct="1">
        <a:spcBef>
          <a:spcPct val="20000"/>
        </a:spcBef>
        <a:buFont typeface="Wingdings" charset="2"/>
        <a:buChar char="§"/>
        <a:defRPr sz="1900" kern="1200">
          <a:solidFill>
            <a:schemeClr val="tx1"/>
          </a:solidFill>
          <a:latin typeface="Avenir Medium"/>
          <a:ea typeface="+mn-ea"/>
          <a:cs typeface="+mn-cs"/>
        </a:defRPr>
      </a:lvl1pPr>
      <a:lvl2pPr marL="557212" indent="-214313" algn="l" defTabSz="342900" rtl="0" eaLnBrk="1" latinLnBrk="0" hangingPunct="1">
        <a:spcBef>
          <a:spcPct val="20000"/>
        </a:spcBef>
        <a:buFont typeface="Wingdings" charset="2"/>
        <a:buChar char="§"/>
        <a:defRPr sz="1800" kern="1200">
          <a:solidFill>
            <a:schemeClr val="tx1"/>
          </a:solidFill>
          <a:latin typeface="Avenir Medium"/>
          <a:ea typeface="+mn-ea"/>
          <a:cs typeface="+mn-cs"/>
        </a:defRPr>
      </a:lvl2pPr>
      <a:lvl3pPr marL="857244" indent="-171450" algn="l" defTabSz="342900" rtl="0" eaLnBrk="1" latinLnBrk="0" hangingPunct="1">
        <a:spcBef>
          <a:spcPct val="20000"/>
        </a:spcBef>
        <a:buFont typeface="Wingdings" charset="2"/>
        <a:buChar char="§"/>
        <a:defRPr sz="1500" kern="1200">
          <a:solidFill>
            <a:schemeClr val="tx1"/>
          </a:solidFill>
          <a:latin typeface="Avenir Medium"/>
          <a:ea typeface="+mn-ea"/>
          <a:cs typeface="+mn-cs"/>
        </a:defRPr>
      </a:lvl3pPr>
      <a:lvl4pPr marL="1200144" indent="-171450" algn="l" defTabSz="342900" rtl="0" eaLnBrk="1" latinLnBrk="0" hangingPunct="1">
        <a:spcBef>
          <a:spcPct val="20000"/>
        </a:spcBef>
        <a:buFont typeface="Wingdings" charset="2"/>
        <a:buChar char="§"/>
        <a:defRPr sz="1300" kern="1200">
          <a:solidFill>
            <a:schemeClr val="tx1"/>
          </a:solidFill>
          <a:latin typeface="Avenir Medium"/>
          <a:ea typeface="+mn-ea"/>
          <a:cs typeface="+mn-cs"/>
        </a:defRPr>
      </a:lvl4pPr>
      <a:lvl5pPr marL="1543039" indent="-171450" algn="l" defTabSz="342900" rtl="0" eaLnBrk="1" latinLnBrk="0" hangingPunct="1">
        <a:spcBef>
          <a:spcPct val="20000"/>
        </a:spcBef>
        <a:buFont typeface="Wingdings" charset="2"/>
        <a:buChar char="§"/>
        <a:defRPr sz="1300" kern="1200">
          <a:solidFill>
            <a:schemeClr val="tx1"/>
          </a:solidFill>
          <a:latin typeface="Avenir Medium"/>
          <a:ea typeface="+mn-ea"/>
          <a:cs typeface="+mn-cs"/>
        </a:defRPr>
      </a:lvl5pPr>
      <a:lvl6pPr marL="1885938"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38"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36"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32"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00" kern="1200">
          <a:solidFill>
            <a:schemeClr val="tx1"/>
          </a:solidFill>
          <a:latin typeface="+mn-lt"/>
          <a:ea typeface="+mn-ea"/>
          <a:cs typeface="+mn-cs"/>
        </a:defRPr>
      </a:lvl1pPr>
      <a:lvl2pPr marL="342900" algn="l" defTabSz="342900" rtl="0" eaLnBrk="1" latinLnBrk="0" hangingPunct="1">
        <a:defRPr sz="1300" kern="1200">
          <a:solidFill>
            <a:schemeClr val="tx1"/>
          </a:solidFill>
          <a:latin typeface="+mn-lt"/>
          <a:ea typeface="+mn-ea"/>
          <a:cs typeface="+mn-cs"/>
        </a:defRPr>
      </a:lvl2pPr>
      <a:lvl3pPr marL="685797" algn="l" defTabSz="342900" rtl="0" eaLnBrk="1" latinLnBrk="0" hangingPunct="1">
        <a:defRPr sz="1300" kern="1200">
          <a:solidFill>
            <a:schemeClr val="tx1"/>
          </a:solidFill>
          <a:latin typeface="+mn-lt"/>
          <a:ea typeface="+mn-ea"/>
          <a:cs typeface="+mn-cs"/>
        </a:defRPr>
      </a:lvl3pPr>
      <a:lvl4pPr marL="1028694" algn="l" defTabSz="342900" rtl="0" eaLnBrk="1" latinLnBrk="0" hangingPunct="1">
        <a:defRPr sz="1300" kern="1200">
          <a:solidFill>
            <a:schemeClr val="tx1"/>
          </a:solidFill>
          <a:latin typeface="+mn-lt"/>
          <a:ea typeface="+mn-ea"/>
          <a:cs typeface="+mn-cs"/>
        </a:defRPr>
      </a:lvl4pPr>
      <a:lvl5pPr marL="1371593" algn="l" defTabSz="342900" rtl="0" eaLnBrk="1" latinLnBrk="0" hangingPunct="1">
        <a:defRPr sz="1300" kern="1200">
          <a:solidFill>
            <a:schemeClr val="tx1"/>
          </a:solidFill>
          <a:latin typeface="+mn-lt"/>
          <a:ea typeface="+mn-ea"/>
          <a:cs typeface="+mn-cs"/>
        </a:defRPr>
      </a:lvl5pPr>
      <a:lvl6pPr marL="1714490" algn="l" defTabSz="342900" rtl="0" eaLnBrk="1" latinLnBrk="0" hangingPunct="1">
        <a:defRPr sz="1300" kern="1200">
          <a:solidFill>
            <a:schemeClr val="tx1"/>
          </a:solidFill>
          <a:latin typeface="+mn-lt"/>
          <a:ea typeface="+mn-ea"/>
          <a:cs typeface="+mn-cs"/>
        </a:defRPr>
      </a:lvl6pPr>
      <a:lvl7pPr marL="2057388" algn="l" defTabSz="342900" rtl="0" eaLnBrk="1" latinLnBrk="0" hangingPunct="1">
        <a:defRPr sz="1300" kern="1200">
          <a:solidFill>
            <a:schemeClr val="tx1"/>
          </a:solidFill>
          <a:latin typeface="+mn-lt"/>
          <a:ea typeface="+mn-ea"/>
          <a:cs typeface="+mn-cs"/>
        </a:defRPr>
      </a:lvl7pPr>
      <a:lvl8pPr marL="2400285" algn="l" defTabSz="342900" rtl="0" eaLnBrk="1" latinLnBrk="0" hangingPunct="1">
        <a:defRPr sz="1300" kern="1200">
          <a:solidFill>
            <a:schemeClr val="tx1"/>
          </a:solidFill>
          <a:latin typeface="+mn-lt"/>
          <a:ea typeface="+mn-ea"/>
          <a:cs typeface="+mn-cs"/>
        </a:defRPr>
      </a:lvl8pPr>
      <a:lvl9pPr marL="2743183" algn="l" defTabSz="342900"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5474006"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42900" y="1187452"/>
            <a:ext cx="61722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21" name="Picture 20" descr="aaas_tag_white.eps"/>
          <p:cNvPicPr>
            <a:picLocks noChangeAspect="1"/>
          </p:cNvPicPr>
          <p:nvPr userDrawn="1"/>
        </p:nvPicPr>
        <p:blipFill rotWithShape="1">
          <a:blip r:embed="rId7" cstate="screen">
            <a:extLst>
              <a:ext uri="{28A0092B-C50C-407E-A947-70E740481C1C}">
                <a14:useLocalDpi xmlns:a14="http://schemas.microsoft.com/office/drawing/2010/main"/>
              </a:ext>
            </a:extLst>
          </a:blip>
          <a:srcRect l="8844" t="1" r="65521" b="20088"/>
          <a:stretch/>
        </p:blipFill>
        <p:spPr>
          <a:xfrm>
            <a:off x="6320544" y="466169"/>
            <a:ext cx="461798" cy="578917"/>
          </a:xfrm>
          <a:prstGeom prst="rect">
            <a:avLst/>
          </a:prstGeom>
        </p:spPr>
      </p:pic>
      <p:sp>
        <p:nvSpPr>
          <p:cNvPr id="26" name="Date Placeholder 3"/>
          <p:cNvSpPr txBox="1">
            <a:spLocks/>
          </p:cNvSpPr>
          <p:nvPr userDrawn="1"/>
        </p:nvSpPr>
        <p:spPr>
          <a:xfrm>
            <a:off x="5978980" y="4897109"/>
            <a:ext cx="601046" cy="246795"/>
          </a:xfrm>
          <a:prstGeom prst="rect">
            <a:avLst/>
          </a:prstGeom>
        </p:spPr>
        <p:txBody>
          <a:bodyPr vert="horz" lIns="68580" tIns="34290" rIns="68580" bIns="34290" rtlCol="0" anchor="ctr"/>
          <a:lstStyle>
            <a:defPPr>
              <a:defRPr lang="en-US"/>
            </a:defPPr>
            <a:lvl1pPr marL="0" algn="l" defTabSz="457200" rtl="0" eaLnBrk="1" latinLnBrk="0" hangingPunct="1">
              <a:defRPr sz="6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400" dirty="0">
              <a:latin typeface="Calibri"/>
            </a:endParaRPr>
          </a:p>
        </p:txBody>
      </p:sp>
      <p:sp>
        <p:nvSpPr>
          <p:cNvPr id="13" name="Footer Placeholder 12"/>
          <p:cNvSpPr>
            <a:spLocks noGrp="1"/>
          </p:cNvSpPr>
          <p:nvPr>
            <p:ph type="ftr" sz="quarter" idx="3"/>
          </p:nvPr>
        </p:nvSpPr>
        <p:spPr>
          <a:xfrm>
            <a:off x="2132728" y="4874786"/>
            <a:ext cx="2314575" cy="274637"/>
          </a:xfrm>
          <a:prstGeom prst="rect">
            <a:avLst/>
          </a:prstGeom>
        </p:spPr>
        <p:txBody>
          <a:bodyPr vert="horz" lIns="91440" tIns="45720" rIns="91440" bIns="45720" rtlCol="0" anchor="ctr"/>
          <a:lstStyle>
            <a:lvl1pPr algn="ctr">
              <a:defRPr sz="900">
                <a:solidFill>
                  <a:schemeClr val="accent1"/>
                </a:solidFill>
                <a:latin typeface="Avenir Book" charset="0"/>
                <a:ea typeface="Avenir Book" charset="0"/>
                <a:cs typeface="Avenir Book" charset="0"/>
              </a:defRPr>
            </a:lvl1pPr>
          </a:lstStyle>
          <a:p>
            <a:r>
              <a:rPr lang="pl-PL">
                <a:solidFill>
                  <a:srgbClr val="0A357E"/>
                </a:solidFill>
              </a:rPr>
              <a:t>Snowmass All Conveners - JB</a:t>
            </a:r>
            <a:endParaRPr lang="en-US" dirty="0">
              <a:solidFill>
                <a:srgbClr val="0A357E"/>
              </a:solidFill>
            </a:endParaRPr>
          </a:p>
        </p:txBody>
      </p:sp>
      <p:sp>
        <p:nvSpPr>
          <p:cNvPr id="14" name="Date Placeholder 13"/>
          <p:cNvSpPr>
            <a:spLocks noGrp="1"/>
          </p:cNvSpPr>
          <p:nvPr>
            <p:ph type="dt" sz="half" idx="2"/>
          </p:nvPr>
        </p:nvSpPr>
        <p:spPr>
          <a:xfrm>
            <a:off x="752417" y="4888893"/>
            <a:ext cx="1543050" cy="274637"/>
          </a:xfrm>
          <a:prstGeom prst="rect">
            <a:avLst/>
          </a:prstGeom>
        </p:spPr>
        <p:txBody>
          <a:bodyPr vert="horz" lIns="91440" tIns="45720" rIns="91440" bIns="45720" rtlCol="0" anchor="ctr"/>
          <a:lstStyle>
            <a:lvl1pPr algn="l">
              <a:defRPr sz="900">
                <a:solidFill>
                  <a:schemeClr val="accent1"/>
                </a:solidFill>
                <a:latin typeface="Avenir Book" charset="0"/>
                <a:ea typeface="Avenir Book" charset="0"/>
                <a:cs typeface="Avenir Book" charset="0"/>
              </a:defRPr>
            </a:lvl1pPr>
          </a:lstStyle>
          <a:p>
            <a:r>
              <a:rPr lang="en-US">
                <a:solidFill>
                  <a:srgbClr val="0A357E"/>
                </a:solidFill>
              </a:rPr>
              <a:t>2/18/22</a:t>
            </a:r>
            <a:endParaRPr lang="en-US" dirty="0">
              <a:solidFill>
                <a:srgbClr val="0A357E"/>
              </a:solidFill>
            </a:endParaRPr>
          </a:p>
        </p:txBody>
      </p:sp>
      <p:sp>
        <p:nvSpPr>
          <p:cNvPr id="17" name="Slide Number Placeholder 16"/>
          <p:cNvSpPr>
            <a:spLocks noGrp="1"/>
          </p:cNvSpPr>
          <p:nvPr>
            <p:ph type="sldNum" sz="quarter" idx="4"/>
          </p:nvPr>
        </p:nvSpPr>
        <p:spPr>
          <a:xfrm>
            <a:off x="5309265" y="4883054"/>
            <a:ext cx="1543050" cy="274637"/>
          </a:xfrm>
          <a:prstGeom prst="rect">
            <a:avLst/>
          </a:prstGeom>
        </p:spPr>
        <p:txBody>
          <a:bodyPr vert="horz" lIns="91440" tIns="45720" rIns="91440" bIns="45720" rtlCol="0" anchor="ctr"/>
          <a:lstStyle>
            <a:lvl1pPr algn="r">
              <a:defRPr sz="900">
                <a:solidFill>
                  <a:schemeClr val="accent1"/>
                </a:solidFill>
                <a:latin typeface="Avenir Book" charset="0"/>
                <a:ea typeface="Avenir Book" charset="0"/>
                <a:cs typeface="Avenir Book" charset="0"/>
              </a:defRPr>
            </a:lvl1pPr>
          </a:lstStyle>
          <a:p>
            <a:fld id="{D141A47F-327A-5440-82F1-5C6FBC34A9CD}" type="slidenum">
              <a:rPr lang="en-US" smtClean="0">
                <a:solidFill>
                  <a:srgbClr val="0A357E"/>
                </a:solidFill>
              </a:rPr>
              <a:pPr/>
              <a:t>‹#›</a:t>
            </a:fld>
            <a:endParaRPr lang="en-US" dirty="0">
              <a:solidFill>
                <a:srgbClr val="0A357E"/>
              </a:solidFill>
            </a:endParaRPr>
          </a:p>
        </p:txBody>
      </p:sp>
      <p:cxnSp>
        <p:nvCxnSpPr>
          <p:cNvPr id="22" name="Straight Connector 21"/>
          <p:cNvCxnSpPr/>
          <p:nvPr userDrawn="1"/>
        </p:nvCxnSpPr>
        <p:spPr>
          <a:xfrm>
            <a:off x="342906" y="1063233"/>
            <a:ext cx="6353175" cy="394"/>
          </a:xfrm>
          <a:prstGeom prst="line">
            <a:avLst/>
          </a:prstGeom>
        </p:spPr>
        <p:style>
          <a:lnRef idx="1">
            <a:schemeClr val="dk1"/>
          </a:lnRef>
          <a:fillRef idx="0">
            <a:schemeClr val="dk1"/>
          </a:fillRef>
          <a:effectRef idx="0">
            <a:schemeClr val="dk1"/>
          </a:effectRef>
          <a:fontRef idx="minor">
            <a:schemeClr val="tx1"/>
          </a:fontRef>
        </p:style>
      </p:cxnSp>
      <p:pic>
        <p:nvPicPr>
          <p:cNvPr id="6" name="Picture 5" descr="Icon&#10;&#10;Description automatically generated">
            <a:extLst>
              <a:ext uri="{FF2B5EF4-FFF2-40B4-BE49-F238E27FC236}">
                <a16:creationId xmlns:a16="http://schemas.microsoft.com/office/drawing/2014/main" id="{E019C62A-EFEA-FB4F-9349-07926DB4F98F}"/>
              </a:ext>
            </a:extLst>
          </p:cNvPr>
          <p:cNvPicPr>
            <a:picLocks noChangeAspect="1"/>
          </p:cNvPicPr>
          <p:nvPr userDrawn="1"/>
        </p:nvPicPr>
        <p:blipFill>
          <a:blip r:embed="rId8"/>
          <a:stretch>
            <a:fillRect/>
          </a:stretch>
        </p:blipFill>
        <p:spPr>
          <a:xfrm>
            <a:off x="5816906" y="357526"/>
            <a:ext cx="919373" cy="581882"/>
          </a:xfrm>
          <a:prstGeom prst="rect">
            <a:avLst/>
          </a:prstGeom>
        </p:spPr>
      </p:pic>
    </p:spTree>
    <p:extLst>
      <p:ext uri="{BB962C8B-B14F-4D97-AF65-F5344CB8AC3E}">
        <p14:creationId xmlns:p14="http://schemas.microsoft.com/office/powerpoint/2010/main" val="113000298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Lst>
  <p:hf hdr="0"/>
  <p:txStyles>
    <p:titleStyle>
      <a:lvl1pPr algn="ctr" defTabSz="342900" rtl="0" eaLnBrk="1" latinLnBrk="0" hangingPunct="1">
        <a:spcBef>
          <a:spcPct val="0"/>
        </a:spcBef>
        <a:buNone/>
        <a:defRPr sz="2800" b="1" i="0" kern="1200">
          <a:solidFill>
            <a:srgbClr val="0A357E"/>
          </a:solidFill>
          <a:latin typeface="Avenir Black" charset="0"/>
          <a:ea typeface="Avenir Black" charset="0"/>
          <a:cs typeface="Avenir Black" charset="0"/>
        </a:defRPr>
      </a:lvl1pPr>
    </p:titleStyle>
    <p:bodyStyle>
      <a:lvl1pPr marL="257175" indent="-257175" algn="l" defTabSz="342900" rtl="0" eaLnBrk="1" latinLnBrk="0" hangingPunct="1">
        <a:spcBef>
          <a:spcPct val="20000"/>
        </a:spcBef>
        <a:buFont typeface="Wingdings" charset="2"/>
        <a:buChar char="§"/>
        <a:defRPr sz="1900" kern="1200">
          <a:solidFill>
            <a:schemeClr val="tx1"/>
          </a:solidFill>
          <a:latin typeface="Avenir Medium"/>
          <a:ea typeface="+mn-ea"/>
          <a:cs typeface="+mn-cs"/>
        </a:defRPr>
      </a:lvl1pPr>
      <a:lvl2pPr marL="557212" indent="-214313" algn="l" defTabSz="342900" rtl="0" eaLnBrk="1" latinLnBrk="0" hangingPunct="1">
        <a:spcBef>
          <a:spcPct val="20000"/>
        </a:spcBef>
        <a:buFont typeface="Wingdings" charset="2"/>
        <a:buChar char="§"/>
        <a:defRPr sz="1800" kern="1200">
          <a:solidFill>
            <a:schemeClr val="tx1"/>
          </a:solidFill>
          <a:latin typeface="Avenir Medium"/>
          <a:ea typeface="+mn-ea"/>
          <a:cs typeface="+mn-cs"/>
        </a:defRPr>
      </a:lvl2pPr>
      <a:lvl3pPr marL="857244" indent="-171450" algn="l" defTabSz="342900" rtl="0" eaLnBrk="1" latinLnBrk="0" hangingPunct="1">
        <a:spcBef>
          <a:spcPct val="20000"/>
        </a:spcBef>
        <a:buFont typeface="Wingdings" charset="2"/>
        <a:buChar char="§"/>
        <a:defRPr sz="1500" kern="1200">
          <a:solidFill>
            <a:schemeClr val="tx1"/>
          </a:solidFill>
          <a:latin typeface="Avenir Medium"/>
          <a:ea typeface="+mn-ea"/>
          <a:cs typeface="+mn-cs"/>
        </a:defRPr>
      </a:lvl3pPr>
      <a:lvl4pPr marL="1200144" indent="-171450" algn="l" defTabSz="342900" rtl="0" eaLnBrk="1" latinLnBrk="0" hangingPunct="1">
        <a:spcBef>
          <a:spcPct val="20000"/>
        </a:spcBef>
        <a:buFont typeface="Wingdings" charset="2"/>
        <a:buChar char="§"/>
        <a:defRPr sz="1300" kern="1200">
          <a:solidFill>
            <a:schemeClr val="tx1"/>
          </a:solidFill>
          <a:latin typeface="Avenir Medium"/>
          <a:ea typeface="+mn-ea"/>
          <a:cs typeface="+mn-cs"/>
        </a:defRPr>
      </a:lvl4pPr>
      <a:lvl5pPr marL="1543039" indent="-171450" algn="l" defTabSz="342900" rtl="0" eaLnBrk="1" latinLnBrk="0" hangingPunct="1">
        <a:spcBef>
          <a:spcPct val="20000"/>
        </a:spcBef>
        <a:buFont typeface="Wingdings" charset="2"/>
        <a:buChar char="§"/>
        <a:defRPr sz="1300" kern="1200">
          <a:solidFill>
            <a:schemeClr val="tx1"/>
          </a:solidFill>
          <a:latin typeface="Avenir Medium"/>
          <a:ea typeface="+mn-ea"/>
          <a:cs typeface="+mn-cs"/>
        </a:defRPr>
      </a:lvl5pPr>
      <a:lvl6pPr marL="1885938"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38"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36"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32"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00" kern="1200">
          <a:solidFill>
            <a:schemeClr val="tx1"/>
          </a:solidFill>
          <a:latin typeface="+mn-lt"/>
          <a:ea typeface="+mn-ea"/>
          <a:cs typeface="+mn-cs"/>
        </a:defRPr>
      </a:lvl1pPr>
      <a:lvl2pPr marL="342900" algn="l" defTabSz="342900" rtl="0" eaLnBrk="1" latinLnBrk="0" hangingPunct="1">
        <a:defRPr sz="1300" kern="1200">
          <a:solidFill>
            <a:schemeClr val="tx1"/>
          </a:solidFill>
          <a:latin typeface="+mn-lt"/>
          <a:ea typeface="+mn-ea"/>
          <a:cs typeface="+mn-cs"/>
        </a:defRPr>
      </a:lvl2pPr>
      <a:lvl3pPr marL="685797" algn="l" defTabSz="342900" rtl="0" eaLnBrk="1" latinLnBrk="0" hangingPunct="1">
        <a:defRPr sz="1300" kern="1200">
          <a:solidFill>
            <a:schemeClr val="tx1"/>
          </a:solidFill>
          <a:latin typeface="+mn-lt"/>
          <a:ea typeface="+mn-ea"/>
          <a:cs typeface="+mn-cs"/>
        </a:defRPr>
      </a:lvl3pPr>
      <a:lvl4pPr marL="1028694" algn="l" defTabSz="342900" rtl="0" eaLnBrk="1" latinLnBrk="0" hangingPunct="1">
        <a:defRPr sz="1300" kern="1200">
          <a:solidFill>
            <a:schemeClr val="tx1"/>
          </a:solidFill>
          <a:latin typeface="+mn-lt"/>
          <a:ea typeface="+mn-ea"/>
          <a:cs typeface="+mn-cs"/>
        </a:defRPr>
      </a:lvl4pPr>
      <a:lvl5pPr marL="1371593" algn="l" defTabSz="342900" rtl="0" eaLnBrk="1" latinLnBrk="0" hangingPunct="1">
        <a:defRPr sz="1300" kern="1200">
          <a:solidFill>
            <a:schemeClr val="tx1"/>
          </a:solidFill>
          <a:latin typeface="+mn-lt"/>
          <a:ea typeface="+mn-ea"/>
          <a:cs typeface="+mn-cs"/>
        </a:defRPr>
      </a:lvl5pPr>
      <a:lvl6pPr marL="1714490" algn="l" defTabSz="342900" rtl="0" eaLnBrk="1" latinLnBrk="0" hangingPunct="1">
        <a:defRPr sz="1300" kern="1200">
          <a:solidFill>
            <a:schemeClr val="tx1"/>
          </a:solidFill>
          <a:latin typeface="+mn-lt"/>
          <a:ea typeface="+mn-ea"/>
          <a:cs typeface="+mn-cs"/>
        </a:defRPr>
      </a:lvl6pPr>
      <a:lvl7pPr marL="2057388" algn="l" defTabSz="342900" rtl="0" eaLnBrk="1" latinLnBrk="0" hangingPunct="1">
        <a:defRPr sz="1300" kern="1200">
          <a:solidFill>
            <a:schemeClr val="tx1"/>
          </a:solidFill>
          <a:latin typeface="+mn-lt"/>
          <a:ea typeface="+mn-ea"/>
          <a:cs typeface="+mn-cs"/>
        </a:defRPr>
      </a:lvl7pPr>
      <a:lvl8pPr marL="2400285" algn="l" defTabSz="342900" rtl="0" eaLnBrk="1" latinLnBrk="0" hangingPunct="1">
        <a:defRPr sz="1300" kern="1200">
          <a:solidFill>
            <a:schemeClr val="tx1"/>
          </a:solidFill>
          <a:latin typeface="+mn-lt"/>
          <a:ea typeface="+mn-ea"/>
          <a:cs typeface="+mn-cs"/>
        </a:defRPr>
      </a:lvl8pPr>
      <a:lvl9pPr marL="2743183" algn="l" defTabSz="342900"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5641" y="2097604"/>
            <a:ext cx="6068290" cy="1266012"/>
          </a:xfrm>
        </p:spPr>
        <p:txBody>
          <a:bodyPr>
            <a:noAutofit/>
          </a:bodyPr>
          <a:lstStyle/>
          <a:p>
            <a:pPr algn="ctr"/>
            <a:r>
              <a:rPr lang="en-US" sz="2400" dirty="0"/>
              <a:t>Snowmass All-Conveners  Meeting</a:t>
            </a:r>
            <a:br>
              <a:rPr lang="en-US" sz="2400" dirty="0"/>
            </a:br>
            <a:r>
              <a:rPr lang="en-US" sz="2400" dirty="0"/>
              <a:t>Status Report</a:t>
            </a:r>
            <a:br>
              <a:rPr lang="en-US" sz="2400" dirty="0"/>
            </a:br>
            <a:r>
              <a:rPr lang="en-US" sz="2400" dirty="0"/>
              <a:t>Feb. 18, 2022 </a:t>
            </a:r>
          </a:p>
        </p:txBody>
      </p:sp>
      <p:sp>
        <p:nvSpPr>
          <p:cNvPr id="3" name="Subtitle 2"/>
          <p:cNvSpPr>
            <a:spLocks noGrp="1"/>
          </p:cNvSpPr>
          <p:nvPr>
            <p:ph type="subTitle" idx="1"/>
          </p:nvPr>
        </p:nvSpPr>
        <p:spPr>
          <a:xfrm>
            <a:off x="1478859" y="3434341"/>
            <a:ext cx="3957073" cy="316758"/>
          </a:xfrm>
        </p:spPr>
        <p:txBody>
          <a:bodyPr>
            <a:normAutofit/>
          </a:bodyPr>
          <a:lstStyle/>
          <a:p>
            <a:pPr algn="ctr"/>
            <a:r>
              <a:rPr lang="en-US" sz="1400" dirty="0"/>
              <a:t>Joel Butler</a:t>
            </a:r>
          </a:p>
        </p:txBody>
      </p:sp>
      <p:pic>
        <p:nvPicPr>
          <p:cNvPr id="1028" name="Picture 4" descr="Snowmass21">
            <a:extLst>
              <a:ext uri="{FF2B5EF4-FFF2-40B4-BE49-F238E27FC236}">
                <a16:creationId xmlns:a16="http://schemas.microsoft.com/office/drawing/2014/main" id="{6FC0D8A2-4660-AA43-B2DF-E0D4C88F0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41" y="543162"/>
            <a:ext cx="1400147" cy="8861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fountain in a courtyard with trees and buildings with a mountain in the background&#10;&#10;Description automatically generated with low confidence">
            <a:extLst>
              <a:ext uri="{FF2B5EF4-FFF2-40B4-BE49-F238E27FC236}">
                <a16:creationId xmlns:a16="http://schemas.microsoft.com/office/drawing/2014/main" id="{507CD216-DBC8-6846-8D42-2EE2B0DFA1D7}"/>
              </a:ext>
            </a:extLst>
          </p:cNvPr>
          <p:cNvPicPr>
            <a:picLocks noChangeAspect="1"/>
          </p:cNvPicPr>
          <p:nvPr/>
        </p:nvPicPr>
        <p:blipFill rotWithShape="1">
          <a:blip r:embed="rId4"/>
          <a:srcRect l="17619" t="8081" r="12725" b="5050"/>
          <a:stretch/>
        </p:blipFill>
        <p:spPr>
          <a:xfrm>
            <a:off x="5290457" y="511251"/>
            <a:ext cx="1269965" cy="871093"/>
          </a:xfrm>
          <a:prstGeom prst="rect">
            <a:avLst/>
          </a:prstGeom>
        </p:spPr>
      </p:pic>
      <p:pic>
        <p:nvPicPr>
          <p:cNvPr id="6" name="Picture 2">
            <a:extLst>
              <a:ext uri="{FF2B5EF4-FFF2-40B4-BE49-F238E27FC236}">
                <a16:creationId xmlns:a16="http://schemas.microsoft.com/office/drawing/2014/main" id="{D3A0F3C5-D5B2-1B48-BC27-1F476FDC82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630" y="3699148"/>
            <a:ext cx="6586739" cy="1547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652498"/>
      </p:ext>
    </p:extLst>
  </p:cSld>
  <p:clrMapOvr>
    <a:masterClrMapping/>
  </p:clrMapOvr>
  <mc:AlternateContent xmlns:mc="http://schemas.openxmlformats.org/markup-compatibility/2006" xmlns:p14="http://schemas.microsoft.com/office/powerpoint/2010/main">
    <mc:Choice Requires="p14">
      <p:transition spd="slow" p14:dur="2000" advTm="11966"/>
    </mc:Choice>
    <mc:Fallback xmlns="">
      <p:transition spd="slow" advTm="1196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D17D6-F5C7-764C-9135-834D98E7C3D5}"/>
              </a:ext>
            </a:extLst>
          </p:cNvPr>
          <p:cNvSpPr>
            <a:spLocks noGrp="1"/>
          </p:cNvSpPr>
          <p:nvPr>
            <p:ph type="title"/>
          </p:nvPr>
        </p:nvSpPr>
        <p:spPr/>
        <p:txBody>
          <a:bodyPr/>
          <a:lstStyle/>
          <a:p>
            <a:r>
              <a:rPr lang="en-US" dirty="0"/>
              <a:t>New tasks for Conveners</a:t>
            </a:r>
          </a:p>
        </p:txBody>
      </p:sp>
      <p:sp>
        <p:nvSpPr>
          <p:cNvPr id="3" name="Content Placeholder 2">
            <a:extLst>
              <a:ext uri="{FF2B5EF4-FFF2-40B4-BE49-F238E27FC236}">
                <a16:creationId xmlns:a16="http://schemas.microsoft.com/office/drawing/2014/main" id="{15B862F0-854D-B749-9189-35B66C2DEB8F}"/>
              </a:ext>
            </a:extLst>
          </p:cNvPr>
          <p:cNvSpPr>
            <a:spLocks noGrp="1"/>
          </p:cNvSpPr>
          <p:nvPr>
            <p:ph idx="1"/>
          </p:nvPr>
        </p:nvSpPr>
        <p:spPr/>
        <p:txBody>
          <a:bodyPr>
            <a:normAutofit fontScale="92500" lnSpcReduction="10000"/>
          </a:bodyPr>
          <a:lstStyle/>
          <a:p>
            <a:r>
              <a:rPr lang="en-US" dirty="0"/>
              <a:t>We will resume Snowmass Newsletter next week</a:t>
            </a:r>
          </a:p>
          <a:p>
            <a:r>
              <a:rPr lang="en-US" dirty="0"/>
              <a:t>We will ask you to identify any key issues for your frontier</a:t>
            </a:r>
          </a:p>
          <a:p>
            <a:pPr lvl="1"/>
            <a:r>
              <a:rPr lang="en-US" dirty="0"/>
              <a:t>you might want to discuss some of them with the DPF chair line (other channels?)</a:t>
            </a:r>
          </a:p>
          <a:p>
            <a:r>
              <a:rPr lang="en-US" dirty="0"/>
              <a:t>Make sure that you stay engaged in the CSS Program Committee through your frontier representative</a:t>
            </a:r>
          </a:p>
          <a:p>
            <a:pPr lvl="1"/>
            <a:r>
              <a:rPr lang="en-US" dirty="0"/>
              <a:t>If your PC rep cannot make a meeting, which will become more frequent soon, please consider sending one of the other conveners</a:t>
            </a:r>
          </a:p>
          <a:p>
            <a:r>
              <a:rPr lang="en-US" dirty="0"/>
              <a:t>Provide input to CSS Local Organizing Committee though channels to be provided by UW (SLACK …)</a:t>
            </a:r>
          </a:p>
        </p:txBody>
      </p:sp>
      <p:sp>
        <p:nvSpPr>
          <p:cNvPr id="4" name="Footer Placeholder 3">
            <a:extLst>
              <a:ext uri="{FF2B5EF4-FFF2-40B4-BE49-F238E27FC236}">
                <a16:creationId xmlns:a16="http://schemas.microsoft.com/office/drawing/2014/main" id="{321973BB-0122-CA4D-9F34-1D5E281768C3}"/>
              </a:ext>
            </a:extLst>
          </p:cNvPr>
          <p:cNvSpPr>
            <a:spLocks noGrp="1"/>
          </p:cNvSpPr>
          <p:nvPr>
            <p:ph type="ftr" sz="quarter" idx="11"/>
          </p:nvPr>
        </p:nvSpPr>
        <p:spPr/>
        <p:txBody>
          <a:bodyPr/>
          <a:lstStyle/>
          <a:p>
            <a:r>
              <a:rPr lang="pl-PL"/>
              <a:t>Snowmass All Conveners - JB</a:t>
            </a:r>
            <a:endParaRPr lang="en-US" dirty="0"/>
          </a:p>
        </p:txBody>
      </p:sp>
      <p:sp>
        <p:nvSpPr>
          <p:cNvPr id="5" name="Date Placeholder 4">
            <a:extLst>
              <a:ext uri="{FF2B5EF4-FFF2-40B4-BE49-F238E27FC236}">
                <a16:creationId xmlns:a16="http://schemas.microsoft.com/office/drawing/2014/main" id="{320D6179-DE2B-184C-ACEF-4213B2F0769F}"/>
              </a:ext>
            </a:extLst>
          </p:cNvPr>
          <p:cNvSpPr>
            <a:spLocks noGrp="1"/>
          </p:cNvSpPr>
          <p:nvPr>
            <p:ph type="dt" sz="half" idx="10"/>
          </p:nvPr>
        </p:nvSpPr>
        <p:spPr/>
        <p:txBody>
          <a:bodyPr/>
          <a:lstStyle/>
          <a:p>
            <a:r>
              <a:rPr lang="en-US"/>
              <a:t>2/18/22</a:t>
            </a:r>
            <a:endParaRPr lang="en-US" dirty="0"/>
          </a:p>
        </p:txBody>
      </p:sp>
      <p:sp>
        <p:nvSpPr>
          <p:cNvPr id="6" name="Slide Number Placeholder 5">
            <a:extLst>
              <a:ext uri="{FF2B5EF4-FFF2-40B4-BE49-F238E27FC236}">
                <a16:creationId xmlns:a16="http://schemas.microsoft.com/office/drawing/2014/main" id="{49F5187B-5EE6-274A-BD81-6DCA6B5E8EF4}"/>
              </a:ext>
            </a:extLst>
          </p:cNvPr>
          <p:cNvSpPr>
            <a:spLocks noGrp="1"/>
          </p:cNvSpPr>
          <p:nvPr>
            <p:ph type="sldNum" sz="quarter" idx="4"/>
          </p:nvPr>
        </p:nvSpPr>
        <p:spPr/>
        <p:txBody>
          <a:bodyPr/>
          <a:lstStyle/>
          <a:p>
            <a:fld id="{D141A47F-327A-5440-82F1-5C6FBC34A9CD}" type="slidenum">
              <a:rPr lang="en-US" smtClean="0"/>
              <a:pPr/>
              <a:t>10</a:t>
            </a:fld>
            <a:endParaRPr lang="en-US" dirty="0"/>
          </a:p>
        </p:txBody>
      </p:sp>
    </p:spTree>
    <p:extLst>
      <p:ext uri="{BB962C8B-B14F-4D97-AF65-F5344CB8AC3E}">
        <p14:creationId xmlns:p14="http://schemas.microsoft.com/office/powerpoint/2010/main" val="3734685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0D9B4-B8F8-234E-B578-A4EB7E1F6CB4}"/>
              </a:ext>
            </a:extLst>
          </p:cNvPr>
          <p:cNvSpPr>
            <a:spLocks noGrp="1"/>
          </p:cNvSpPr>
          <p:nvPr>
            <p:ph type="title"/>
          </p:nvPr>
        </p:nvSpPr>
        <p:spPr/>
        <p:txBody>
          <a:bodyPr/>
          <a:lstStyle/>
          <a:p>
            <a:r>
              <a:rPr lang="en-US" dirty="0"/>
              <a:t>CSS Program Committee</a:t>
            </a:r>
          </a:p>
        </p:txBody>
      </p:sp>
      <p:sp>
        <p:nvSpPr>
          <p:cNvPr id="3" name="Content Placeholder 2">
            <a:extLst>
              <a:ext uri="{FF2B5EF4-FFF2-40B4-BE49-F238E27FC236}">
                <a16:creationId xmlns:a16="http://schemas.microsoft.com/office/drawing/2014/main" id="{D784C0A4-5A66-884A-8436-23D081D75899}"/>
              </a:ext>
            </a:extLst>
          </p:cNvPr>
          <p:cNvSpPr>
            <a:spLocks noGrp="1"/>
          </p:cNvSpPr>
          <p:nvPr>
            <p:ph idx="1"/>
          </p:nvPr>
        </p:nvSpPr>
        <p:spPr>
          <a:xfrm>
            <a:off x="342900" y="1187452"/>
            <a:ext cx="6172200" cy="3695602"/>
          </a:xfrm>
        </p:spPr>
        <p:txBody>
          <a:bodyPr>
            <a:normAutofit fontScale="55000" lnSpcReduction="20000"/>
          </a:bodyPr>
          <a:lstStyle/>
          <a:p>
            <a:r>
              <a:rPr lang="en-US" sz="2000" dirty="0"/>
              <a:t>Steering group members:</a:t>
            </a:r>
          </a:p>
          <a:p>
            <a:pPr lvl="1"/>
            <a:r>
              <a:rPr lang="en-US" sz="2000" dirty="0"/>
              <a:t>Joel Butler (PC co-chair), Tao Han, Sekhar </a:t>
            </a:r>
            <a:r>
              <a:rPr lang="en-US" sz="2000" dirty="0" err="1"/>
              <a:t>Chivukula</a:t>
            </a:r>
            <a:r>
              <a:rPr lang="en-US" sz="2000" dirty="0"/>
              <a:t>, Andre De </a:t>
            </a:r>
            <a:r>
              <a:rPr lang="en-US" sz="2000" dirty="0" err="1"/>
              <a:t>Gouvea</a:t>
            </a:r>
            <a:r>
              <a:rPr lang="en-US" sz="2000" dirty="0"/>
              <a:t>, Young-Kee Kim, Prisca Cushman</a:t>
            </a:r>
          </a:p>
          <a:p>
            <a:pPr lvl="1"/>
            <a:r>
              <a:rPr lang="en-US" sz="2000" dirty="0" err="1"/>
              <a:t>Glennys</a:t>
            </a:r>
            <a:r>
              <a:rPr lang="en-US" sz="2000" dirty="0"/>
              <a:t> Farrar, </a:t>
            </a:r>
            <a:r>
              <a:rPr lang="en-US" sz="2000" dirty="0" err="1"/>
              <a:t>Yury</a:t>
            </a:r>
            <a:r>
              <a:rPr lang="en-US" sz="2000" dirty="0"/>
              <a:t> </a:t>
            </a:r>
            <a:r>
              <a:rPr lang="en-US" sz="2000" dirty="0" err="1"/>
              <a:t>Kolomensky</a:t>
            </a:r>
            <a:r>
              <a:rPr lang="en-US" sz="2000" dirty="0"/>
              <a:t>, Sergei </a:t>
            </a:r>
            <a:r>
              <a:rPr lang="en-US" sz="2000" dirty="0" err="1"/>
              <a:t>Nagaitsev</a:t>
            </a:r>
            <a:r>
              <a:rPr lang="en-US" sz="2000" dirty="0"/>
              <a:t>, Nicolas </a:t>
            </a:r>
            <a:r>
              <a:rPr lang="en-US" sz="2000" dirty="0" err="1"/>
              <a:t>Yunes</a:t>
            </a:r>
            <a:endParaRPr lang="en-US" sz="2000" dirty="0"/>
          </a:p>
          <a:p>
            <a:r>
              <a:rPr lang="en-US" sz="2000" dirty="0"/>
              <a:t>Frontier representatives:</a:t>
            </a:r>
          </a:p>
          <a:p>
            <a:pPr lvl="1"/>
            <a:r>
              <a:rPr lang="en-US" sz="2000" dirty="0" err="1"/>
              <a:t>Ketevi</a:t>
            </a:r>
            <a:r>
              <a:rPr lang="en-US" sz="2000" dirty="0"/>
              <a:t> </a:t>
            </a:r>
            <a:r>
              <a:rPr lang="en-US" sz="2000" dirty="0" err="1"/>
              <a:t>Assamagan</a:t>
            </a:r>
            <a:r>
              <a:rPr lang="en-US" sz="2000" dirty="0"/>
              <a:t> (Community Engagement Frontier)</a:t>
            </a:r>
          </a:p>
          <a:p>
            <a:pPr lvl="1"/>
            <a:r>
              <a:rPr lang="en-US" sz="2000" dirty="0"/>
              <a:t>Phil Barbeau (Instrumentation Frontier)</a:t>
            </a:r>
          </a:p>
          <a:p>
            <a:pPr lvl="1"/>
            <a:r>
              <a:rPr lang="en-US" sz="2000" dirty="0"/>
              <a:t>Nathaniel Craig (Theory Frontier)</a:t>
            </a:r>
          </a:p>
          <a:p>
            <a:pPr lvl="1"/>
            <a:r>
              <a:rPr lang="en-US" sz="2000" dirty="0"/>
              <a:t>Ben Nachman (Computing Frontier)</a:t>
            </a:r>
          </a:p>
          <a:p>
            <a:pPr lvl="1"/>
            <a:r>
              <a:rPr lang="en-US" sz="2000" dirty="0"/>
              <a:t>Meenakshi </a:t>
            </a:r>
            <a:r>
              <a:rPr lang="en-US" sz="2000" dirty="0" err="1"/>
              <a:t>Narain</a:t>
            </a:r>
            <a:r>
              <a:rPr lang="en-US" sz="2000" dirty="0"/>
              <a:t> (Energy Frontier)</a:t>
            </a:r>
          </a:p>
          <a:p>
            <a:pPr lvl="1"/>
            <a:r>
              <a:rPr lang="en-US" sz="2000" dirty="0"/>
              <a:t>John </a:t>
            </a:r>
            <a:r>
              <a:rPr lang="en-US" sz="2000" dirty="0" err="1"/>
              <a:t>Orrell</a:t>
            </a:r>
            <a:r>
              <a:rPr lang="en-US" sz="2000" dirty="0"/>
              <a:t> (Underground Facilities)</a:t>
            </a:r>
          </a:p>
          <a:p>
            <a:pPr lvl="1"/>
            <a:r>
              <a:rPr lang="en-US" sz="2000" dirty="0"/>
              <a:t>Alexey Petrov (Rare processes/Precision Frontier)</a:t>
            </a:r>
          </a:p>
          <a:p>
            <a:pPr lvl="1"/>
            <a:r>
              <a:rPr lang="en-US" sz="2000" dirty="0"/>
              <a:t>Vladimir </a:t>
            </a:r>
            <a:r>
              <a:rPr lang="en-US" sz="2000" dirty="0" err="1"/>
              <a:t>Shiltsev</a:t>
            </a:r>
            <a:r>
              <a:rPr lang="en-US" sz="2000" dirty="0"/>
              <a:t> (Accelerator Frontier)</a:t>
            </a:r>
          </a:p>
          <a:p>
            <a:pPr lvl="1"/>
            <a:r>
              <a:rPr lang="en-US" sz="2000" dirty="0"/>
              <a:t>Tim Tait (Cosmic Frontier)</a:t>
            </a:r>
          </a:p>
          <a:p>
            <a:pPr lvl="1"/>
            <a:r>
              <a:rPr lang="en-US" sz="2000" dirty="0"/>
              <a:t>Elizabeth Worcester (Neutrino Frontier)</a:t>
            </a:r>
          </a:p>
          <a:p>
            <a:r>
              <a:rPr lang="en-US" sz="2000" dirty="0"/>
              <a:t>Early Career members:</a:t>
            </a:r>
          </a:p>
          <a:p>
            <a:pPr lvl="1"/>
            <a:r>
              <a:rPr lang="en-US" sz="2000" dirty="0" err="1"/>
              <a:t>Garvita</a:t>
            </a:r>
            <a:r>
              <a:rPr lang="en-US" sz="2000" dirty="0"/>
              <a:t> Agarwal (PhD student, Univ. Buffalo, CMS)</a:t>
            </a:r>
          </a:p>
          <a:p>
            <a:pPr lvl="1"/>
            <a:r>
              <a:rPr lang="en-US" sz="2000" dirty="0"/>
              <a:t>Jacob </a:t>
            </a:r>
            <a:r>
              <a:rPr lang="en-US" sz="2000" dirty="0" err="1"/>
              <a:t>Zettlemoyer</a:t>
            </a:r>
            <a:r>
              <a:rPr lang="en-US" sz="2000" dirty="0"/>
              <a:t> (postdoc, FNAL, </a:t>
            </a:r>
            <a:r>
              <a:rPr lang="en-US" sz="2000" dirty="0" err="1"/>
              <a:t>CEvNS</a:t>
            </a:r>
            <a:r>
              <a:rPr lang="en-US" sz="2000" dirty="0"/>
              <a:t>)</a:t>
            </a:r>
          </a:p>
          <a:p>
            <a:pPr lvl="1"/>
            <a:r>
              <a:rPr lang="en-US" sz="2000" dirty="0"/>
              <a:t>CSS Local Organizing Committee Chairs:</a:t>
            </a:r>
          </a:p>
          <a:p>
            <a:pPr lvl="1"/>
            <a:r>
              <a:rPr lang="en-US" sz="2000" dirty="0"/>
              <a:t>Gordon Watts (PC co-chair), Shih-</a:t>
            </a:r>
            <a:r>
              <a:rPr lang="en-US" sz="2000" dirty="0" err="1"/>
              <a:t>Chieh</a:t>
            </a:r>
            <a:r>
              <a:rPr lang="en-US" sz="2000" dirty="0"/>
              <a:t> Hsu</a:t>
            </a:r>
          </a:p>
          <a:p>
            <a:endParaRPr lang="en-US" dirty="0"/>
          </a:p>
        </p:txBody>
      </p:sp>
      <p:sp>
        <p:nvSpPr>
          <p:cNvPr id="4" name="Footer Placeholder 3">
            <a:extLst>
              <a:ext uri="{FF2B5EF4-FFF2-40B4-BE49-F238E27FC236}">
                <a16:creationId xmlns:a16="http://schemas.microsoft.com/office/drawing/2014/main" id="{AAD278EE-18E9-624C-84D4-A9ED7FD19B38}"/>
              </a:ext>
            </a:extLst>
          </p:cNvPr>
          <p:cNvSpPr>
            <a:spLocks noGrp="1"/>
          </p:cNvSpPr>
          <p:nvPr>
            <p:ph type="ftr" sz="quarter" idx="11"/>
          </p:nvPr>
        </p:nvSpPr>
        <p:spPr/>
        <p:txBody>
          <a:bodyPr/>
          <a:lstStyle/>
          <a:p>
            <a:r>
              <a:rPr lang="pl-PL"/>
              <a:t>Snowmass All Conveners - JB</a:t>
            </a:r>
            <a:endParaRPr lang="en-US" dirty="0"/>
          </a:p>
        </p:txBody>
      </p:sp>
      <p:sp>
        <p:nvSpPr>
          <p:cNvPr id="5" name="Date Placeholder 4">
            <a:extLst>
              <a:ext uri="{FF2B5EF4-FFF2-40B4-BE49-F238E27FC236}">
                <a16:creationId xmlns:a16="http://schemas.microsoft.com/office/drawing/2014/main" id="{DDA1FAF9-2564-8D4B-8207-F2B8C57A2BBE}"/>
              </a:ext>
            </a:extLst>
          </p:cNvPr>
          <p:cNvSpPr>
            <a:spLocks noGrp="1"/>
          </p:cNvSpPr>
          <p:nvPr>
            <p:ph type="dt" sz="half" idx="10"/>
          </p:nvPr>
        </p:nvSpPr>
        <p:spPr/>
        <p:txBody>
          <a:bodyPr/>
          <a:lstStyle/>
          <a:p>
            <a:r>
              <a:rPr lang="en-US"/>
              <a:t>2/18/22</a:t>
            </a:r>
            <a:endParaRPr lang="en-US" dirty="0"/>
          </a:p>
        </p:txBody>
      </p:sp>
      <p:sp>
        <p:nvSpPr>
          <p:cNvPr id="6" name="Slide Number Placeholder 5">
            <a:extLst>
              <a:ext uri="{FF2B5EF4-FFF2-40B4-BE49-F238E27FC236}">
                <a16:creationId xmlns:a16="http://schemas.microsoft.com/office/drawing/2014/main" id="{392F8AE7-6427-4E4F-85E7-C8BD3B9DAA5C}"/>
              </a:ext>
            </a:extLst>
          </p:cNvPr>
          <p:cNvSpPr>
            <a:spLocks noGrp="1"/>
          </p:cNvSpPr>
          <p:nvPr>
            <p:ph type="sldNum" sz="quarter" idx="4"/>
          </p:nvPr>
        </p:nvSpPr>
        <p:spPr/>
        <p:txBody>
          <a:bodyPr/>
          <a:lstStyle/>
          <a:p>
            <a:fld id="{D141A47F-327A-5440-82F1-5C6FBC34A9CD}" type="slidenum">
              <a:rPr lang="en-US" smtClean="0"/>
              <a:pPr/>
              <a:t>11</a:t>
            </a:fld>
            <a:endParaRPr lang="en-US" dirty="0"/>
          </a:p>
        </p:txBody>
      </p:sp>
      <p:sp>
        <p:nvSpPr>
          <p:cNvPr id="7" name="TextBox 6">
            <a:extLst>
              <a:ext uri="{FF2B5EF4-FFF2-40B4-BE49-F238E27FC236}">
                <a16:creationId xmlns:a16="http://schemas.microsoft.com/office/drawing/2014/main" id="{0C01D7E3-D968-2A49-8BA2-289CBA44A426}"/>
              </a:ext>
            </a:extLst>
          </p:cNvPr>
          <p:cNvSpPr txBox="1"/>
          <p:nvPr/>
        </p:nvSpPr>
        <p:spPr>
          <a:xfrm>
            <a:off x="4377138" y="2388922"/>
            <a:ext cx="2367956" cy="58477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600" dirty="0"/>
              <a:t>As needed. Time has been</a:t>
            </a:r>
          </a:p>
          <a:p>
            <a:r>
              <a:rPr lang="en-US" sz="1600" dirty="0"/>
              <a:t>13:00 on Wednesdays</a:t>
            </a:r>
          </a:p>
        </p:txBody>
      </p:sp>
    </p:spTree>
    <p:extLst>
      <p:ext uri="{BB962C8B-B14F-4D97-AF65-F5344CB8AC3E}">
        <p14:creationId xmlns:p14="http://schemas.microsoft.com/office/powerpoint/2010/main" val="1336364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9FCC9-82B9-4A44-B64C-191631D15267}"/>
              </a:ext>
            </a:extLst>
          </p:cNvPr>
          <p:cNvSpPr>
            <a:spLocks noGrp="1"/>
          </p:cNvSpPr>
          <p:nvPr>
            <p:ph type="title"/>
          </p:nvPr>
        </p:nvSpPr>
        <p:spPr/>
        <p:txBody>
          <a:bodyPr/>
          <a:lstStyle/>
          <a:p>
            <a:r>
              <a:rPr lang="en-US" dirty="0"/>
              <a:t>Today</a:t>
            </a:r>
          </a:p>
        </p:txBody>
      </p:sp>
      <p:sp>
        <p:nvSpPr>
          <p:cNvPr id="3" name="Content Placeholder 2">
            <a:extLst>
              <a:ext uri="{FF2B5EF4-FFF2-40B4-BE49-F238E27FC236}">
                <a16:creationId xmlns:a16="http://schemas.microsoft.com/office/drawing/2014/main" id="{A475B801-D693-B749-996A-47184F66060E}"/>
              </a:ext>
            </a:extLst>
          </p:cNvPr>
          <p:cNvSpPr>
            <a:spLocks noGrp="1"/>
          </p:cNvSpPr>
          <p:nvPr>
            <p:ph idx="1"/>
          </p:nvPr>
        </p:nvSpPr>
        <p:spPr/>
        <p:txBody>
          <a:bodyPr/>
          <a:lstStyle/>
          <a:p>
            <a:r>
              <a:rPr lang="en-US" dirty="0"/>
              <a:t>First presentation of CSS details after the two surveys</a:t>
            </a:r>
          </a:p>
          <a:p>
            <a:r>
              <a:rPr lang="en-US" dirty="0"/>
              <a:t>Our goal is to convey information and to receive feedback about problems</a:t>
            </a:r>
          </a:p>
          <a:p>
            <a:pPr lvl="1"/>
            <a:r>
              <a:rPr lang="en-US" dirty="0"/>
              <a:t>We do not have time to solve problems so we will limit the discussion to identifying items to be resolved outside the meeting</a:t>
            </a:r>
          </a:p>
          <a:p>
            <a:r>
              <a:rPr lang="en-US" dirty="0"/>
              <a:t>Please use “raise hand” feature in ZOOM</a:t>
            </a:r>
          </a:p>
        </p:txBody>
      </p:sp>
      <p:sp>
        <p:nvSpPr>
          <p:cNvPr id="4" name="Footer Placeholder 3">
            <a:extLst>
              <a:ext uri="{FF2B5EF4-FFF2-40B4-BE49-F238E27FC236}">
                <a16:creationId xmlns:a16="http://schemas.microsoft.com/office/drawing/2014/main" id="{1286FA99-90A0-7744-A1F9-468D60C4BB1C}"/>
              </a:ext>
            </a:extLst>
          </p:cNvPr>
          <p:cNvSpPr>
            <a:spLocks noGrp="1"/>
          </p:cNvSpPr>
          <p:nvPr>
            <p:ph type="ftr" sz="quarter" idx="11"/>
          </p:nvPr>
        </p:nvSpPr>
        <p:spPr/>
        <p:txBody>
          <a:bodyPr/>
          <a:lstStyle/>
          <a:p>
            <a:r>
              <a:rPr lang="pl-PL"/>
              <a:t>Snowmass All Conveners - JB</a:t>
            </a:r>
            <a:endParaRPr lang="en-US" dirty="0"/>
          </a:p>
        </p:txBody>
      </p:sp>
      <p:sp>
        <p:nvSpPr>
          <p:cNvPr id="5" name="Date Placeholder 4">
            <a:extLst>
              <a:ext uri="{FF2B5EF4-FFF2-40B4-BE49-F238E27FC236}">
                <a16:creationId xmlns:a16="http://schemas.microsoft.com/office/drawing/2014/main" id="{91F64652-3716-F948-8C60-3EE6A6E0FFEC}"/>
              </a:ext>
            </a:extLst>
          </p:cNvPr>
          <p:cNvSpPr>
            <a:spLocks noGrp="1"/>
          </p:cNvSpPr>
          <p:nvPr>
            <p:ph type="dt" sz="half" idx="10"/>
          </p:nvPr>
        </p:nvSpPr>
        <p:spPr/>
        <p:txBody>
          <a:bodyPr/>
          <a:lstStyle/>
          <a:p>
            <a:r>
              <a:rPr lang="en-US"/>
              <a:t>2/18/22</a:t>
            </a:r>
            <a:endParaRPr lang="en-US" dirty="0"/>
          </a:p>
        </p:txBody>
      </p:sp>
      <p:sp>
        <p:nvSpPr>
          <p:cNvPr id="6" name="Slide Number Placeholder 5">
            <a:extLst>
              <a:ext uri="{FF2B5EF4-FFF2-40B4-BE49-F238E27FC236}">
                <a16:creationId xmlns:a16="http://schemas.microsoft.com/office/drawing/2014/main" id="{C093B7AA-16AD-8245-B394-AE497D4C6235}"/>
              </a:ext>
            </a:extLst>
          </p:cNvPr>
          <p:cNvSpPr>
            <a:spLocks noGrp="1"/>
          </p:cNvSpPr>
          <p:nvPr>
            <p:ph type="sldNum" sz="quarter" idx="4"/>
          </p:nvPr>
        </p:nvSpPr>
        <p:spPr/>
        <p:txBody>
          <a:bodyPr/>
          <a:lstStyle/>
          <a:p>
            <a:fld id="{D141A47F-327A-5440-82F1-5C6FBC34A9CD}" type="slidenum">
              <a:rPr lang="en-US" smtClean="0"/>
              <a:pPr/>
              <a:t>12</a:t>
            </a:fld>
            <a:endParaRPr lang="en-US" dirty="0"/>
          </a:p>
        </p:txBody>
      </p:sp>
    </p:spTree>
    <p:extLst>
      <p:ext uri="{BB962C8B-B14F-4D97-AF65-F5344CB8AC3E}">
        <p14:creationId xmlns:p14="http://schemas.microsoft.com/office/powerpoint/2010/main" val="2150126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24997-88EA-FB49-9EAD-5FB22DDE2F93}"/>
              </a:ext>
            </a:extLst>
          </p:cNvPr>
          <p:cNvSpPr>
            <a:spLocks noGrp="1"/>
          </p:cNvSpPr>
          <p:nvPr>
            <p:ph type="title"/>
          </p:nvPr>
        </p:nvSpPr>
        <p:spPr/>
        <p:txBody>
          <a:bodyPr/>
          <a:lstStyle/>
          <a:p>
            <a:r>
              <a:rPr lang="en-US" dirty="0"/>
              <a:t>Backup Slides</a:t>
            </a:r>
          </a:p>
        </p:txBody>
      </p:sp>
      <p:sp>
        <p:nvSpPr>
          <p:cNvPr id="3" name="Footer Placeholder 2">
            <a:extLst>
              <a:ext uri="{FF2B5EF4-FFF2-40B4-BE49-F238E27FC236}">
                <a16:creationId xmlns:a16="http://schemas.microsoft.com/office/drawing/2014/main" id="{57B79705-D2A0-4348-9BD0-D6F1B00D1C07}"/>
              </a:ext>
            </a:extLst>
          </p:cNvPr>
          <p:cNvSpPr>
            <a:spLocks noGrp="1"/>
          </p:cNvSpPr>
          <p:nvPr>
            <p:ph type="ftr" sz="quarter" idx="10"/>
          </p:nvPr>
        </p:nvSpPr>
        <p:spPr/>
        <p:txBody>
          <a:bodyPr/>
          <a:lstStyle/>
          <a:p>
            <a:r>
              <a:rPr lang="pl-PL">
                <a:solidFill>
                  <a:srgbClr val="0A357E"/>
                </a:solidFill>
              </a:rPr>
              <a:t>Snowmass All Conveners - JB</a:t>
            </a:r>
            <a:endParaRPr lang="en-US" dirty="0">
              <a:solidFill>
                <a:srgbClr val="0A357E"/>
              </a:solidFill>
            </a:endParaRPr>
          </a:p>
        </p:txBody>
      </p:sp>
      <p:sp>
        <p:nvSpPr>
          <p:cNvPr id="4" name="Date Placeholder 3">
            <a:extLst>
              <a:ext uri="{FF2B5EF4-FFF2-40B4-BE49-F238E27FC236}">
                <a16:creationId xmlns:a16="http://schemas.microsoft.com/office/drawing/2014/main" id="{11131D58-6A48-DA45-8C48-C64EB718AA23}"/>
              </a:ext>
            </a:extLst>
          </p:cNvPr>
          <p:cNvSpPr>
            <a:spLocks noGrp="1"/>
          </p:cNvSpPr>
          <p:nvPr>
            <p:ph type="dt" sz="half" idx="11"/>
          </p:nvPr>
        </p:nvSpPr>
        <p:spPr/>
        <p:txBody>
          <a:bodyPr/>
          <a:lstStyle/>
          <a:p>
            <a:r>
              <a:rPr lang="en-US">
                <a:solidFill>
                  <a:srgbClr val="0A357E"/>
                </a:solidFill>
              </a:rPr>
              <a:t>2/18/22</a:t>
            </a:r>
            <a:endParaRPr lang="en-US" dirty="0">
              <a:solidFill>
                <a:srgbClr val="0A357E"/>
              </a:solidFill>
            </a:endParaRPr>
          </a:p>
        </p:txBody>
      </p:sp>
      <p:sp>
        <p:nvSpPr>
          <p:cNvPr id="5" name="Slide Number Placeholder 4">
            <a:extLst>
              <a:ext uri="{FF2B5EF4-FFF2-40B4-BE49-F238E27FC236}">
                <a16:creationId xmlns:a16="http://schemas.microsoft.com/office/drawing/2014/main" id="{72DAFD72-77D8-B343-AEAA-02C7B599A4D7}"/>
              </a:ext>
            </a:extLst>
          </p:cNvPr>
          <p:cNvSpPr>
            <a:spLocks noGrp="1"/>
          </p:cNvSpPr>
          <p:nvPr>
            <p:ph type="sldNum" sz="quarter" idx="12"/>
          </p:nvPr>
        </p:nvSpPr>
        <p:spPr/>
        <p:txBody>
          <a:bodyPr/>
          <a:lstStyle/>
          <a:p>
            <a:fld id="{D141A47F-327A-5440-82F1-5C6FBC34A9CD}" type="slidenum">
              <a:rPr lang="en-US" smtClean="0">
                <a:solidFill>
                  <a:srgbClr val="0A357E"/>
                </a:solidFill>
              </a:rPr>
              <a:pPr/>
              <a:t>13</a:t>
            </a:fld>
            <a:endParaRPr lang="en-US" dirty="0">
              <a:solidFill>
                <a:srgbClr val="0A357E"/>
              </a:solidFill>
            </a:endParaRPr>
          </a:p>
        </p:txBody>
      </p:sp>
    </p:spTree>
    <p:extLst>
      <p:ext uri="{BB962C8B-B14F-4D97-AF65-F5344CB8AC3E}">
        <p14:creationId xmlns:p14="http://schemas.microsoft.com/office/powerpoint/2010/main" val="1723051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A65F4-F5E6-2543-8DB1-007C8E554B2F}"/>
              </a:ext>
            </a:extLst>
          </p:cNvPr>
          <p:cNvSpPr>
            <a:spLocks noGrp="1"/>
          </p:cNvSpPr>
          <p:nvPr>
            <p:ph type="title"/>
          </p:nvPr>
        </p:nvSpPr>
        <p:spPr/>
        <p:txBody>
          <a:bodyPr>
            <a:normAutofit fontScale="90000"/>
          </a:bodyPr>
          <a:lstStyle/>
          <a:p>
            <a:r>
              <a:rPr lang="en-US" dirty="0"/>
              <a:t>CSS Local Organizing Committee</a:t>
            </a:r>
          </a:p>
        </p:txBody>
      </p:sp>
      <p:sp>
        <p:nvSpPr>
          <p:cNvPr id="3" name="Content Placeholder 2">
            <a:extLst>
              <a:ext uri="{FF2B5EF4-FFF2-40B4-BE49-F238E27FC236}">
                <a16:creationId xmlns:a16="http://schemas.microsoft.com/office/drawing/2014/main" id="{1E10EC8B-C561-1245-A34C-B673B0FA5668}"/>
              </a:ext>
            </a:extLst>
          </p:cNvPr>
          <p:cNvSpPr>
            <a:spLocks noGrp="1"/>
          </p:cNvSpPr>
          <p:nvPr>
            <p:ph idx="1"/>
          </p:nvPr>
        </p:nvSpPr>
        <p:spPr>
          <a:xfrm>
            <a:off x="342900" y="1187451"/>
            <a:ext cx="6172200" cy="3562573"/>
          </a:xfrm>
        </p:spPr>
        <p:txBody>
          <a:bodyPr>
            <a:normAutofit fontScale="77500" lnSpcReduction="20000"/>
          </a:bodyPr>
          <a:lstStyle/>
          <a:p>
            <a:r>
              <a:rPr lang="en-US" dirty="0"/>
              <a:t>CSS Program Committee</a:t>
            </a:r>
          </a:p>
          <a:p>
            <a:pPr lvl="1"/>
            <a:r>
              <a:rPr lang="en-US" dirty="0"/>
              <a:t>As needed, typically 1pm on Wednesday</a:t>
            </a:r>
          </a:p>
          <a:p>
            <a:pPr lvl="2"/>
            <a:r>
              <a:rPr lang="en-US" dirty="0"/>
              <a:t>Last held on Jan 19</a:t>
            </a:r>
          </a:p>
          <a:p>
            <a:r>
              <a:rPr lang="en-US" dirty="0"/>
              <a:t>CSS Local Organizing Committee</a:t>
            </a:r>
          </a:p>
          <a:p>
            <a:pPr lvl="1"/>
            <a:r>
              <a:rPr lang="en-US" sz="1600" dirty="0"/>
              <a:t>Gordon Watts</a:t>
            </a:r>
          </a:p>
          <a:p>
            <a:pPr lvl="1"/>
            <a:r>
              <a:rPr lang="en-US" sz="1600" dirty="0"/>
              <a:t>Shih-</a:t>
            </a:r>
            <a:r>
              <a:rPr lang="en-US" sz="1600" dirty="0" err="1"/>
              <a:t>Chieh</a:t>
            </a:r>
            <a:r>
              <a:rPr lang="en-US" sz="1600" dirty="0"/>
              <a:t> Hsu</a:t>
            </a:r>
          </a:p>
          <a:p>
            <a:pPr lvl="1"/>
            <a:r>
              <a:rPr lang="en-US" sz="1600" dirty="0"/>
              <a:t>Alvaro E. Chavarria</a:t>
            </a:r>
          </a:p>
          <a:p>
            <a:pPr lvl="1"/>
            <a:r>
              <a:rPr lang="en-US" sz="1600" dirty="0"/>
              <a:t>Jason Detwiler</a:t>
            </a:r>
          </a:p>
          <a:p>
            <a:pPr lvl="1"/>
            <a:r>
              <a:rPr lang="en-US" sz="1600" dirty="0"/>
              <a:t>Joey Shapiro Key</a:t>
            </a:r>
          </a:p>
          <a:p>
            <a:pPr lvl="1"/>
            <a:r>
              <a:rPr lang="en-US" sz="1600" dirty="0"/>
              <a:t>Alejandro Garcia</a:t>
            </a:r>
          </a:p>
          <a:p>
            <a:pPr lvl="1"/>
            <a:r>
              <a:rPr lang="en-US" sz="1600" dirty="0"/>
              <a:t>Anna </a:t>
            </a:r>
            <a:r>
              <a:rPr lang="en-US" sz="1600" dirty="0" err="1"/>
              <a:t>Goussiou</a:t>
            </a:r>
            <a:endParaRPr lang="en-US" sz="1600" dirty="0"/>
          </a:p>
          <a:p>
            <a:pPr lvl="1"/>
            <a:r>
              <a:rPr lang="en-US" sz="1600" dirty="0"/>
              <a:t>Laura </a:t>
            </a:r>
            <a:r>
              <a:rPr lang="en-US" sz="1600" dirty="0" err="1"/>
              <a:t>Jeanty</a:t>
            </a:r>
            <a:endParaRPr lang="en-US" sz="1600" dirty="0"/>
          </a:p>
          <a:p>
            <a:pPr lvl="1"/>
            <a:r>
              <a:rPr lang="en-US" sz="1600" dirty="0"/>
              <a:t>Henry </a:t>
            </a:r>
            <a:r>
              <a:rPr lang="en-US" sz="1600" dirty="0" err="1"/>
              <a:t>Lubatti</a:t>
            </a:r>
            <a:endParaRPr lang="en-US" sz="1600" dirty="0"/>
          </a:p>
          <a:p>
            <a:pPr lvl="1"/>
            <a:r>
              <a:rPr lang="en-US" sz="1600" dirty="0"/>
              <a:t>Elise </a:t>
            </a:r>
            <a:r>
              <a:rPr lang="en-US" sz="1600" dirty="0" err="1"/>
              <a:t>Novitski</a:t>
            </a:r>
            <a:endParaRPr lang="en-US" sz="1600" dirty="0"/>
          </a:p>
          <a:p>
            <a:pPr lvl="1"/>
            <a:r>
              <a:rPr lang="en-US" sz="1600" dirty="0"/>
              <a:t>Gary </a:t>
            </a:r>
            <a:r>
              <a:rPr lang="en-US" sz="1600" dirty="0" err="1"/>
              <a:t>Rybka</a:t>
            </a:r>
            <a:endParaRPr lang="en-US" sz="1600" dirty="0"/>
          </a:p>
          <a:p>
            <a:pPr lvl="1"/>
            <a:r>
              <a:rPr lang="en-US" sz="1600" dirty="0"/>
              <a:t>Jan </a:t>
            </a:r>
            <a:r>
              <a:rPr lang="en-US" sz="1600" dirty="0" err="1"/>
              <a:t>Strube</a:t>
            </a:r>
            <a:endParaRPr lang="en-US" sz="1600" dirty="0"/>
          </a:p>
          <a:p>
            <a:pPr lvl="1"/>
            <a:r>
              <a:rPr lang="en-US" sz="1600" dirty="0"/>
              <a:t>Lauren Tompkins</a:t>
            </a:r>
          </a:p>
          <a:p>
            <a:pPr lvl="1"/>
            <a:r>
              <a:rPr lang="en-US" sz="1600" dirty="0"/>
              <a:t>Tien-Tien Yu</a:t>
            </a:r>
          </a:p>
          <a:p>
            <a:pPr lvl="1"/>
            <a:endParaRPr lang="en-US" dirty="0"/>
          </a:p>
          <a:p>
            <a:pPr lvl="1"/>
            <a:endParaRPr lang="en-US" dirty="0"/>
          </a:p>
        </p:txBody>
      </p:sp>
      <p:sp>
        <p:nvSpPr>
          <p:cNvPr id="4" name="Footer Placeholder 3">
            <a:extLst>
              <a:ext uri="{FF2B5EF4-FFF2-40B4-BE49-F238E27FC236}">
                <a16:creationId xmlns:a16="http://schemas.microsoft.com/office/drawing/2014/main" id="{4A5080FC-3279-974B-ADC8-C7A8A1A7A66A}"/>
              </a:ext>
            </a:extLst>
          </p:cNvPr>
          <p:cNvSpPr>
            <a:spLocks noGrp="1"/>
          </p:cNvSpPr>
          <p:nvPr>
            <p:ph type="ftr" sz="quarter" idx="11"/>
          </p:nvPr>
        </p:nvSpPr>
        <p:spPr/>
        <p:txBody>
          <a:bodyPr/>
          <a:lstStyle/>
          <a:p>
            <a:r>
              <a:rPr lang="pl-PL"/>
              <a:t>Snowmass All Conveners - JB</a:t>
            </a:r>
            <a:endParaRPr lang="en-US" dirty="0"/>
          </a:p>
        </p:txBody>
      </p:sp>
      <p:sp>
        <p:nvSpPr>
          <p:cNvPr id="5" name="Date Placeholder 4">
            <a:extLst>
              <a:ext uri="{FF2B5EF4-FFF2-40B4-BE49-F238E27FC236}">
                <a16:creationId xmlns:a16="http://schemas.microsoft.com/office/drawing/2014/main" id="{547C8AD1-969D-B24F-99D6-A8CC2083F282}"/>
              </a:ext>
            </a:extLst>
          </p:cNvPr>
          <p:cNvSpPr>
            <a:spLocks noGrp="1"/>
          </p:cNvSpPr>
          <p:nvPr>
            <p:ph type="dt" sz="half" idx="10"/>
          </p:nvPr>
        </p:nvSpPr>
        <p:spPr/>
        <p:txBody>
          <a:bodyPr/>
          <a:lstStyle/>
          <a:p>
            <a:r>
              <a:rPr lang="en-US"/>
              <a:t>2/18/22</a:t>
            </a:r>
            <a:endParaRPr lang="en-US" dirty="0"/>
          </a:p>
        </p:txBody>
      </p:sp>
      <p:sp>
        <p:nvSpPr>
          <p:cNvPr id="6" name="Slide Number Placeholder 5">
            <a:extLst>
              <a:ext uri="{FF2B5EF4-FFF2-40B4-BE49-F238E27FC236}">
                <a16:creationId xmlns:a16="http://schemas.microsoft.com/office/drawing/2014/main" id="{4D2F0FFF-0BDF-0F48-BA66-BAB2E3C23D60}"/>
              </a:ext>
            </a:extLst>
          </p:cNvPr>
          <p:cNvSpPr>
            <a:spLocks noGrp="1"/>
          </p:cNvSpPr>
          <p:nvPr>
            <p:ph type="sldNum" sz="quarter" idx="4"/>
          </p:nvPr>
        </p:nvSpPr>
        <p:spPr/>
        <p:txBody>
          <a:bodyPr/>
          <a:lstStyle/>
          <a:p>
            <a:fld id="{D141A47F-327A-5440-82F1-5C6FBC34A9CD}" type="slidenum">
              <a:rPr lang="en-US" smtClean="0"/>
              <a:pPr/>
              <a:t>14</a:t>
            </a:fld>
            <a:endParaRPr lang="en-US" dirty="0"/>
          </a:p>
        </p:txBody>
      </p:sp>
    </p:spTree>
    <p:extLst>
      <p:ext uri="{BB962C8B-B14F-4D97-AF65-F5344CB8AC3E}">
        <p14:creationId xmlns:p14="http://schemas.microsoft.com/office/powerpoint/2010/main" val="1786584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7EFFB-4929-D54F-B65D-F2326C55E560}"/>
              </a:ext>
            </a:extLst>
          </p:cNvPr>
          <p:cNvSpPr>
            <a:spLocks noGrp="1"/>
          </p:cNvSpPr>
          <p:nvPr>
            <p:ph type="title"/>
          </p:nvPr>
        </p:nvSpPr>
        <p:spPr/>
        <p:txBody>
          <a:bodyPr>
            <a:normAutofit fontScale="90000"/>
          </a:bodyPr>
          <a:lstStyle/>
          <a:p>
            <a:r>
              <a:rPr lang="en-US" dirty="0"/>
              <a:t>Organization in Ten “Frontiers” -I</a:t>
            </a:r>
          </a:p>
        </p:txBody>
      </p:sp>
      <p:sp>
        <p:nvSpPr>
          <p:cNvPr id="4" name="Footer Placeholder 3">
            <a:extLst>
              <a:ext uri="{FF2B5EF4-FFF2-40B4-BE49-F238E27FC236}">
                <a16:creationId xmlns:a16="http://schemas.microsoft.com/office/drawing/2014/main" id="{8275A650-F7CA-7040-B27E-E2CCD26CD8AC}"/>
              </a:ext>
            </a:extLst>
          </p:cNvPr>
          <p:cNvSpPr>
            <a:spLocks noGrp="1"/>
          </p:cNvSpPr>
          <p:nvPr>
            <p:ph type="ftr" sz="quarter" idx="11"/>
          </p:nvPr>
        </p:nvSpPr>
        <p:spPr/>
        <p:txBody>
          <a:bodyPr/>
          <a:lstStyle/>
          <a:p>
            <a:r>
              <a:rPr lang="pl-PL"/>
              <a:t>Snowmass All Conveners - JB</a:t>
            </a:r>
            <a:endParaRPr lang="en-US" dirty="0"/>
          </a:p>
        </p:txBody>
      </p:sp>
      <p:sp>
        <p:nvSpPr>
          <p:cNvPr id="6" name="Slide Number Placeholder 5">
            <a:extLst>
              <a:ext uri="{FF2B5EF4-FFF2-40B4-BE49-F238E27FC236}">
                <a16:creationId xmlns:a16="http://schemas.microsoft.com/office/drawing/2014/main" id="{F8B5EFB9-CCAB-C647-BD45-11E9ACD5A597}"/>
              </a:ext>
            </a:extLst>
          </p:cNvPr>
          <p:cNvSpPr>
            <a:spLocks noGrp="1"/>
          </p:cNvSpPr>
          <p:nvPr>
            <p:ph type="sldNum" sz="quarter" idx="4"/>
          </p:nvPr>
        </p:nvSpPr>
        <p:spPr/>
        <p:txBody>
          <a:bodyPr/>
          <a:lstStyle/>
          <a:p>
            <a:fld id="{D141A47F-327A-5440-82F1-5C6FBC34A9CD}" type="slidenum">
              <a:rPr lang="en-US" smtClean="0"/>
              <a:pPr/>
              <a:t>15</a:t>
            </a:fld>
            <a:endParaRPr lang="en-US" dirty="0"/>
          </a:p>
        </p:txBody>
      </p:sp>
      <p:pic>
        <p:nvPicPr>
          <p:cNvPr id="12" name="Picture 11" descr="A collage of a person&#10;&#10;Description automatically generated with medium confidence">
            <a:extLst>
              <a:ext uri="{FF2B5EF4-FFF2-40B4-BE49-F238E27FC236}">
                <a16:creationId xmlns:a16="http://schemas.microsoft.com/office/drawing/2014/main" id="{C80C02D6-2ED2-EC44-93C3-0AB69158EBE3}"/>
              </a:ext>
            </a:extLst>
          </p:cNvPr>
          <p:cNvPicPr>
            <a:picLocks noChangeAspect="1"/>
          </p:cNvPicPr>
          <p:nvPr/>
        </p:nvPicPr>
        <p:blipFill>
          <a:blip r:embed="rId2"/>
          <a:stretch>
            <a:fillRect/>
          </a:stretch>
        </p:blipFill>
        <p:spPr>
          <a:xfrm>
            <a:off x="320008" y="1353975"/>
            <a:ext cx="2489200" cy="932211"/>
          </a:xfrm>
          <a:prstGeom prst="rect">
            <a:avLst/>
          </a:prstGeom>
        </p:spPr>
      </p:pic>
      <p:pic>
        <p:nvPicPr>
          <p:cNvPr id="14" name="Picture 13" descr="A person smiling next to another person&#10;&#10;Description automatically generated with low confidence">
            <a:extLst>
              <a:ext uri="{FF2B5EF4-FFF2-40B4-BE49-F238E27FC236}">
                <a16:creationId xmlns:a16="http://schemas.microsoft.com/office/drawing/2014/main" id="{ACBF64C6-5C76-2240-A2D6-AB2628FECD1C}"/>
              </a:ext>
            </a:extLst>
          </p:cNvPr>
          <p:cNvPicPr>
            <a:picLocks noChangeAspect="1"/>
          </p:cNvPicPr>
          <p:nvPr/>
        </p:nvPicPr>
        <p:blipFill>
          <a:blip r:embed="rId3"/>
          <a:stretch>
            <a:fillRect/>
          </a:stretch>
        </p:blipFill>
        <p:spPr>
          <a:xfrm>
            <a:off x="640469" y="2622263"/>
            <a:ext cx="1927820" cy="904895"/>
          </a:xfrm>
          <a:prstGeom prst="rect">
            <a:avLst/>
          </a:prstGeom>
        </p:spPr>
      </p:pic>
      <p:pic>
        <p:nvPicPr>
          <p:cNvPr id="20" name="Picture 19" descr="A picture containing application&#10;&#10;Description automatically generated">
            <a:extLst>
              <a:ext uri="{FF2B5EF4-FFF2-40B4-BE49-F238E27FC236}">
                <a16:creationId xmlns:a16="http://schemas.microsoft.com/office/drawing/2014/main" id="{BE039541-628B-DF44-8F6D-BEB948F8C428}"/>
              </a:ext>
            </a:extLst>
          </p:cNvPr>
          <p:cNvPicPr>
            <a:picLocks noChangeAspect="1"/>
          </p:cNvPicPr>
          <p:nvPr/>
        </p:nvPicPr>
        <p:blipFill>
          <a:blip r:embed="rId4"/>
          <a:stretch>
            <a:fillRect/>
          </a:stretch>
        </p:blipFill>
        <p:spPr>
          <a:xfrm>
            <a:off x="3701142" y="1356575"/>
            <a:ext cx="2837863" cy="1002262"/>
          </a:xfrm>
          <a:prstGeom prst="rect">
            <a:avLst/>
          </a:prstGeom>
        </p:spPr>
      </p:pic>
      <p:pic>
        <p:nvPicPr>
          <p:cNvPr id="22" name="Picture 21" descr="A picture containing text, person, posing&#10;&#10;Description automatically generated">
            <a:extLst>
              <a:ext uri="{FF2B5EF4-FFF2-40B4-BE49-F238E27FC236}">
                <a16:creationId xmlns:a16="http://schemas.microsoft.com/office/drawing/2014/main" id="{5C5CA16F-00B7-4044-B13D-3BE4F7B04928}"/>
              </a:ext>
            </a:extLst>
          </p:cNvPr>
          <p:cNvPicPr>
            <a:picLocks noChangeAspect="1"/>
          </p:cNvPicPr>
          <p:nvPr/>
        </p:nvPicPr>
        <p:blipFill>
          <a:blip r:embed="rId5"/>
          <a:stretch>
            <a:fillRect/>
          </a:stretch>
        </p:blipFill>
        <p:spPr>
          <a:xfrm>
            <a:off x="266700" y="3771389"/>
            <a:ext cx="2851174" cy="1015802"/>
          </a:xfrm>
          <a:prstGeom prst="rect">
            <a:avLst/>
          </a:prstGeom>
        </p:spPr>
      </p:pic>
      <p:pic>
        <p:nvPicPr>
          <p:cNvPr id="24" name="Picture 23" descr="A group of people smiling&#10;&#10;Description automatically generated with low confidence">
            <a:extLst>
              <a:ext uri="{FF2B5EF4-FFF2-40B4-BE49-F238E27FC236}">
                <a16:creationId xmlns:a16="http://schemas.microsoft.com/office/drawing/2014/main" id="{A99A1461-C53E-8646-9842-2C902F836B21}"/>
              </a:ext>
            </a:extLst>
          </p:cNvPr>
          <p:cNvPicPr>
            <a:picLocks noChangeAspect="1"/>
          </p:cNvPicPr>
          <p:nvPr/>
        </p:nvPicPr>
        <p:blipFill>
          <a:blip r:embed="rId6"/>
          <a:stretch>
            <a:fillRect/>
          </a:stretch>
        </p:blipFill>
        <p:spPr>
          <a:xfrm>
            <a:off x="3657602" y="3737434"/>
            <a:ext cx="3000845" cy="1024385"/>
          </a:xfrm>
          <a:prstGeom prst="rect">
            <a:avLst/>
          </a:prstGeom>
        </p:spPr>
      </p:pic>
      <p:sp>
        <p:nvSpPr>
          <p:cNvPr id="25" name="TextBox 24">
            <a:extLst>
              <a:ext uri="{FF2B5EF4-FFF2-40B4-BE49-F238E27FC236}">
                <a16:creationId xmlns:a16="http://schemas.microsoft.com/office/drawing/2014/main" id="{2E9E6F9F-5436-FA48-A83A-A69878657DFB}"/>
              </a:ext>
            </a:extLst>
          </p:cNvPr>
          <p:cNvSpPr txBox="1"/>
          <p:nvPr/>
        </p:nvSpPr>
        <p:spPr>
          <a:xfrm>
            <a:off x="1008231" y="1031609"/>
            <a:ext cx="1237839" cy="338554"/>
          </a:xfrm>
          <a:prstGeom prst="rect">
            <a:avLst/>
          </a:prstGeom>
          <a:noFill/>
        </p:spPr>
        <p:txBody>
          <a:bodyPr wrap="none" rtlCol="0">
            <a:spAutoFit/>
          </a:bodyPr>
          <a:lstStyle/>
          <a:p>
            <a:r>
              <a:rPr lang="en-US" sz="1600" b="1" dirty="0">
                <a:latin typeface="Avenir Book" panose="02000503020000020003" pitchFamily="2" charset="0"/>
              </a:rPr>
              <a:t>Accelerator</a:t>
            </a:r>
          </a:p>
        </p:txBody>
      </p:sp>
      <p:sp>
        <p:nvSpPr>
          <p:cNvPr id="28" name="TextBox 27">
            <a:extLst>
              <a:ext uri="{FF2B5EF4-FFF2-40B4-BE49-F238E27FC236}">
                <a16:creationId xmlns:a16="http://schemas.microsoft.com/office/drawing/2014/main" id="{921AA437-1616-2542-AEA0-4A9019818461}"/>
              </a:ext>
            </a:extLst>
          </p:cNvPr>
          <p:cNvSpPr txBox="1"/>
          <p:nvPr/>
        </p:nvSpPr>
        <p:spPr>
          <a:xfrm>
            <a:off x="4655668" y="1039325"/>
            <a:ext cx="862737" cy="338554"/>
          </a:xfrm>
          <a:prstGeom prst="rect">
            <a:avLst/>
          </a:prstGeom>
          <a:noFill/>
        </p:spPr>
        <p:txBody>
          <a:bodyPr wrap="none" rtlCol="0">
            <a:spAutoFit/>
          </a:bodyPr>
          <a:lstStyle/>
          <a:p>
            <a:r>
              <a:rPr lang="en-US" sz="1600" b="1" dirty="0">
                <a:latin typeface="Avenir Book" panose="02000503020000020003" pitchFamily="2" charset="0"/>
              </a:rPr>
              <a:t>Cosmic</a:t>
            </a:r>
          </a:p>
        </p:txBody>
      </p:sp>
      <p:sp>
        <p:nvSpPr>
          <p:cNvPr id="29" name="TextBox 28">
            <a:extLst>
              <a:ext uri="{FF2B5EF4-FFF2-40B4-BE49-F238E27FC236}">
                <a16:creationId xmlns:a16="http://schemas.microsoft.com/office/drawing/2014/main" id="{8D2E1C97-3317-8744-94C4-ED1F3B907136}"/>
              </a:ext>
            </a:extLst>
          </p:cNvPr>
          <p:cNvSpPr txBox="1"/>
          <p:nvPr/>
        </p:nvSpPr>
        <p:spPr>
          <a:xfrm>
            <a:off x="485763" y="2351960"/>
            <a:ext cx="2481770" cy="338554"/>
          </a:xfrm>
          <a:prstGeom prst="rect">
            <a:avLst/>
          </a:prstGeom>
          <a:noFill/>
        </p:spPr>
        <p:txBody>
          <a:bodyPr wrap="none" rtlCol="0">
            <a:spAutoFit/>
          </a:bodyPr>
          <a:lstStyle/>
          <a:p>
            <a:r>
              <a:rPr lang="en-US" sz="1600" b="1" dirty="0">
                <a:latin typeface="Avenir Book" panose="02000503020000020003" pitchFamily="2" charset="0"/>
              </a:rPr>
              <a:t>Community Engagement</a:t>
            </a:r>
          </a:p>
        </p:txBody>
      </p:sp>
      <p:sp>
        <p:nvSpPr>
          <p:cNvPr id="30" name="TextBox 29">
            <a:extLst>
              <a:ext uri="{FF2B5EF4-FFF2-40B4-BE49-F238E27FC236}">
                <a16:creationId xmlns:a16="http://schemas.microsoft.com/office/drawing/2014/main" id="{A3ED6856-E3A2-E549-9A66-F38AC91FD644}"/>
              </a:ext>
            </a:extLst>
          </p:cNvPr>
          <p:cNvSpPr txBox="1"/>
          <p:nvPr/>
        </p:nvSpPr>
        <p:spPr>
          <a:xfrm>
            <a:off x="4557695" y="2400043"/>
            <a:ext cx="1221809" cy="338554"/>
          </a:xfrm>
          <a:prstGeom prst="rect">
            <a:avLst/>
          </a:prstGeom>
          <a:noFill/>
        </p:spPr>
        <p:txBody>
          <a:bodyPr wrap="none" rtlCol="0">
            <a:spAutoFit/>
          </a:bodyPr>
          <a:lstStyle/>
          <a:p>
            <a:r>
              <a:rPr lang="en-US" sz="1600" b="1" dirty="0">
                <a:latin typeface="Avenir Book" panose="02000503020000020003" pitchFamily="2" charset="0"/>
              </a:rPr>
              <a:t>Computing</a:t>
            </a:r>
          </a:p>
        </p:txBody>
      </p:sp>
      <p:sp>
        <p:nvSpPr>
          <p:cNvPr id="31" name="TextBox 30">
            <a:extLst>
              <a:ext uri="{FF2B5EF4-FFF2-40B4-BE49-F238E27FC236}">
                <a16:creationId xmlns:a16="http://schemas.microsoft.com/office/drawing/2014/main" id="{13F58DEF-EFD7-5C4B-8916-6455EA840B67}"/>
              </a:ext>
            </a:extLst>
          </p:cNvPr>
          <p:cNvSpPr txBox="1"/>
          <p:nvPr/>
        </p:nvSpPr>
        <p:spPr>
          <a:xfrm>
            <a:off x="1330441" y="3479997"/>
            <a:ext cx="823752" cy="338554"/>
          </a:xfrm>
          <a:prstGeom prst="rect">
            <a:avLst/>
          </a:prstGeom>
          <a:noFill/>
        </p:spPr>
        <p:txBody>
          <a:bodyPr wrap="none" rtlCol="0">
            <a:spAutoFit/>
          </a:bodyPr>
          <a:lstStyle/>
          <a:p>
            <a:r>
              <a:rPr lang="en-US" sz="1600" b="1" dirty="0">
                <a:latin typeface="Avenir Book" panose="02000503020000020003" pitchFamily="2" charset="0"/>
              </a:rPr>
              <a:t>Energy</a:t>
            </a:r>
          </a:p>
        </p:txBody>
      </p:sp>
      <p:sp>
        <p:nvSpPr>
          <p:cNvPr id="32" name="TextBox 31">
            <a:extLst>
              <a:ext uri="{FF2B5EF4-FFF2-40B4-BE49-F238E27FC236}">
                <a16:creationId xmlns:a16="http://schemas.microsoft.com/office/drawing/2014/main" id="{3D1BA403-B202-204D-AB7F-B973BB66D31E}"/>
              </a:ext>
            </a:extLst>
          </p:cNvPr>
          <p:cNvSpPr txBox="1"/>
          <p:nvPr/>
        </p:nvSpPr>
        <p:spPr>
          <a:xfrm>
            <a:off x="4215740" y="3511431"/>
            <a:ext cx="1625766" cy="338554"/>
          </a:xfrm>
          <a:prstGeom prst="rect">
            <a:avLst/>
          </a:prstGeom>
          <a:noFill/>
        </p:spPr>
        <p:txBody>
          <a:bodyPr wrap="none" rtlCol="0">
            <a:spAutoFit/>
          </a:bodyPr>
          <a:lstStyle/>
          <a:p>
            <a:r>
              <a:rPr lang="en-US" sz="1600" b="1" dirty="0">
                <a:latin typeface="Avenir Book" panose="02000503020000020003" pitchFamily="2" charset="0"/>
              </a:rPr>
              <a:t>Instrumentation</a:t>
            </a:r>
          </a:p>
        </p:txBody>
      </p:sp>
      <p:sp>
        <p:nvSpPr>
          <p:cNvPr id="33" name="Date Placeholder 32">
            <a:extLst>
              <a:ext uri="{FF2B5EF4-FFF2-40B4-BE49-F238E27FC236}">
                <a16:creationId xmlns:a16="http://schemas.microsoft.com/office/drawing/2014/main" id="{D73A15CF-E2AC-6A40-9631-8DCA6B79021A}"/>
              </a:ext>
            </a:extLst>
          </p:cNvPr>
          <p:cNvSpPr>
            <a:spLocks noGrp="1"/>
          </p:cNvSpPr>
          <p:nvPr>
            <p:ph type="dt" sz="half" idx="10"/>
          </p:nvPr>
        </p:nvSpPr>
        <p:spPr/>
        <p:txBody>
          <a:bodyPr/>
          <a:lstStyle/>
          <a:p>
            <a:r>
              <a:rPr lang="en-US"/>
              <a:t>2/18/22</a:t>
            </a:r>
            <a:endParaRPr lang="en-US" dirty="0"/>
          </a:p>
        </p:txBody>
      </p:sp>
      <p:pic>
        <p:nvPicPr>
          <p:cNvPr id="5" name="Picture 4" descr="Graphical user interface, application&#10;&#10;Description automatically generated">
            <a:extLst>
              <a:ext uri="{FF2B5EF4-FFF2-40B4-BE49-F238E27FC236}">
                <a16:creationId xmlns:a16="http://schemas.microsoft.com/office/drawing/2014/main" id="{D8837AA0-92AB-194C-9FE6-B48C98A40D62}"/>
              </a:ext>
            </a:extLst>
          </p:cNvPr>
          <p:cNvPicPr>
            <a:picLocks noChangeAspect="1"/>
          </p:cNvPicPr>
          <p:nvPr/>
        </p:nvPicPr>
        <p:blipFill>
          <a:blip r:embed="rId7"/>
          <a:stretch>
            <a:fillRect/>
          </a:stretch>
        </p:blipFill>
        <p:spPr>
          <a:xfrm>
            <a:off x="3822775" y="2687434"/>
            <a:ext cx="2650111" cy="841305"/>
          </a:xfrm>
          <a:prstGeom prst="rect">
            <a:avLst/>
          </a:prstGeom>
        </p:spPr>
      </p:pic>
    </p:spTree>
    <p:extLst>
      <p:ext uri="{BB962C8B-B14F-4D97-AF65-F5344CB8AC3E}">
        <p14:creationId xmlns:p14="http://schemas.microsoft.com/office/powerpoint/2010/main" val="2419349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7EFFB-4929-D54F-B65D-F2326C55E560}"/>
              </a:ext>
            </a:extLst>
          </p:cNvPr>
          <p:cNvSpPr>
            <a:spLocks noGrp="1"/>
          </p:cNvSpPr>
          <p:nvPr>
            <p:ph type="title"/>
          </p:nvPr>
        </p:nvSpPr>
        <p:spPr/>
        <p:txBody>
          <a:bodyPr>
            <a:normAutofit fontScale="90000"/>
          </a:bodyPr>
          <a:lstStyle/>
          <a:p>
            <a:r>
              <a:rPr lang="en-US" dirty="0"/>
              <a:t>Organization in Ten “Frontiers” - II</a:t>
            </a:r>
          </a:p>
        </p:txBody>
      </p:sp>
      <p:sp>
        <p:nvSpPr>
          <p:cNvPr id="4" name="Footer Placeholder 3">
            <a:extLst>
              <a:ext uri="{FF2B5EF4-FFF2-40B4-BE49-F238E27FC236}">
                <a16:creationId xmlns:a16="http://schemas.microsoft.com/office/drawing/2014/main" id="{8275A650-F7CA-7040-B27E-E2CCD26CD8AC}"/>
              </a:ext>
            </a:extLst>
          </p:cNvPr>
          <p:cNvSpPr>
            <a:spLocks noGrp="1"/>
          </p:cNvSpPr>
          <p:nvPr>
            <p:ph type="ftr" sz="quarter" idx="11"/>
          </p:nvPr>
        </p:nvSpPr>
        <p:spPr/>
        <p:txBody>
          <a:bodyPr/>
          <a:lstStyle/>
          <a:p>
            <a:r>
              <a:rPr lang="pl-PL"/>
              <a:t>Snowmass All Conveners - JB</a:t>
            </a:r>
            <a:endParaRPr lang="en-US" dirty="0"/>
          </a:p>
        </p:txBody>
      </p:sp>
      <p:sp>
        <p:nvSpPr>
          <p:cNvPr id="5" name="Date Placeholder 4">
            <a:extLst>
              <a:ext uri="{FF2B5EF4-FFF2-40B4-BE49-F238E27FC236}">
                <a16:creationId xmlns:a16="http://schemas.microsoft.com/office/drawing/2014/main" id="{84A31D00-7271-6441-8BDD-9AD79DCF0040}"/>
              </a:ext>
            </a:extLst>
          </p:cNvPr>
          <p:cNvSpPr>
            <a:spLocks noGrp="1"/>
          </p:cNvSpPr>
          <p:nvPr>
            <p:ph type="dt" sz="half" idx="10"/>
          </p:nvPr>
        </p:nvSpPr>
        <p:spPr/>
        <p:txBody>
          <a:bodyPr/>
          <a:lstStyle/>
          <a:p>
            <a:r>
              <a:rPr lang="en-US"/>
              <a:t>2/18/22</a:t>
            </a:r>
            <a:endParaRPr lang="en-US" dirty="0"/>
          </a:p>
        </p:txBody>
      </p:sp>
      <p:sp>
        <p:nvSpPr>
          <p:cNvPr id="6" name="Slide Number Placeholder 5">
            <a:extLst>
              <a:ext uri="{FF2B5EF4-FFF2-40B4-BE49-F238E27FC236}">
                <a16:creationId xmlns:a16="http://schemas.microsoft.com/office/drawing/2014/main" id="{F8B5EFB9-CCAB-C647-BD45-11E9ACD5A597}"/>
              </a:ext>
            </a:extLst>
          </p:cNvPr>
          <p:cNvSpPr>
            <a:spLocks noGrp="1"/>
          </p:cNvSpPr>
          <p:nvPr>
            <p:ph type="sldNum" sz="quarter" idx="4"/>
          </p:nvPr>
        </p:nvSpPr>
        <p:spPr/>
        <p:txBody>
          <a:bodyPr/>
          <a:lstStyle/>
          <a:p>
            <a:fld id="{D141A47F-327A-5440-82F1-5C6FBC34A9CD}" type="slidenum">
              <a:rPr lang="en-US" smtClean="0"/>
              <a:pPr/>
              <a:t>16</a:t>
            </a:fld>
            <a:endParaRPr lang="en-US" dirty="0"/>
          </a:p>
        </p:txBody>
      </p:sp>
      <p:pic>
        <p:nvPicPr>
          <p:cNvPr id="7" name="Picture 6" descr="A collage of people&#10;&#10;Description automatically generated with medium confidence">
            <a:extLst>
              <a:ext uri="{FF2B5EF4-FFF2-40B4-BE49-F238E27FC236}">
                <a16:creationId xmlns:a16="http://schemas.microsoft.com/office/drawing/2014/main" id="{ED844356-92AC-0144-B342-4E7DE5477296}"/>
              </a:ext>
            </a:extLst>
          </p:cNvPr>
          <p:cNvPicPr>
            <a:picLocks noChangeAspect="1"/>
          </p:cNvPicPr>
          <p:nvPr/>
        </p:nvPicPr>
        <p:blipFill>
          <a:blip r:embed="rId2"/>
          <a:stretch>
            <a:fillRect/>
          </a:stretch>
        </p:blipFill>
        <p:spPr>
          <a:xfrm>
            <a:off x="438643" y="1313932"/>
            <a:ext cx="2806700" cy="990600"/>
          </a:xfrm>
          <a:prstGeom prst="rect">
            <a:avLst/>
          </a:prstGeom>
        </p:spPr>
      </p:pic>
      <p:pic>
        <p:nvPicPr>
          <p:cNvPr id="9" name="Picture 8" descr="A collage of two people&#10;&#10;Description automatically generated with medium confidence">
            <a:extLst>
              <a:ext uri="{FF2B5EF4-FFF2-40B4-BE49-F238E27FC236}">
                <a16:creationId xmlns:a16="http://schemas.microsoft.com/office/drawing/2014/main" id="{17520239-052D-5848-A751-1CE83198A589}"/>
              </a:ext>
            </a:extLst>
          </p:cNvPr>
          <p:cNvPicPr>
            <a:picLocks noChangeAspect="1"/>
          </p:cNvPicPr>
          <p:nvPr/>
        </p:nvPicPr>
        <p:blipFill>
          <a:blip r:embed="rId3"/>
          <a:stretch>
            <a:fillRect/>
          </a:stretch>
        </p:blipFill>
        <p:spPr>
          <a:xfrm>
            <a:off x="3334832" y="1336953"/>
            <a:ext cx="2806700" cy="988837"/>
          </a:xfrm>
          <a:prstGeom prst="rect">
            <a:avLst/>
          </a:prstGeom>
        </p:spPr>
      </p:pic>
      <p:pic>
        <p:nvPicPr>
          <p:cNvPr id="11" name="Picture 10" descr="A collage of people&#10;&#10;Description automatically generated with low confidence">
            <a:extLst>
              <a:ext uri="{FF2B5EF4-FFF2-40B4-BE49-F238E27FC236}">
                <a16:creationId xmlns:a16="http://schemas.microsoft.com/office/drawing/2014/main" id="{1D02B618-02B4-C04C-896C-A101D9FDB93C}"/>
              </a:ext>
            </a:extLst>
          </p:cNvPr>
          <p:cNvPicPr>
            <a:picLocks noChangeAspect="1"/>
          </p:cNvPicPr>
          <p:nvPr/>
        </p:nvPicPr>
        <p:blipFill>
          <a:blip r:embed="rId4"/>
          <a:stretch>
            <a:fillRect/>
          </a:stretch>
        </p:blipFill>
        <p:spPr>
          <a:xfrm>
            <a:off x="58553" y="2581849"/>
            <a:ext cx="2430150" cy="931862"/>
          </a:xfrm>
          <a:prstGeom prst="rect">
            <a:avLst/>
          </a:prstGeom>
        </p:spPr>
      </p:pic>
      <p:pic>
        <p:nvPicPr>
          <p:cNvPr id="17" name="Picture 16" descr="A picture containing text, person, suit&#10;&#10;Description automatically generated">
            <a:extLst>
              <a:ext uri="{FF2B5EF4-FFF2-40B4-BE49-F238E27FC236}">
                <a16:creationId xmlns:a16="http://schemas.microsoft.com/office/drawing/2014/main" id="{F12EB539-58C0-6644-9C12-9741202A4B0E}"/>
              </a:ext>
            </a:extLst>
          </p:cNvPr>
          <p:cNvPicPr>
            <a:picLocks noChangeAspect="1"/>
          </p:cNvPicPr>
          <p:nvPr/>
        </p:nvPicPr>
        <p:blipFill>
          <a:blip r:embed="rId5"/>
          <a:stretch>
            <a:fillRect/>
          </a:stretch>
        </p:blipFill>
        <p:spPr>
          <a:xfrm>
            <a:off x="2511751" y="2605094"/>
            <a:ext cx="4318000" cy="863600"/>
          </a:xfrm>
          <a:prstGeom prst="rect">
            <a:avLst/>
          </a:prstGeom>
        </p:spPr>
      </p:pic>
      <p:sp>
        <p:nvSpPr>
          <p:cNvPr id="18" name="TextBox 17">
            <a:extLst>
              <a:ext uri="{FF2B5EF4-FFF2-40B4-BE49-F238E27FC236}">
                <a16:creationId xmlns:a16="http://schemas.microsoft.com/office/drawing/2014/main" id="{4CB7CE66-2FE0-1545-A66B-34E43353A11E}"/>
              </a:ext>
            </a:extLst>
          </p:cNvPr>
          <p:cNvSpPr txBox="1"/>
          <p:nvPr/>
        </p:nvSpPr>
        <p:spPr>
          <a:xfrm>
            <a:off x="1306286" y="1063229"/>
            <a:ext cx="995785" cy="338554"/>
          </a:xfrm>
          <a:prstGeom prst="rect">
            <a:avLst/>
          </a:prstGeom>
          <a:noFill/>
        </p:spPr>
        <p:txBody>
          <a:bodyPr wrap="none" rtlCol="0">
            <a:spAutoFit/>
          </a:bodyPr>
          <a:lstStyle/>
          <a:p>
            <a:r>
              <a:rPr lang="en-US" sz="1600" b="1" dirty="0">
                <a:latin typeface="Avenir Book" panose="02000503020000020003" pitchFamily="2" charset="0"/>
              </a:rPr>
              <a:t>Neutrino</a:t>
            </a:r>
          </a:p>
        </p:txBody>
      </p:sp>
      <p:sp>
        <p:nvSpPr>
          <p:cNvPr id="23" name="TextBox 22">
            <a:extLst>
              <a:ext uri="{FF2B5EF4-FFF2-40B4-BE49-F238E27FC236}">
                <a16:creationId xmlns:a16="http://schemas.microsoft.com/office/drawing/2014/main" id="{B9B0D0D2-AADA-1547-8090-0F30900891E4}"/>
              </a:ext>
            </a:extLst>
          </p:cNvPr>
          <p:cNvSpPr txBox="1"/>
          <p:nvPr/>
        </p:nvSpPr>
        <p:spPr>
          <a:xfrm>
            <a:off x="2968432" y="1071008"/>
            <a:ext cx="3992953" cy="338554"/>
          </a:xfrm>
          <a:prstGeom prst="rect">
            <a:avLst/>
          </a:prstGeom>
          <a:noFill/>
        </p:spPr>
        <p:txBody>
          <a:bodyPr wrap="none" rtlCol="0">
            <a:spAutoFit/>
          </a:bodyPr>
          <a:lstStyle/>
          <a:p>
            <a:r>
              <a:rPr lang="en-US" sz="1600" b="1" dirty="0">
                <a:latin typeface="Avenir Book" panose="02000503020000020003" pitchFamily="2" charset="0"/>
              </a:rPr>
              <a:t>Rare Processes &amp; Precision Measurements</a:t>
            </a:r>
          </a:p>
        </p:txBody>
      </p:sp>
      <p:sp>
        <p:nvSpPr>
          <p:cNvPr id="25" name="TextBox 24">
            <a:extLst>
              <a:ext uri="{FF2B5EF4-FFF2-40B4-BE49-F238E27FC236}">
                <a16:creationId xmlns:a16="http://schemas.microsoft.com/office/drawing/2014/main" id="{B4BB1183-48FB-EA43-AA13-89F3607FED42}"/>
              </a:ext>
            </a:extLst>
          </p:cNvPr>
          <p:cNvSpPr txBox="1"/>
          <p:nvPr/>
        </p:nvSpPr>
        <p:spPr>
          <a:xfrm>
            <a:off x="927005" y="2314439"/>
            <a:ext cx="821059" cy="338554"/>
          </a:xfrm>
          <a:prstGeom prst="rect">
            <a:avLst/>
          </a:prstGeom>
          <a:noFill/>
        </p:spPr>
        <p:txBody>
          <a:bodyPr wrap="none" rtlCol="0">
            <a:spAutoFit/>
          </a:bodyPr>
          <a:lstStyle/>
          <a:p>
            <a:r>
              <a:rPr lang="en-US" sz="1600" b="1" dirty="0">
                <a:latin typeface="Avenir Book" panose="02000503020000020003" pitchFamily="2" charset="0"/>
              </a:rPr>
              <a:t>Theory</a:t>
            </a:r>
          </a:p>
        </p:txBody>
      </p:sp>
      <p:sp>
        <p:nvSpPr>
          <p:cNvPr id="26" name="TextBox 25">
            <a:extLst>
              <a:ext uri="{FF2B5EF4-FFF2-40B4-BE49-F238E27FC236}">
                <a16:creationId xmlns:a16="http://schemas.microsoft.com/office/drawing/2014/main" id="{4B055449-C70D-D24A-AD91-CEDEA8D9DE5B}"/>
              </a:ext>
            </a:extLst>
          </p:cNvPr>
          <p:cNvSpPr txBox="1"/>
          <p:nvPr/>
        </p:nvSpPr>
        <p:spPr>
          <a:xfrm>
            <a:off x="2864667" y="2314434"/>
            <a:ext cx="3924536" cy="338554"/>
          </a:xfrm>
          <a:prstGeom prst="rect">
            <a:avLst/>
          </a:prstGeom>
          <a:noFill/>
        </p:spPr>
        <p:txBody>
          <a:bodyPr wrap="none" rtlCol="0">
            <a:spAutoFit/>
          </a:bodyPr>
          <a:lstStyle/>
          <a:p>
            <a:r>
              <a:rPr lang="en-US" sz="1600" b="1" dirty="0">
                <a:latin typeface="Avenir Book" panose="02000503020000020003" pitchFamily="2" charset="0"/>
              </a:rPr>
              <a:t>Underground Facilities and Infrastructure</a:t>
            </a:r>
          </a:p>
        </p:txBody>
      </p:sp>
      <p:sp>
        <p:nvSpPr>
          <p:cNvPr id="19" name="TextBox 18">
            <a:extLst>
              <a:ext uri="{FF2B5EF4-FFF2-40B4-BE49-F238E27FC236}">
                <a16:creationId xmlns:a16="http://schemas.microsoft.com/office/drawing/2014/main" id="{C4EDF5C3-F40A-EB46-9C36-A13659E95E23}"/>
              </a:ext>
            </a:extLst>
          </p:cNvPr>
          <p:cNvSpPr txBox="1"/>
          <p:nvPr/>
        </p:nvSpPr>
        <p:spPr>
          <a:xfrm>
            <a:off x="150495" y="3661383"/>
            <a:ext cx="4801314" cy="1107996"/>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100" dirty="0">
                <a:latin typeface="Avenir Book" panose="02000503020000020003" pitchFamily="2" charset="0"/>
              </a:rPr>
              <a:t>All frontiers have topical subgroups (details on </a:t>
            </a:r>
            <a:r>
              <a:rPr lang="en-US" sz="1100" dirty="0" err="1">
                <a:latin typeface="Avenir Book" panose="02000503020000020003" pitchFamily="2" charset="0"/>
              </a:rPr>
              <a:t>Twiki</a:t>
            </a:r>
            <a:r>
              <a:rPr lang="en-US" sz="1100" dirty="0">
                <a:latin typeface="Avenir Book" panose="02000503020000020003" pitchFamily="2" charset="0"/>
              </a:rPr>
              <a:t>)</a:t>
            </a:r>
          </a:p>
          <a:p>
            <a:r>
              <a:rPr lang="en-US" sz="1100" dirty="0">
                <a:latin typeface="Avenir Book" panose="02000503020000020003" pitchFamily="2" charset="0"/>
              </a:rPr>
              <a:t>Accelerator:			  7		Instrumentation:	10	</a:t>
            </a:r>
          </a:p>
          <a:p>
            <a:r>
              <a:rPr lang="en-US" sz="1100" dirty="0">
                <a:latin typeface="Avenir Book" panose="02000503020000020003" pitchFamily="2" charset="0"/>
              </a:rPr>
              <a:t>Cosmic: 			  7		Neutrino:		10</a:t>
            </a:r>
          </a:p>
          <a:p>
            <a:r>
              <a:rPr lang="en-US" sz="1100" dirty="0">
                <a:latin typeface="Avenir Book" panose="02000503020000020003" pitchFamily="2" charset="0"/>
              </a:rPr>
              <a:t>Community Engagement:	  7		Rare Processes:	  7</a:t>
            </a:r>
          </a:p>
          <a:p>
            <a:r>
              <a:rPr lang="en-US" sz="1100" dirty="0">
                <a:latin typeface="Avenir Book" panose="02000503020000020003" pitchFamily="2" charset="0"/>
              </a:rPr>
              <a:t>Computing:			  7		Theory:		11</a:t>
            </a:r>
          </a:p>
          <a:p>
            <a:r>
              <a:rPr lang="en-US" sz="1100" dirty="0">
                <a:latin typeface="Avenir Book" panose="02000503020000020003" pitchFamily="2" charset="0"/>
              </a:rPr>
              <a:t>Energy	:			10		Underground:		  6</a:t>
            </a:r>
          </a:p>
        </p:txBody>
      </p:sp>
      <p:sp>
        <p:nvSpPr>
          <p:cNvPr id="21" name="TextBox 20">
            <a:extLst>
              <a:ext uri="{FF2B5EF4-FFF2-40B4-BE49-F238E27FC236}">
                <a16:creationId xmlns:a16="http://schemas.microsoft.com/office/drawing/2014/main" id="{1BBB163C-A380-EA4A-A45C-73E7CC3856A0}"/>
              </a:ext>
            </a:extLst>
          </p:cNvPr>
          <p:cNvSpPr txBox="1"/>
          <p:nvPr/>
        </p:nvSpPr>
        <p:spPr>
          <a:xfrm>
            <a:off x="5301076" y="3648833"/>
            <a:ext cx="1528675" cy="116955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b="1" dirty="0">
                <a:latin typeface="Avenir Book" panose="02000503020000020003" pitchFamily="2" charset="0"/>
              </a:rPr>
              <a:t>More than 1500 people have signed up to participate in Snowmass!</a:t>
            </a:r>
          </a:p>
        </p:txBody>
      </p:sp>
    </p:spTree>
    <p:extLst>
      <p:ext uri="{BB962C8B-B14F-4D97-AF65-F5344CB8AC3E}">
        <p14:creationId xmlns:p14="http://schemas.microsoft.com/office/powerpoint/2010/main" val="611655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221D5D4-39FE-734B-BA4B-B4745F98D4EC}"/>
              </a:ext>
            </a:extLst>
          </p:cNvPr>
          <p:cNvSpPr>
            <a:spLocks noGrp="1"/>
          </p:cNvSpPr>
          <p:nvPr>
            <p:ph type="dt" sz="half" idx="10"/>
          </p:nvPr>
        </p:nvSpPr>
        <p:spPr/>
        <p:txBody>
          <a:bodyPr/>
          <a:lstStyle/>
          <a:p>
            <a:r>
              <a:rPr lang="en-US">
                <a:solidFill>
                  <a:srgbClr val="0A357E"/>
                </a:solidFill>
              </a:rPr>
              <a:t>2/18/22</a:t>
            </a:r>
            <a:endParaRPr lang="en-US" dirty="0">
              <a:solidFill>
                <a:srgbClr val="0A357E"/>
              </a:solidFill>
            </a:endParaRPr>
          </a:p>
        </p:txBody>
      </p:sp>
      <p:sp>
        <p:nvSpPr>
          <p:cNvPr id="4" name="Footer Placeholder 3">
            <a:extLst>
              <a:ext uri="{FF2B5EF4-FFF2-40B4-BE49-F238E27FC236}">
                <a16:creationId xmlns:a16="http://schemas.microsoft.com/office/drawing/2014/main" id="{A1B49375-A0E0-264F-83FE-EC8AF91F39BB}"/>
              </a:ext>
            </a:extLst>
          </p:cNvPr>
          <p:cNvSpPr>
            <a:spLocks noGrp="1"/>
          </p:cNvSpPr>
          <p:nvPr>
            <p:ph type="ftr" sz="quarter" idx="12"/>
          </p:nvPr>
        </p:nvSpPr>
        <p:spPr/>
        <p:txBody>
          <a:bodyPr/>
          <a:lstStyle/>
          <a:p>
            <a:r>
              <a:rPr lang="pl-PL">
                <a:solidFill>
                  <a:srgbClr val="0A357E"/>
                </a:solidFill>
              </a:rPr>
              <a:t>Snowmass All Conveners - JB</a:t>
            </a:r>
            <a:endParaRPr lang="en-US" dirty="0">
              <a:solidFill>
                <a:srgbClr val="0A357E"/>
              </a:solidFill>
            </a:endParaRPr>
          </a:p>
        </p:txBody>
      </p:sp>
      <p:sp>
        <p:nvSpPr>
          <p:cNvPr id="5" name="Slide Number Placeholder 4">
            <a:extLst>
              <a:ext uri="{FF2B5EF4-FFF2-40B4-BE49-F238E27FC236}">
                <a16:creationId xmlns:a16="http://schemas.microsoft.com/office/drawing/2014/main" id="{4048EA81-566C-DF4D-9806-234803E15038}"/>
              </a:ext>
            </a:extLst>
          </p:cNvPr>
          <p:cNvSpPr>
            <a:spLocks noGrp="1"/>
          </p:cNvSpPr>
          <p:nvPr>
            <p:ph type="sldNum" sz="quarter" idx="4"/>
          </p:nvPr>
        </p:nvSpPr>
        <p:spPr/>
        <p:txBody>
          <a:bodyPr/>
          <a:lstStyle/>
          <a:p>
            <a:fld id="{D141A47F-327A-5440-82F1-5C6FBC34A9CD}" type="slidenum">
              <a:rPr lang="en-US" smtClean="0">
                <a:solidFill>
                  <a:srgbClr val="0A357E"/>
                </a:solidFill>
              </a:rPr>
              <a:pPr/>
              <a:t>17</a:t>
            </a:fld>
            <a:endParaRPr lang="en-US" dirty="0">
              <a:solidFill>
                <a:srgbClr val="0A357E"/>
              </a:solidFill>
            </a:endParaRPr>
          </a:p>
        </p:txBody>
      </p:sp>
      <p:graphicFrame>
        <p:nvGraphicFramePr>
          <p:cNvPr id="6" name="Table 6">
            <a:extLst>
              <a:ext uri="{FF2B5EF4-FFF2-40B4-BE49-F238E27FC236}">
                <a16:creationId xmlns:a16="http://schemas.microsoft.com/office/drawing/2014/main" id="{9F391E90-3106-574C-B40C-764829661C3B}"/>
              </a:ext>
            </a:extLst>
          </p:cNvPr>
          <p:cNvGraphicFramePr>
            <a:graphicFrameLocks noGrp="1"/>
          </p:cNvGraphicFramePr>
          <p:nvPr>
            <p:extLst>
              <p:ext uri="{D42A27DB-BD31-4B8C-83A1-F6EECF244321}">
                <p14:modId xmlns:p14="http://schemas.microsoft.com/office/powerpoint/2010/main" val="3011561372"/>
              </p:ext>
            </p:extLst>
          </p:nvPr>
        </p:nvGraphicFramePr>
        <p:xfrm>
          <a:off x="5443" y="412805"/>
          <a:ext cx="6852557" cy="4472703"/>
        </p:xfrm>
        <a:graphic>
          <a:graphicData uri="http://schemas.openxmlformats.org/drawingml/2006/table">
            <a:tbl>
              <a:tblPr firstRow="1" bandRow="1">
                <a:tableStyleId>{5C22544A-7EE6-4342-B048-85BDC9FD1C3A}</a:tableStyleId>
              </a:tblPr>
              <a:tblGrid>
                <a:gridCol w="1398814">
                  <a:extLst>
                    <a:ext uri="{9D8B030D-6E8A-4147-A177-3AD203B41FA5}">
                      <a16:colId xmlns:a16="http://schemas.microsoft.com/office/drawing/2014/main" val="2819741195"/>
                    </a:ext>
                  </a:extLst>
                </a:gridCol>
                <a:gridCol w="5453743">
                  <a:extLst>
                    <a:ext uri="{9D8B030D-6E8A-4147-A177-3AD203B41FA5}">
                      <a16:colId xmlns:a16="http://schemas.microsoft.com/office/drawing/2014/main" val="3842827331"/>
                    </a:ext>
                  </a:extLst>
                </a:gridCol>
              </a:tblGrid>
              <a:tr h="283878">
                <a:tc>
                  <a:txBody>
                    <a:bodyPr/>
                    <a:lstStyle/>
                    <a:p>
                      <a:r>
                        <a:rPr lang="en-US" dirty="0"/>
                        <a:t>10 Frontiers</a:t>
                      </a:r>
                    </a:p>
                  </a:txBody>
                  <a:tcPr/>
                </a:tc>
                <a:tc>
                  <a:txBody>
                    <a:bodyPr/>
                    <a:lstStyle/>
                    <a:p>
                      <a:r>
                        <a:rPr lang="en-US" dirty="0"/>
                        <a:t>80 Topical Groups</a:t>
                      </a:r>
                    </a:p>
                  </a:txBody>
                  <a:tcPr/>
                </a:tc>
                <a:extLst>
                  <a:ext uri="{0D108BD9-81ED-4DB2-BD59-A6C34878D82A}">
                    <a16:rowId xmlns:a16="http://schemas.microsoft.com/office/drawing/2014/main" val="3044819106"/>
                  </a:ext>
                </a:extLst>
              </a:tr>
              <a:tr h="449562">
                <a:tc>
                  <a:txBody>
                    <a:bodyPr/>
                    <a:lstStyle/>
                    <a:p>
                      <a:r>
                        <a:rPr lang="en-US" sz="900" dirty="0"/>
                        <a:t>Energy</a:t>
                      </a:r>
                    </a:p>
                  </a:txBody>
                  <a:tcPr anchor="ctr"/>
                </a:tc>
                <a:tc>
                  <a:txBody>
                    <a:bodyPr/>
                    <a:lstStyle/>
                    <a:p>
                      <a:r>
                        <a:rPr lang="en-US" sz="800" dirty="0"/>
                        <a:t>Higgs Boson properties and couplings, Higgs Boson as a portal to new physics, Heavy flavor and top quark physics, EW Precision Phys. &amp; constraining new phys., Precision QCD, Hadronic structure and forward QCD, Heavy Ions, Model specific explorations, More general explorations, Dark Matter at colliders</a:t>
                      </a:r>
                    </a:p>
                  </a:txBody>
                  <a:tcPr/>
                </a:tc>
                <a:extLst>
                  <a:ext uri="{0D108BD9-81ED-4DB2-BD59-A6C34878D82A}">
                    <a16:rowId xmlns:a16="http://schemas.microsoft.com/office/drawing/2014/main" val="1912994997"/>
                  </a:ext>
                </a:extLst>
              </a:tr>
              <a:tr h="449562">
                <a:tc>
                  <a:txBody>
                    <a:bodyPr/>
                    <a:lstStyle/>
                    <a:p>
                      <a:r>
                        <a:rPr lang="en-US" sz="900" dirty="0"/>
                        <a:t>Neutrino Physics</a:t>
                      </a:r>
                    </a:p>
                  </a:txBody>
                  <a:tcPr anchor="ctr"/>
                </a:tc>
                <a:tc>
                  <a:txBody>
                    <a:bodyPr/>
                    <a:lstStyle/>
                    <a:p>
                      <a:r>
                        <a:rPr lang="en-US" sz="800" dirty="0"/>
                        <a:t>Neutrino Oscillations, Sterile Neutrinos, Beyond the SM, Neutrinos from Natural Sources, Neutrino Properties, Neutrino Cross Sections, Nuclear Safeguards and Other Applications, Theory of Neutrino Physics, Artificial Neutrino Sources, Neutrino Detectors</a:t>
                      </a:r>
                    </a:p>
                  </a:txBody>
                  <a:tcPr/>
                </a:tc>
                <a:extLst>
                  <a:ext uri="{0D108BD9-81ED-4DB2-BD59-A6C34878D82A}">
                    <a16:rowId xmlns:a16="http://schemas.microsoft.com/office/drawing/2014/main" val="914835613"/>
                  </a:ext>
                </a:extLst>
              </a:tr>
              <a:tr h="364645">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900" dirty="0"/>
                        <a:t>Rare Processes </a:t>
                      </a:r>
                    </a:p>
                  </a:txBody>
                  <a:tcPr/>
                </a:tc>
                <a:tc>
                  <a:txBody>
                    <a:bodyPr/>
                    <a:lstStyle/>
                    <a:p>
                      <a:r>
                        <a:rPr lang="en-US" sz="800" dirty="0"/>
                        <a:t>Weak Decays of b and c, Strange and Light Quarks, Fundamental Physics and Small Experiments. Baryon and Lepton Number Violation, Charged Lepton Flavor Violation, Dark Sector at Low Energies, Hadron spectroscopy</a:t>
                      </a:r>
                    </a:p>
                  </a:txBody>
                  <a:tcPr/>
                </a:tc>
                <a:extLst>
                  <a:ext uri="{0D108BD9-81ED-4DB2-BD59-A6C34878D82A}">
                    <a16:rowId xmlns:a16="http://schemas.microsoft.com/office/drawing/2014/main" val="1394005230"/>
                  </a:ext>
                </a:extLst>
              </a:tr>
              <a:tr h="449562">
                <a:tc>
                  <a:txBody>
                    <a:bodyPr/>
                    <a:lstStyle/>
                    <a:p>
                      <a:r>
                        <a:rPr lang="en-US" sz="900" dirty="0"/>
                        <a:t>Cosmic</a:t>
                      </a:r>
                    </a:p>
                  </a:txBody>
                  <a:tcPr anchor="ctr"/>
                </a:tc>
                <a:tc>
                  <a:txBody>
                    <a:bodyPr/>
                    <a:lstStyle/>
                    <a:p>
                      <a:r>
                        <a:rPr lang="en-US" sz="800" dirty="0"/>
                        <a:t>Dark Matter: Particle-like, Dark Matter: Wave-like, Dark Matter: Cosmic Probes, Dark Energy &amp; Cosmic Acceleration: The Modern Universe, Dark Energy &amp; Cosmic Acceleration: Cosmic Dawn &amp; Before, Dark Energy &amp; Cosmic Acceleration: Complementarity of Probes and New Facilities</a:t>
                      </a:r>
                    </a:p>
                  </a:txBody>
                  <a:tcPr/>
                </a:tc>
                <a:extLst>
                  <a:ext uri="{0D108BD9-81ED-4DB2-BD59-A6C34878D82A}">
                    <a16:rowId xmlns:a16="http://schemas.microsoft.com/office/drawing/2014/main" val="3600475011"/>
                  </a:ext>
                </a:extLst>
              </a:tr>
              <a:tr h="449562">
                <a:tc>
                  <a:txBody>
                    <a:bodyPr/>
                    <a:lstStyle/>
                    <a:p>
                      <a:r>
                        <a:rPr lang="en-US" sz="900" dirty="0"/>
                        <a:t>Theory</a:t>
                      </a:r>
                    </a:p>
                  </a:txBody>
                  <a:tcPr anchor="ctr"/>
                </a:tc>
                <a:tc>
                  <a:txBody>
                    <a:bodyPr/>
                    <a:lstStyle/>
                    <a:p>
                      <a:r>
                        <a:rPr lang="en-US" sz="800" dirty="0"/>
                        <a:t>String theory, quantum gravity, black holes, Effective field theory techniques, CFT and formal QFT, Scattering amplitudes, Lattice gauge theory, Theory techniques for precision physics, Collider phenomenology, BSM model building, Astro-particle physics and cosmology, Quantum information science, Theory of Neutrino Physics</a:t>
                      </a:r>
                    </a:p>
                  </a:txBody>
                  <a:tcPr/>
                </a:tc>
                <a:extLst>
                  <a:ext uri="{0D108BD9-81ED-4DB2-BD59-A6C34878D82A}">
                    <a16:rowId xmlns:a16="http://schemas.microsoft.com/office/drawing/2014/main" val="3329245813"/>
                  </a:ext>
                </a:extLst>
              </a:tr>
              <a:tr h="449562">
                <a:tc>
                  <a:txBody>
                    <a:bodyPr/>
                    <a:lstStyle/>
                    <a:p>
                      <a:r>
                        <a:rPr lang="en-US" sz="900" dirty="0"/>
                        <a:t>Accelerator</a:t>
                      </a:r>
                    </a:p>
                  </a:txBody>
                  <a:tcPr anchor="ctr"/>
                </a:tc>
                <a:tc>
                  <a:txBody>
                    <a:bodyPr/>
                    <a:lstStyle/>
                    <a:p>
                      <a:r>
                        <a:rPr lang="en-US" sz="800" dirty="0"/>
                        <a:t>Beam Physics and Accelerator Education, Accelerators for Neutrinos, Accelerators for Electroweak and Higgs Physics, Multi-TeV Colliders, Accelerators for Physics Beyond Colliders &amp; Rare Processes, Advanced Accelerator Concepts, Accelerator Technology R&amp;D: RF, Magnets, Targets/Sources</a:t>
                      </a:r>
                    </a:p>
                  </a:txBody>
                  <a:tcPr/>
                </a:tc>
                <a:extLst>
                  <a:ext uri="{0D108BD9-81ED-4DB2-BD59-A6C34878D82A}">
                    <a16:rowId xmlns:a16="http://schemas.microsoft.com/office/drawing/2014/main" val="3170364785"/>
                  </a:ext>
                </a:extLst>
              </a:tr>
              <a:tr h="364645">
                <a:tc>
                  <a:txBody>
                    <a:bodyPr/>
                    <a:lstStyle/>
                    <a:p>
                      <a:r>
                        <a:rPr lang="en-US" sz="900" dirty="0"/>
                        <a:t>Instrumentation</a:t>
                      </a:r>
                    </a:p>
                  </a:txBody>
                  <a:tcPr anchor="ctr"/>
                </a:tc>
                <a:tc>
                  <a:txBody>
                    <a:bodyPr/>
                    <a:lstStyle/>
                    <a:p>
                      <a:r>
                        <a:rPr lang="en-US" sz="800" dirty="0"/>
                        <a:t>Quantum Sensors, Photon Detectors, Solid State Detectors &amp; Tracking, Trigger and DAQ, Micro Pattern Gas Detectors, Calorimetry, Electronics/ASICS, Noble Elements, Cross Cutting and System Integration, Radio Detection</a:t>
                      </a:r>
                    </a:p>
                  </a:txBody>
                  <a:tcPr/>
                </a:tc>
                <a:extLst>
                  <a:ext uri="{0D108BD9-81ED-4DB2-BD59-A6C34878D82A}">
                    <a16:rowId xmlns:a16="http://schemas.microsoft.com/office/drawing/2014/main" val="2626724188"/>
                  </a:ext>
                </a:extLst>
              </a:tr>
              <a:tr h="364645">
                <a:tc>
                  <a:txBody>
                    <a:bodyPr/>
                    <a:lstStyle/>
                    <a:p>
                      <a:r>
                        <a:rPr lang="en-US" sz="900" dirty="0"/>
                        <a:t>Computational</a:t>
                      </a:r>
                    </a:p>
                  </a:txBody>
                  <a:tcPr anchor="ctr"/>
                </a:tc>
                <a:tc>
                  <a:txBody>
                    <a:bodyPr/>
                    <a:lstStyle/>
                    <a:p>
                      <a:r>
                        <a:rPr lang="en-US" sz="800" dirty="0"/>
                        <a:t>Experimental Algorithm Parallelization, Theoretical Calculations and Simulation, Machine Learning, Storage and processing resource access (Facility and Infrastructure R&amp;D), End user analysis</a:t>
                      </a:r>
                    </a:p>
                  </a:txBody>
                  <a:tcPr/>
                </a:tc>
                <a:extLst>
                  <a:ext uri="{0D108BD9-81ED-4DB2-BD59-A6C34878D82A}">
                    <a16:rowId xmlns:a16="http://schemas.microsoft.com/office/drawing/2014/main" val="2369767734"/>
                  </a:ext>
                </a:extLst>
              </a:tr>
              <a:tr h="239328">
                <a:tc>
                  <a:txBody>
                    <a:bodyPr/>
                    <a:lstStyle/>
                    <a:p>
                      <a:r>
                        <a:rPr lang="en-US" sz="900" dirty="0"/>
                        <a:t>Underground Facilities</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800" dirty="0"/>
                        <a:t>Underground Facilities for Neutrinos, Underground Facilities for Cosmic Frontier, Underground Detectors</a:t>
                      </a:r>
                    </a:p>
                  </a:txBody>
                  <a:tcPr/>
                </a:tc>
                <a:extLst>
                  <a:ext uri="{0D108BD9-81ED-4DB2-BD59-A6C34878D82A}">
                    <a16:rowId xmlns:a16="http://schemas.microsoft.com/office/drawing/2014/main" val="4136363906"/>
                  </a:ext>
                </a:extLst>
              </a:tr>
              <a:tr h="299728">
                <a:tc>
                  <a:txBody>
                    <a:bodyPr/>
                    <a:lstStyle/>
                    <a:p>
                      <a:r>
                        <a:rPr lang="en-US" sz="900" dirty="0"/>
                        <a:t>Community Engagement</a:t>
                      </a:r>
                    </a:p>
                  </a:txBody>
                  <a:tcPr/>
                </a:tc>
                <a:tc>
                  <a:txBody>
                    <a:bodyPr/>
                    <a:lstStyle/>
                    <a:p>
                      <a:r>
                        <a:rPr lang="en-US" sz="800" dirty="0"/>
                        <a:t>Applications &amp; Industry, Career Pipeline &amp; Development, Diversity &amp; Inclusion, Physics Education, Public Education &amp; Outreach, Public Policy &amp; Government Engagement</a:t>
                      </a:r>
                    </a:p>
                  </a:txBody>
                  <a:tcPr/>
                </a:tc>
                <a:extLst>
                  <a:ext uri="{0D108BD9-81ED-4DB2-BD59-A6C34878D82A}">
                    <a16:rowId xmlns:a16="http://schemas.microsoft.com/office/drawing/2014/main" val="2422453139"/>
                  </a:ext>
                </a:extLst>
              </a:tr>
              <a:tr h="204543">
                <a:tc>
                  <a:txBody>
                    <a:bodyPr/>
                    <a:lstStyle/>
                    <a:p>
                      <a:r>
                        <a:rPr lang="en-US" sz="900" dirty="0"/>
                        <a:t>Snowmass Early Career</a:t>
                      </a: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800" dirty="0"/>
                        <a:t>Snowmass Early Career to represent early career members and promote</a:t>
                      </a:r>
                    </a:p>
                  </a:txBody>
                  <a:tcPr/>
                </a:tc>
                <a:extLst>
                  <a:ext uri="{0D108BD9-81ED-4DB2-BD59-A6C34878D82A}">
                    <a16:rowId xmlns:a16="http://schemas.microsoft.com/office/drawing/2014/main" val="2785350448"/>
                  </a:ext>
                </a:extLst>
              </a:tr>
            </a:tbl>
          </a:graphicData>
        </a:graphic>
      </p:graphicFrame>
    </p:spTree>
    <p:extLst>
      <p:ext uri="{BB962C8B-B14F-4D97-AF65-F5344CB8AC3E}">
        <p14:creationId xmlns:p14="http://schemas.microsoft.com/office/powerpoint/2010/main" val="3697594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BC69D-CDEB-4C45-8D68-4004305B1981}"/>
              </a:ext>
            </a:extLst>
          </p:cNvPr>
          <p:cNvSpPr>
            <a:spLocks noGrp="1"/>
          </p:cNvSpPr>
          <p:nvPr>
            <p:ph type="title"/>
          </p:nvPr>
        </p:nvSpPr>
        <p:spPr>
          <a:xfrm>
            <a:off x="336275" y="338582"/>
            <a:ext cx="5474006" cy="857250"/>
          </a:xfrm>
        </p:spPr>
        <p:txBody>
          <a:bodyPr/>
          <a:lstStyle/>
          <a:p>
            <a:r>
              <a:rPr lang="en-US" dirty="0"/>
              <a:t>The Snowmass Book - 2021</a:t>
            </a:r>
          </a:p>
        </p:txBody>
      </p:sp>
      <p:sp>
        <p:nvSpPr>
          <p:cNvPr id="4" name="Footer Placeholder 3">
            <a:extLst>
              <a:ext uri="{FF2B5EF4-FFF2-40B4-BE49-F238E27FC236}">
                <a16:creationId xmlns:a16="http://schemas.microsoft.com/office/drawing/2014/main" id="{3CAFF0AD-773C-124A-929C-F744AAD45D86}"/>
              </a:ext>
            </a:extLst>
          </p:cNvPr>
          <p:cNvSpPr>
            <a:spLocks noGrp="1"/>
          </p:cNvSpPr>
          <p:nvPr>
            <p:ph type="ftr" sz="quarter" idx="11"/>
          </p:nvPr>
        </p:nvSpPr>
        <p:spPr/>
        <p:txBody>
          <a:bodyPr/>
          <a:lstStyle/>
          <a:p>
            <a:r>
              <a:rPr lang="pl-PL"/>
              <a:t>Snowmass All Conveners - JB</a:t>
            </a:r>
            <a:endParaRPr lang="en-US" dirty="0"/>
          </a:p>
        </p:txBody>
      </p:sp>
      <p:sp>
        <p:nvSpPr>
          <p:cNvPr id="5" name="Date Placeholder 4">
            <a:extLst>
              <a:ext uri="{FF2B5EF4-FFF2-40B4-BE49-F238E27FC236}">
                <a16:creationId xmlns:a16="http://schemas.microsoft.com/office/drawing/2014/main" id="{DB050CD9-69C1-664A-B2D2-FC86057D73B7}"/>
              </a:ext>
            </a:extLst>
          </p:cNvPr>
          <p:cNvSpPr>
            <a:spLocks noGrp="1"/>
          </p:cNvSpPr>
          <p:nvPr>
            <p:ph type="dt" sz="half" idx="10"/>
          </p:nvPr>
        </p:nvSpPr>
        <p:spPr/>
        <p:txBody>
          <a:bodyPr/>
          <a:lstStyle/>
          <a:p>
            <a:r>
              <a:rPr lang="en-US"/>
              <a:t>2/18/22</a:t>
            </a:r>
            <a:endParaRPr lang="en-US" dirty="0"/>
          </a:p>
        </p:txBody>
      </p:sp>
      <p:sp>
        <p:nvSpPr>
          <p:cNvPr id="6" name="Slide Number Placeholder 5">
            <a:extLst>
              <a:ext uri="{FF2B5EF4-FFF2-40B4-BE49-F238E27FC236}">
                <a16:creationId xmlns:a16="http://schemas.microsoft.com/office/drawing/2014/main" id="{2431A84F-6056-C340-A463-30EF83581295}"/>
              </a:ext>
            </a:extLst>
          </p:cNvPr>
          <p:cNvSpPr>
            <a:spLocks noGrp="1"/>
          </p:cNvSpPr>
          <p:nvPr>
            <p:ph type="sldNum" sz="quarter" idx="4"/>
          </p:nvPr>
        </p:nvSpPr>
        <p:spPr/>
        <p:txBody>
          <a:bodyPr/>
          <a:lstStyle/>
          <a:p>
            <a:fld id="{D141A47F-327A-5440-82F1-5C6FBC34A9CD}" type="slidenum">
              <a:rPr lang="en-US" smtClean="0"/>
              <a:pPr/>
              <a:t>18</a:t>
            </a:fld>
            <a:endParaRPr lang="en-US" dirty="0"/>
          </a:p>
        </p:txBody>
      </p:sp>
      <p:sp>
        <p:nvSpPr>
          <p:cNvPr id="9" name="Rectangle 8">
            <a:extLst>
              <a:ext uri="{FF2B5EF4-FFF2-40B4-BE49-F238E27FC236}">
                <a16:creationId xmlns:a16="http://schemas.microsoft.com/office/drawing/2014/main" id="{C6F78B13-8C80-394D-84B4-B21F6147DB57}"/>
              </a:ext>
            </a:extLst>
          </p:cNvPr>
          <p:cNvSpPr/>
          <p:nvPr/>
        </p:nvSpPr>
        <p:spPr>
          <a:xfrm>
            <a:off x="5727453" y="2020128"/>
            <a:ext cx="854765" cy="1103244"/>
          </a:xfrm>
          <a:prstGeom prst="rect">
            <a:avLst/>
          </a:prstGeom>
          <a:solidFill>
            <a:srgbClr val="51EFE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ysClr val="windowText" lastClr="000000"/>
                </a:solidFill>
                <a:latin typeface="Avenir Book" panose="02000503020000020003" pitchFamily="2" charset="0"/>
              </a:rPr>
              <a:t>Summary</a:t>
            </a:r>
          </a:p>
          <a:p>
            <a:pPr algn="ctr"/>
            <a:r>
              <a:rPr lang="en-US" sz="1200" dirty="0">
                <a:solidFill>
                  <a:sysClr val="windowText" lastClr="000000"/>
                </a:solidFill>
                <a:latin typeface="Avenir Book" panose="02000503020000020003" pitchFamily="2" charset="0"/>
              </a:rPr>
              <a:t>and</a:t>
            </a:r>
          </a:p>
          <a:p>
            <a:pPr algn="ctr"/>
            <a:r>
              <a:rPr lang="en-US" sz="1200" dirty="0">
                <a:solidFill>
                  <a:sysClr val="windowText" lastClr="000000"/>
                </a:solidFill>
                <a:latin typeface="Avenir Book" panose="02000503020000020003" pitchFamily="2" charset="0"/>
              </a:rPr>
              <a:t>Book</a:t>
            </a:r>
          </a:p>
        </p:txBody>
      </p:sp>
      <p:sp>
        <p:nvSpPr>
          <p:cNvPr id="10" name="Rectangle 9">
            <a:extLst>
              <a:ext uri="{FF2B5EF4-FFF2-40B4-BE49-F238E27FC236}">
                <a16:creationId xmlns:a16="http://schemas.microsoft.com/office/drawing/2014/main" id="{E0D18133-AF58-234E-9DC9-670D12808A86}"/>
              </a:ext>
            </a:extLst>
          </p:cNvPr>
          <p:cNvSpPr/>
          <p:nvPr/>
        </p:nvSpPr>
        <p:spPr>
          <a:xfrm>
            <a:off x="3651581" y="1507116"/>
            <a:ext cx="970115" cy="562902"/>
          </a:xfrm>
          <a:prstGeom prst="rect">
            <a:avLst/>
          </a:prstGeom>
          <a:solidFill>
            <a:srgbClr val="51EFE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ysClr val="windowText" lastClr="000000"/>
                </a:solidFill>
                <a:latin typeface="Avenir Book" panose="02000503020000020003" pitchFamily="2" charset="0"/>
              </a:rPr>
              <a:t>Frontier 1</a:t>
            </a:r>
          </a:p>
          <a:p>
            <a:pPr algn="ctr"/>
            <a:r>
              <a:rPr lang="en-US" sz="1200" dirty="0">
                <a:solidFill>
                  <a:sysClr val="windowText" lastClr="000000"/>
                </a:solidFill>
                <a:latin typeface="Avenir Book" panose="02000503020000020003" pitchFamily="2" charset="0"/>
              </a:rPr>
              <a:t>Report</a:t>
            </a:r>
          </a:p>
        </p:txBody>
      </p:sp>
      <p:sp>
        <p:nvSpPr>
          <p:cNvPr id="11" name="Rectangle 10">
            <a:extLst>
              <a:ext uri="{FF2B5EF4-FFF2-40B4-BE49-F238E27FC236}">
                <a16:creationId xmlns:a16="http://schemas.microsoft.com/office/drawing/2014/main" id="{C59C4C60-7F44-C948-A9AF-21911FCDC748}"/>
              </a:ext>
            </a:extLst>
          </p:cNvPr>
          <p:cNvSpPr/>
          <p:nvPr/>
        </p:nvSpPr>
        <p:spPr>
          <a:xfrm>
            <a:off x="3651581" y="3160178"/>
            <a:ext cx="970115" cy="562902"/>
          </a:xfrm>
          <a:prstGeom prst="rect">
            <a:avLst/>
          </a:prstGeom>
          <a:solidFill>
            <a:srgbClr val="51EFE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ysClr val="windowText" lastClr="000000"/>
                </a:solidFill>
              </a:rPr>
              <a:t>Frontier 10</a:t>
            </a:r>
          </a:p>
          <a:p>
            <a:pPr algn="ctr"/>
            <a:r>
              <a:rPr lang="en-US" sz="1200" dirty="0">
                <a:solidFill>
                  <a:sysClr val="windowText" lastClr="000000"/>
                </a:solidFill>
              </a:rPr>
              <a:t>Report</a:t>
            </a:r>
          </a:p>
        </p:txBody>
      </p:sp>
      <p:sp>
        <p:nvSpPr>
          <p:cNvPr id="12" name="Oval 11">
            <a:extLst>
              <a:ext uri="{FF2B5EF4-FFF2-40B4-BE49-F238E27FC236}">
                <a16:creationId xmlns:a16="http://schemas.microsoft.com/office/drawing/2014/main" id="{9CFC8349-919C-C447-AA00-76C0A1BA086A}"/>
              </a:ext>
            </a:extLst>
          </p:cNvPr>
          <p:cNvSpPr/>
          <p:nvPr/>
        </p:nvSpPr>
        <p:spPr>
          <a:xfrm>
            <a:off x="4045225" y="2342230"/>
            <a:ext cx="59635" cy="521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BC4D0D2-0A31-434D-B6D2-A62E14D42E77}"/>
              </a:ext>
            </a:extLst>
          </p:cNvPr>
          <p:cNvSpPr/>
          <p:nvPr/>
        </p:nvSpPr>
        <p:spPr>
          <a:xfrm>
            <a:off x="4038601" y="2544325"/>
            <a:ext cx="59635" cy="521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298CD9E-3D7C-C24A-82A2-1688B9A3BDBA}"/>
              </a:ext>
            </a:extLst>
          </p:cNvPr>
          <p:cNvSpPr/>
          <p:nvPr/>
        </p:nvSpPr>
        <p:spPr>
          <a:xfrm>
            <a:off x="4038601" y="2753045"/>
            <a:ext cx="59635" cy="521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3A0B94F-FAA2-3E4C-B441-8C47D46B06F0}"/>
              </a:ext>
            </a:extLst>
          </p:cNvPr>
          <p:cNvSpPr/>
          <p:nvPr/>
        </p:nvSpPr>
        <p:spPr>
          <a:xfrm>
            <a:off x="2514601" y="1195832"/>
            <a:ext cx="751456" cy="320657"/>
          </a:xfrm>
          <a:prstGeom prst="rect">
            <a:avLst/>
          </a:prstGeom>
          <a:solidFill>
            <a:srgbClr val="51EFE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ysClr val="windowText" lastClr="000000"/>
                </a:solidFill>
                <a:latin typeface="Avenir Book" panose="02000503020000020003" pitchFamily="2" charset="0"/>
              </a:rPr>
              <a:t>Topical group 1</a:t>
            </a:r>
          </a:p>
        </p:txBody>
      </p:sp>
      <p:sp>
        <p:nvSpPr>
          <p:cNvPr id="16" name="Rectangle 15">
            <a:extLst>
              <a:ext uri="{FF2B5EF4-FFF2-40B4-BE49-F238E27FC236}">
                <a16:creationId xmlns:a16="http://schemas.microsoft.com/office/drawing/2014/main" id="{B27794DC-8315-3A43-8184-E3E7D0B30D52}"/>
              </a:ext>
            </a:extLst>
          </p:cNvPr>
          <p:cNvSpPr/>
          <p:nvPr/>
        </p:nvSpPr>
        <p:spPr>
          <a:xfrm>
            <a:off x="2514601" y="2052132"/>
            <a:ext cx="751456" cy="342278"/>
          </a:xfrm>
          <a:prstGeom prst="rect">
            <a:avLst/>
          </a:prstGeom>
          <a:solidFill>
            <a:srgbClr val="51EFE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ysClr val="windowText" lastClr="000000"/>
                </a:solidFill>
                <a:latin typeface="Avenir Book" panose="02000503020000020003" pitchFamily="2" charset="0"/>
              </a:rPr>
              <a:t>Topical group N</a:t>
            </a:r>
          </a:p>
        </p:txBody>
      </p:sp>
      <p:sp>
        <p:nvSpPr>
          <p:cNvPr id="17" name="Oval 16">
            <a:extLst>
              <a:ext uri="{FF2B5EF4-FFF2-40B4-BE49-F238E27FC236}">
                <a16:creationId xmlns:a16="http://schemas.microsoft.com/office/drawing/2014/main" id="{0CFCC3BE-F396-1442-B958-0EC534122408}"/>
              </a:ext>
            </a:extLst>
          </p:cNvPr>
          <p:cNvSpPr/>
          <p:nvPr/>
        </p:nvSpPr>
        <p:spPr>
          <a:xfrm>
            <a:off x="2895613" y="1878407"/>
            <a:ext cx="59635" cy="521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9BF1089-3FCC-094B-8E98-5C8DEF2F1805}"/>
              </a:ext>
            </a:extLst>
          </p:cNvPr>
          <p:cNvSpPr/>
          <p:nvPr/>
        </p:nvSpPr>
        <p:spPr>
          <a:xfrm>
            <a:off x="2898928" y="1653128"/>
            <a:ext cx="59635" cy="521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3CB8A78-E046-114E-B6EA-9FD208BABE05}"/>
              </a:ext>
            </a:extLst>
          </p:cNvPr>
          <p:cNvSpPr/>
          <p:nvPr/>
        </p:nvSpPr>
        <p:spPr>
          <a:xfrm>
            <a:off x="342901" y="1296916"/>
            <a:ext cx="1525656" cy="260764"/>
          </a:xfrm>
          <a:prstGeom prst="rect">
            <a:avLst/>
          </a:prstGeom>
          <a:solidFill>
            <a:srgbClr val="51EFE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ysClr val="windowText" lastClr="000000"/>
                </a:solidFill>
                <a:latin typeface="Avenir Book" panose="02000503020000020003" pitchFamily="2" charset="0"/>
              </a:rPr>
              <a:t>Contributed paper 1</a:t>
            </a:r>
          </a:p>
        </p:txBody>
      </p:sp>
      <p:sp>
        <p:nvSpPr>
          <p:cNvPr id="21" name="Rectangle 20">
            <a:extLst>
              <a:ext uri="{FF2B5EF4-FFF2-40B4-BE49-F238E27FC236}">
                <a16:creationId xmlns:a16="http://schemas.microsoft.com/office/drawing/2014/main" id="{3381C934-68E9-7946-9643-2614D8D0D8B0}"/>
              </a:ext>
            </a:extLst>
          </p:cNvPr>
          <p:cNvSpPr/>
          <p:nvPr/>
        </p:nvSpPr>
        <p:spPr>
          <a:xfrm>
            <a:off x="336275" y="2165069"/>
            <a:ext cx="1532282" cy="260764"/>
          </a:xfrm>
          <a:prstGeom prst="rect">
            <a:avLst/>
          </a:prstGeom>
          <a:solidFill>
            <a:srgbClr val="51EFE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ysClr val="windowText" lastClr="000000"/>
                </a:solidFill>
                <a:latin typeface="Avenir Book" panose="02000503020000020003" pitchFamily="2" charset="0"/>
              </a:rPr>
              <a:t>Contributed paper M</a:t>
            </a:r>
          </a:p>
        </p:txBody>
      </p:sp>
      <p:sp>
        <p:nvSpPr>
          <p:cNvPr id="22" name="Oval 21">
            <a:extLst>
              <a:ext uri="{FF2B5EF4-FFF2-40B4-BE49-F238E27FC236}">
                <a16:creationId xmlns:a16="http://schemas.microsoft.com/office/drawing/2014/main" id="{1E5A6A9C-09D1-EF48-AC1D-4E8CAD008D78}"/>
              </a:ext>
            </a:extLst>
          </p:cNvPr>
          <p:cNvSpPr/>
          <p:nvPr/>
        </p:nvSpPr>
        <p:spPr>
          <a:xfrm>
            <a:off x="1123139" y="1775711"/>
            <a:ext cx="59635" cy="521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399F8B9-FCD7-B64C-AECA-A325ACBAAB50}"/>
              </a:ext>
            </a:extLst>
          </p:cNvPr>
          <p:cNvPicPr>
            <a:picLocks noChangeAspect="1"/>
          </p:cNvPicPr>
          <p:nvPr/>
        </p:nvPicPr>
        <p:blipFill>
          <a:blip r:embed="rId2"/>
          <a:stretch>
            <a:fillRect/>
          </a:stretch>
        </p:blipFill>
        <p:spPr>
          <a:xfrm>
            <a:off x="1060453" y="1929016"/>
            <a:ext cx="165100" cy="152400"/>
          </a:xfrm>
          <a:prstGeom prst="rect">
            <a:avLst/>
          </a:prstGeom>
        </p:spPr>
      </p:pic>
      <p:cxnSp>
        <p:nvCxnSpPr>
          <p:cNvPr id="26" name="Straight Arrow Connector 25">
            <a:extLst>
              <a:ext uri="{FF2B5EF4-FFF2-40B4-BE49-F238E27FC236}">
                <a16:creationId xmlns:a16="http://schemas.microsoft.com/office/drawing/2014/main" id="{F2C96611-6386-D545-9463-F55B7E25683C}"/>
              </a:ext>
            </a:extLst>
          </p:cNvPr>
          <p:cNvCxnSpPr>
            <a:cxnSpLocks/>
            <a:stCxn id="10" idx="3"/>
          </p:cNvCxnSpPr>
          <p:nvPr/>
        </p:nvCxnSpPr>
        <p:spPr>
          <a:xfrm>
            <a:off x="4621696" y="1788567"/>
            <a:ext cx="1105757" cy="5536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018D7D39-716A-9243-9D14-260FF9C4EB6B}"/>
              </a:ext>
            </a:extLst>
          </p:cNvPr>
          <p:cNvCxnSpPr>
            <a:stCxn id="11" idx="3"/>
          </p:cNvCxnSpPr>
          <p:nvPr/>
        </p:nvCxnSpPr>
        <p:spPr>
          <a:xfrm flipV="1">
            <a:off x="4621696" y="2801271"/>
            <a:ext cx="1105757" cy="6403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CD21DEB8-DDA3-2647-81B3-A39BC44DF910}"/>
              </a:ext>
            </a:extLst>
          </p:cNvPr>
          <p:cNvCxnSpPr>
            <a:cxnSpLocks/>
            <a:stCxn id="15" idx="3"/>
          </p:cNvCxnSpPr>
          <p:nvPr/>
        </p:nvCxnSpPr>
        <p:spPr>
          <a:xfrm>
            <a:off x="3266057" y="1356161"/>
            <a:ext cx="385524" cy="2969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3B5ACC6-4A0F-3A40-8CAC-5BAB9FBDFEB3}"/>
              </a:ext>
            </a:extLst>
          </p:cNvPr>
          <p:cNvCxnSpPr>
            <a:cxnSpLocks/>
            <a:stCxn id="16" idx="3"/>
          </p:cNvCxnSpPr>
          <p:nvPr/>
        </p:nvCxnSpPr>
        <p:spPr>
          <a:xfrm flipV="1">
            <a:off x="3266057" y="1929017"/>
            <a:ext cx="385524" cy="2942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AC54B198-F74C-A44E-8B44-163FF6E7DC3B}"/>
              </a:ext>
            </a:extLst>
          </p:cNvPr>
          <p:cNvCxnSpPr>
            <a:cxnSpLocks/>
            <a:stCxn id="20" idx="3"/>
          </p:cNvCxnSpPr>
          <p:nvPr/>
        </p:nvCxnSpPr>
        <p:spPr>
          <a:xfrm flipV="1">
            <a:off x="1868557" y="1296916"/>
            <a:ext cx="751456" cy="1303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401BBF12-51AF-5341-9B54-7B6FA24266A1}"/>
              </a:ext>
            </a:extLst>
          </p:cNvPr>
          <p:cNvCxnSpPr>
            <a:cxnSpLocks/>
          </p:cNvCxnSpPr>
          <p:nvPr/>
        </p:nvCxnSpPr>
        <p:spPr>
          <a:xfrm flipV="1">
            <a:off x="1879903" y="1413422"/>
            <a:ext cx="646044" cy="8793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41" name="Picture 40" descr="A picture containing text&#10;&#10;Description automatically generated">
            <a:extLst>
              <a:ext uri="{FF2B5EF4-FFF2-40B4-BE49-F238E27FC236}">
                <a16:creationId xmlns:a16="http://schemas.microsoft.com/office/drawing/2014/main" id="{01D4C277-B963-E24D-A2F5-F878EB1814EB}"/>
              </a:ext>
            </a:extLst>
          </p:cNvPr>
          <p:cNvPicPr>
            <a:picLocks noChangeAspect="1"/>
          </p:cNvPicPr>
          <p:nvPr/>
        </p:nvPicPr>
        <p:blipFill rotWithShape="1">
          <a:blip r:embed="rId3"/>
          <a:srcRect l="5411" t="8003" r="16134" b="10837"/>
          <a:stretch/>
        </p:blipFill>
        <p:spPr>
          <a:xfrm rot="5400000">
            <a:off x="72518" y="2770724"/>
            <a:ext cx="2353516" cy="1826002"/>
          </a:xfrm>
          <a:prstGeom prst="rect">
            <a:avLst/>
          </a:prstGeom>
        </p:spPr>
      </p:pic>
      <p:sp>
        <p:nvSpPr>
          <p:cNvPr id="43" name="TextBox 42">
            <a:extLst>
              <a:ext uri="{FF2B5EF4-FFF2-40B4-BE49-F238E27FC236}">
                <a16:creationId xmlns:a16="http://schemas.microsoft.com/office/drawing/2014/main" id="{4BF6F9EB-7452-7744-BE21-239340407584}"/>
              </a:ext>
            </a:extLst>
          </p:cNvPr>
          <p:cNvSpPr txBox="1"/>
          <p:nvPr/>
        </p:nvSpPr>
        <p:spPr>
          <a:xfrm>
            <a:off x="2196549" y="3893923"/>
            <a:ext cx="4635888" cy="830997"/>
          </a:xfrm>
          <a:prstGeom prst="rect">
            <a:avLst/>
          </a:prstGeom>
          <a:noFill/>
        </p:spPr>
        <p:txBody>
          <a:bodyPr wrap="square" rtlCol="0">
            <a:spAutoFit/>
          </a:bodyPr>
          <a:lstStyle/>
          <a:p>
            <a:pPr marL="285750" indent="-285750">
              <a:buFont typeface="Arial" panose="020B0604020202020204" pitchFamily="34" charset="0"/>
              <a:buChar char="•"/>
            </a:pPr>
            <a:r>
              <a:rPr lang="en-US" sz="1200" dirty="0">
                <a:latin typeface="Avenir Book" panose="02000503020000020003" pitchFamily="2" charset="0"/>
              </a:rPr>
              <a:t>Report cover from Snowmass 2013, report is~ 350 pages</a:t>
            </a:r>
          </a:p>
          <a:p>
            <a:pPr marL="285750" indent="-285750">
              <a:buFont typeface="Arial" panose="020B0604020202020204" pitchFamily="34" charset="0"/>
              <a:buChar char="•"/>
            </a:pPr>
            <a:r>
              <a:rPr lang="en-US" sz="1200" dirty="0">
                <a:latin typeface="Avenir Book" panose="02000503020000020003" pitchFamily="2" charset="0"/>
              </a:rPr>
              <a:t>The new report is expected to be ~500 pages</a:t>
            </a:r>
          </a:p>
          <a:p>
            <a:pPr marL="285750" indent="-285750">
              <a:buFont typeface="Arial" panose="020B0604020202020204" pitchFamily="34" charset="0"/>
              <a:buChar char="•"/>
            </a:pPr>
            <a:r>
              <a:rPr lang="en-US" sz="1200" dirty="0">
                <a:latin typeface="Avenir Book" panose="02000503020000020003" pitchFamily="2" charset="0"/>
              </a:rPr>
              <a:t>Contributed papers will remain part of the permanent record of Snowmass</a:t>
            </a:r>
          </a:p>
        </p:txBody>
      </p:sp>
      <p:sp>
        <p:nvSpPr>
          <p:cNvPr id="8" name="TextBox 7">
            <a:extLst>
              <a:ext uri="{FF2B5EF4-FFF2-40B4-BE49-F238E27FC236}">
                <a16:creationId xmlns:a16="http://schemas.microsoft.com/office/drawing/2014/main" id="{7DFCD934-60F0-B34F-A127-1F96BEAE1F49}"/>
              </a:ext>
            </a:extLst>
          </p:cNvPr>
          <p:cNvSpPr txBox="1"/>
          <p:nvPr/>
        </p:nvSpPr>
        <p:spPr>
          <a:xfrm>
            <a:off x="2456396" y="2573082"/>
            <a:ext cx="1059906" cy="415498"/>
          </a:xfrm>
          <a:prstGeom prst="rect">
            <a:avLst/>
          </a:prstGeom>
          <a:noFill/>
        </p:spPr>
        <p:txBody>
          <a:bodyPr wrap="none" rtlCol="0">
            <a:spAutoFit/>
          </a:bodyPr>
          <a:lstStyle/>
          <a:p>
            <a:r>
              <a:rPr lang="en-US" sz="1050" dirty="0">
                <a:latin typeface="Avenir Book" panose="02000503020000020003" pitchFamily="2" charset="0"/>
              </a:rPr>
              <a:t>Topical group </a:t>
            </a:r>
          </a:p>
          <a:p>
            <a:r>
              <a:rPr lang="en-US" sz="1050" dirty="0">
                <a:latin typeface="Avenir Book" panose="02000503020000020003" pitchFamily="2" charset="0"/>
              </a:rPr>
              <a:t>reports</a:t>
            </a:r>
          </a:p>
        </p:txBody>
      </p:sp>
    </p:spTree>
    <p:extLst>
      <p:ext uri="{BB962C8B-B14F-4D97-AF65-F5344CB8AC3E}">
        <p14:creationId xmlns:p14="http://schemas.microsoft.com/office/powerpoint/2010/main" val="488121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F5593-CC14-4C46-B5BA-776A5628BA8B}"/>
              </a:ext>
            </a:extLst>
          </p:cNvPr>
          <p:cNvSpPr>
            <a:spLocks noGrp="1"/>
          </p:cNvSpPr>
          <p:nvPr>
            <p:ph type="title"/>
          </p:nvPr>
        </p:nvSpPr>
        <p:spPr/>
        <p:txBody>
          <a:bodyPr/>
          <a:lstStyle/>
          <a:p>
            <a:r>
              <a:rPr lang="en-US" dirty="0"/>
              <a:t>Timeline for Snowmass Book </a:t>
            </a:r>
          </a:p>
        </p:txBody>
      </p:sp>
      <p:sp>
        <p:nvSpPr>
          <p:cNvPr id="4" name="Footer Placeholder 3">
            <a:extLst>
              <a:ext uri="{FF2B5EF4-FFF2-40B4-BE49-F238E27FC236}">
                <a16:creationId xmlns:a16="http://schemas.microsoft.com/office/drawing/2014/main" id="{329E6E5D-351E-9B4F-A4D5-4584BE254D5B}"/>
              </a:ext>
            </a:extLst>
          </p:cNvPr>
          <p:cNvSpPr>
            <a:spLocks noGrp="1"/>
          </p:cNvSpPr>
          <p:nvPr>
            <p:ph type="ftr" sz="quarter" idx="11"/>
          </p:nvPr>
        </p:nvSpPr>
        <p:spPr/>
        <p:txBody>
          <a:bodyPr/>
          <a:lstStyle/>
          <a:p>
            <a:r>
              <a:rPr lang="pl-PL"/>
              <a:t>Snowmass All Conveners - JB</a:t>
            </a:r>
            <a:endParaRPr lang="en-US" dirty="0"/>
          </a:p>
        </p:txBody>
      </p:sp>
      <p:sp>
        <p:nvSpPr>
          <p:cNvPr id="5" name="Date Placeholder 4">
            <a:extLst>
              <a:ext uri="{FF2B5EF4-FFF2-40B4-BE49-F238E27FC236}">
                <a16:creationId xmlns:a16="http://schemas.microsoft.com/office/drawing/2014/main" id="{E6BE2DC1-5D9B-C942-A9C7-97C5D493536F}"/>
              </a:ext>
            </a:extLst>
          </p:cNvPr>
          <p:cNvSpPr>
            <a:spLocks noGrp="1"/>
          </p:cNvSpPr>
          <p:nvPr>
            <p:ph type="dt" sz="half" idx="10"/>
          </p:nvPr>
        </p:nvSpPr>
        <p:spPr/>
        <p:txBody>
          <a:bodyPr/>
          <a:lstStyle/>
          <a:p>
            <a:r>
              <a:rPr lang="en-US"/>
              <a:t>2/18/22</a:t>
            </a:r>
            <a:endParaRPr lang="en-US" dirty="0"/>
          </a:p>
        </p:txBody>
      </p:sp>
      <p:sp>
        <p:nvSpPr>
          <p:cNvPr id="6" name="Slide Number Placeholder 5">
            <a:extLst>
              <a:ext uri="{FF2B5EF4-FFF2-40B4-BE49-F238E27FC236}">
                <a16:creationId xmlns:a16="http://schemas.microsoft.com/office/drawing/2014/main" id="{F6CD0BEE-6CFB-CB4E-8DA6-04424DF0E06F}"/>
              </a:ext>
            </a:extLst>
          </p:cNvPr>
          <p:cNvSpPr>
            <a:spLocks noGrp="1"/>
          </p:cNvSpPr>
          <p:nvPr>
            <p:ph type="sldNum" sz="quarter" idx="4"/>
          </p:nvPr>
        </p:nvSpPr>
        <p:spPr/>
        <p:txBody>
          <a:bodyPr/>
          <a:lstStyle/>
          <a:p>
            <a:fld id="{D141A47F-327A-5440-82F1-5C6FBC34A9CD}" type="slidenum">
              <a:rPr lang="en-US" smtClean="0"/>
              <a:pPr/>
              <a:t>19</a:t>
            </a:fld>
            <a:endParaRPr lang="en-US" dirty="0"/>
          </a:p>
        </p:txBody>
      </p:sp>
      <p:pic>
        <p:nvPicPr>
          <p:cNvPr id="11" name="Picture 10" descr="Timeline&#10;&#10;Description automatically generated">
            <a:extLst>
              <a:ext uri="{FF2B5EF4-FFF2-40B4-BE49-F238E27FC236}">
                <a16:creationId xmlns:a16="http://schemas.microsoft.com/office/drawing/2014/main" id="{1BD7903C-E31A-0C48-BD09-E617AFED3FD7}"/>
              </a:ext>
            </a:extLst>
          </p:cNvPr>
          <p:cNvPicPr>
            <a:picLocks noChangeAspect="1"/>
          </p:cNvPicPr>
          <p:nvPr/>
        </p:nvPicPr>
        <p:blipFill>
          <a:blip r:embed="rId2"/>
          <a:stretch>
            <a:fillRect/>
          </a:stretch>
        </p:blipFill>
        <p:spPr>
          <a:xfrm>
            <a:off x="1234018" y="1181127"/>
            <a:ext cx="4495800" cy="2413000"/>
          </a:xfrm>
          <a:prstGeom prst="rect">
            <a:avLst/>
          </a:prstGeom>
        </p:spPr>
      </p:pic>
      <p:sp>
        <p:nvSpPr>
          <p:cNvPr id="12" name="Content Placeholder 2">
            <a:extLst>
              <a:ext uri="{FF2B5EF4-FFF2-40B4-BE49-F238E27FC236}">
                <a16:creationId xmlns:a16="http://schemas.microsoft.com/office/drawing/2014/main" id="{7A99015D-100F-2E4F-8523-094C9F963637}"/>
              </a:ext>
            </a:extLst>
          </p:cNvPr>
          <p:cNvSpPr>
            <a:spLocks noGrp="1"/>
          </p:cNvSpPr>
          <p:nvPr>
            <p:ph idx="1"/>
          </p:nvPr>
        </p:nvSpPr>
        <p:spPr>
          <a:xfrm>
            <a:off x="360172" y="3686535"/>
            <a:ext cx="6172200" cy="1196519"/>
          </a:xfrm>
        </p:spPr>
        <p:txBody>
          <a:bodyPr>
            <a:normAutofit fontScale="55000" lnSpcReduction="20000"/>
          </a:bodyPr>
          <a:lstStyle/>
          <a:p>
            <a:r>
              <a:rPr lang="en-US" dirty="0"/>
              <a:t>March 15: Contributed papers (a.k.a. White Papers)</a:t>
            </a:r>
          </a:p>
          <a:p>
            <a:r>
              <a:rPr lang="en-US" dirty="0"/>
              <a:t>May 31: Preliminary Topical Group Reports</a:t>
            </a:r>
          </a:p>
          <a:p>
            <a:r>
              <a:rPr lang="en-US" dirty="0"/>
              <a:t>June 30: Preliminary Frontier Reports</a:t>
            </a:r>
          </a:p>
          <a:p>
            <a:r>
              <a:rPr lang="en-US" dirty="0"/>
              <a:t>July 17 – 26: Converge on reports for all the frontiers  and produce executive summaries representing the  views of their communities and providing the basic input needed for P5</a:t>
            </a:r>
          </a:p>
          <a:p>
            <a:r>
              <a:rPr lang="en-US" dirty="0"/>
              <a:t>September: draft Executive Summary and Report Summary </a:t>
            </a:r>
          </a:p>
          <a:p>
            <a:r>
              <a:rPr lang="en-US" dirty="0"/>
              <a:t>October- November: Snowmass Book finalized and ready for submission</a:t>
            </a:r>
          </a:p>
        </p:txBody>
      </p:sp>
    </p:spTree>
    <p:extLst>
      <p:ext uri="{BB962C8B-B14F-4D97-AF65-F5344CB8AC3E}">
        <p14:creationId xmlns:p14="http://schemas.microsoft.com/office/powerpoint/2010/main" val="1044907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30202"/>
            <a:ext cx="5474006" cy="857250"/>
          </a:xfrm>
        </p:spPr>
        <p:txBody>
          <a:bodyPr/>
          <a:lstStyle/>
          <a:p>
            <a:r>
              <a:rPr lang="en-US" dirty="0"/>
              <a:t>Outline</a:t>
            </a:r>
          </a:p>
        </p:txBody>
      </p:sp>
      <p:sp>
        <p:nvSpPr>
          <p:cNvPr id="7" name="Date Placeholder 6"/>
          <p:cNvSpPr>
            <a:spLocks noGrp="1"/>
          </p:cNvSpPr>
          <p:nvPr>
            <p:ph type="dt" sz="half" idx="10"/>
          </p:nvPr>
        </p:nvSpPr>
        <p:spPr/>
        <p:txBody>
          <a:bodyPr/>
          <a:lstStyle/>
          <a:p>
            <a:r>
              <a:rPr lang="en-US"/>
              <a:t>2/18/22</a:t>
            </a:r>
            <a:endParaRPr lang="en-US" dirty="0"/>
          </a:p>
        </p:txBody>
      </p:sp>
      <p:sp>
        <p:nvSpPr>
          <p:cNvPr id="8" name="Footer Placeholder 7"/>
          <p:cNvSpPr>
            <a:spLocks noGrp="1"/>
          </p:cNvSpPr>
          <p:nvPr>
            <p:ph type="ftr" sz="quarter" idx="11"/>
          </p:nvPr>
        </p:nvSpPr>
        <p:spPr/>
        <p:txBody>
          <a:bodyPr/>
          <a:lstStyle/>
          <a:p>
            <a:r>
              <a:rPr lang="pl-PL"/>
              <a:t>Snowmass All Conveners - JB</a:t>
            </a:r>
            <a:endParaRPr lang="en-US" dirty="0"/>
          </a:p>
        </p:txBody>
      </p:sp>
      <p:sp>
        <p:nvSpPr>
          <p:cNvPr id="9" name="Slide Number Placeholder 8"/>
          <p:cNvSpPr>
            <a:spLocks noGrp="1"/>
          </p:cNvSpPr>
          <p:nvPr>
            <p:ph type="sldNum" sz="quarter" idx="4"/>
          </p:nvPr>
        </p:nvSpPr>
        <p:spPr/>
        <p:txBody>
          <a:bodyPr/>
          <a:lstStyle/>
          <a:p>
            <a:fld id="{D141A47F-327A-5440-82F1-5C6FBC34A9CD}" type="slidenum">
              <a:rPr lang="en-US" smtClean="0"/>
              <a:pPr/>
              <a:t>2</a:t>
            </a:fld>
            <a:endParaRPr lang="en-US" dirty="0"/>
          </a:p>
        </p:txBody>
      </p:sp>
      <p:sp>
        <p:nvSpPr>
          <p:cNvPr id="6" name="Content Placeholder 5">
            <a:extLst>
              <a:ext uri="{FF2B5EF4-FFF2-40B4-BE49-F238E27FC236}">
                <a16:creationId xmlns:a16="http://schemas.microsoft.com/office/drawing/2014/main" id="{51AE8243-904C-B64B-AF0E-9B5BCC31C934}"/>
              </a:ext>
            </a:extLst>
          </p:cNvPr>
          <p:cNvSpPr>
            <a:spLocks noGrp="1"/>
          </p:cNvSpPr>
          <p:nvPr>
            <p:ph idx="1"/>
          </p:nvPr>
        </p:nvSpPr>
        <p:spPr>
          <a:xfrm>
            <a:off x="418315" y="1092651"/>
            <a:ext cx="6172200" cy="1942247"/>
          </a:xfrm>
        </p:spPr>
        <p:txBody>
          <a:bodyPr>
            <a:normAutofit fontScale="77500" lnSpcReduction="20000"/>
          </a:bodyPr>
          <a:lstStyle/>
          <a:p>
            <a:r>
              <a:rPr lang="en-US" dirty="0"/>
              <a:t>Snowmass Committees meeting times and schedule</a:t>
            </a:r>
          </a:p>
          <a:p>
            <a:r>
              <a:rPr lang="en-US" dirty="0"/>
              <a:t>CSS Logos</a:t>
            </a:r>
          </a:p>
          <a:p>
            <a:r>
              <a:rPr lang="en-US" dirty="0"/>
              <a:t>Snowmass funding status, quick overview –more detailed discussion in next talk</a:t>
            </a:r>
          </a:p>
          <a:p>
            <a:r>
              <a:rPr lang="en-US" dirty="0"/>
              <a:t>All-Frontier meeting schedule</a:t>
            </a:r>
          </a:p>
          <a:p>
            <a:r>
              <a:rPr lang="en-US" dirty="0"/>
              <a:t>Disseminating CSS plans for discussion</a:t>
            </a:r>
          </a:p>
          <a:p>
            <a:r>
              <a:rPr lang="en-US" dirty="0"/>
              <a:t>New Tasks for conveners</a:t>
            </a:r>
          </a:p>
          <a:p>
            <a:r>
              <a:rPr lang="en-US" dirty="0"/>
              <a:t>Reminder: CSS Program Committee</a:t>
            </a:r>
          </a:p>
          <a:p>
            <a:endParaRPr lang="en-US" dirty="0"/>
          </a:p>
          <a:p>
            <a:pPr marL="0" indent="0">
              <a:buNone/>
            </a:pPr>
            <a:endParaRPr lang="en-US" dirty="0"/>
          </a:p>
        </p:txBody>
      </p:sp>
      <p:pic>
        <p:nvPicPr>
          <p:cNvPr id="4" name="Picture 3" descr="Graphical user interface, text, application&#10;&#10;Description automatically generated">
            <a:extLst>
              <a:ext uri="{FF2B5EF4-FFF2-40B4-BE49-F238E27FC236}">
                <a16:creationId xmlns:a16="http://schemas.microsoft.com/office/drawing/2014/main" id="{1085F2DE-DED0-4D49-8AC9-BDDB37BAD363}"/>
              </a:ext>
            </a:extLst>
          </p:cNvPr>
          <p:cNvPicPr>
            <a:picLocks noChangeAspect="1"/>
          </p:cNvPicPr>
          <p:nvPr/>
        </p:nvPicPr>
        <p:blipFill>
          <a:blip r:embed="rId2"/>
          <a:stretch>
            <a:fillRect/>
          </a:stretch>
        </p:blipFill>
        <p:spPr>
          <a:xfrm>
            <a:off x="774043" y="2934139"/>
            <a:ext cx="5239957" cy="1942246"/>
          </a:xfrm>
          <a:prstGeom prst="rect">
            <a:avLst/>
          </a:prstGeom>
        </p:spPr>
      </p:pic>
    </p:spTree>
    <p:extLst>
      <p:ext uri="{BB962C8B-B14F-4D97-AF65-F5344CB8AC3E}">
        <p14:creationId xmlns:p14="http://schemas.microsoft.com/office/powerpoint/2010/main" val="2880455031"/>
      </p:ext>
    </p:extLst>
  </p:cSld>
  <p:clrMapOvr>
    <a:masterClrMapping/>
  </p:clrMapOvr>
  <mc:AlternateContent xmlns:mc="http://schemas.openxmlformats.org/markup-compatibility/2006" xmlns:p14="http://schemas.microsoft.com/office/powerpoint/2010/main">
    <mc:Choice Requires="p14">
      <p:transition spd="slow" p14:dur="2000" advTm="34632"/>
    </mc:Choice>
    <mc:Fallback xmlns="">
      <p:transition spd="slow" advTm="3463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FA641-462D-8143-AF64-0322AD0D8CE1}"/>
              </a:ext>
            </a:extLst>
          </p:cNvPr>
          <p:cNvSpPr>
            <a:spLocks noGrp="1"/>
          </p:cNvSpPr>
          <p:nvPr>
            <p:ph type="title"/>
          </p:nvPr>
        </p:nvSpPr>
        <p:spPr/>
        <p:txBody>
          <a:bodyPr/>
          <a:lstStyle/>
          <a:p>
            <a:r>
              <a:rPr lang="en-US" dirty="0"/>
              <a:t>Impact of COVID</a:t>
            </a:r>
          </a:p>
        </p:txBody>
      </p:sp>
      <p:sp>
        <p:nvSpPr>
          <p:cNvPr id="3" name="Content Placeholder 2">
            <a:extLst>
              <a:ext uri="{FF2B5EF4-FFF2-40B4-BE49-F238E27FC236}">
                <a16:creationId xmlns:a16="http://schemas.microsoft.com/office/drawing/2014/main" id="{79917425-9563-8B42-BDD1-1178870ACFFB}"/>
              </a:ext>
            </a:extLst>
          </p:cNvPr>
          <p:cNvSpPr>
            <a:spLocks noGrp="1"/>
          </p:cNvSpPr>
          <p:nvPr>
            <p:ph idx="1"/>
          </p:nvPr>
        </p:nvSpPr>
        <p:spPr>
          <a:xfrm>
            <a:off x="342900" y="1100364"/>
            <a:ext cx="6172200" cy="3351891"/>
          </a:xfrm>
        </p:spPr>
        <p:txBody>
          <a:bodyPr>
            <a:normAutofit fontScale="62500" lnSpcReduction="20000"/>
          </a:bodyPr>
          <a:lstStyle/>
          <a:p>
            <a:r>
              <a:rPr lang="en-US" dirty="0"/>
              <a:t>This edition of Snowmass was planned to run from the summer of 2020 to a final get-together in July of 2021 at the University of Washington</a:t>
            </a:r>
          </a:p>
          <a:p>
            <a:r>
              <a:rPr lang="en-US" dirty="0"/>
              <a:t>By early 2021, it became clear that  COVID would have a major impact on our ability to carry out the necessary work because of  </a:t>
            </a:r>
          </a:p>
          <a:p>
            <a:pPr lvl="1"/>
            <a:r>
              <a:rPr lang="en-US" dirty="0"/>
              <a:t>Lack of face-to-face meetings reduced efficiency</a:t>
            </a:r>
          </a:p>
          <a:p>
            <a:pPr lvl="1"/>
            <a:r>
              <a:rPr lang="en-US" dirty="0"/>
              <a:t>Heavy burdens fell on our young physicists, who do many of the studies </a:t>
            </a:r>
          </a:p>
          <a:p>
            <a:pPr lvl="2"/>
            <a:r>
              <a:rPr lang="en-US" sz="1800" b="1" dirty="0"/>
              <a:t>Especially young physicists with children, who now had care for them all day and school them at home</a:t>
            </a:r>
          </a:p>
          <a:p>
            <a:r>
              <a:rPr lang="en-US" dirty="0"/>
              <a:t>In consultation with </a:t>
            </a:r>
            <a:r>
              <a:rPr lang="en-US" b="1" dirty="0"/>
              <a:t>DOE, which agreed to delay P5 by one year, to 2022/23</a:t>
            </a:r>
            <a:r>
              <a:rPr lang="en-US" dirty="0"/>
              <a:t>, we decided to take a ~7month pause/slowdown with the expectation that conditions would improve because of vaccines and other mitigation measures</a:t>
            </a:r>
          </a:p>
          <a:p>
            <a:pPr lvl="1"/>
            <a:r>
              <a:rPr lang="en-US" sz="1900" b="1" dirty="0"/>
              <a:t>The meeting at University of Washington was delayed until July of 2022</a:t>
            </a:r>
          </a:p>
          <a:p>
            <a:r>
              <a:rPr lang="en-US" dirty="0"/>
              <a:t>The pause/slowdown began in January of 2021 </a:t>
            </a:r>
          </a:p>
          <a:p>
            <a:r>
              <a:rPr lang="en-US" dirty="0"/>
              <a:t>The startup dates varied among the frontiers, but by September everything was restarted and there was a </a:t>
            </a:r>
            <a:r>
              <a:rPr lang="en-US" b="1" dirty="0"/>
              <a:t>“Snowmass Day” on September 24, 2021</a:t>
            </a:r>
            <a:r>
              <a:rPr lang="en-US" dirty="0"/>
              <a:t>, to review the status and plans for  completing the work in for the July 2022  meeting</a:t>
            </a:r>
          </a:p>
          <a:p>
            <a:r>
              <a:rPr lang="en-US" dirty="0"/>
              <a:t>We hope that vaccination and mitigation will enable us to function well even in the face of the Omicron variant, which has surfaced since the restart</a:t>
            </a:r>
          </a:p>
        </p:txBody>
      </p:sp>
      <p:sp>
        <p:nvSpPr>
          <p:cNvPr id="4" name="Footer Placeholder 3">
            <a:extLst>
              <a:ext uri="{FF2B5EF4-FFF2-40B4-BE49-F238E27FC236}">
                <a16:creationId xmlns:a16="http://schemas.microsoft.com/office/drawing/2014/main" id="{929E127F-F8EE-3D44-A0C5-B8671D65E274}"/>
              </a:ext>
            </a:extLst>
          </p:cNvPr>
          <p:cNvSpPr>
            <a:spLocks noGrp="1"/>
          </p:cNvSpPr>
          <p:nvPr>
            <p:ph type="ftr" sz="quarter" idx="11"/>
          </p:nvPr>
        </p:nvSpPr>
        <p:spPr/>
        <p:txBody>
          <a:bodyPr/>
          <a:lstStyle/>
          <a:p>
            <a:r>
              <a:rPr lang="pl-PL"/>
              <a:t>Snowmass All Conveners - JB</a:t>
            </a:r>
            <a:endParaRPr lang="en-US" dirty="0"/>
          </a:p>
        </p:txBody>
      </p:sp>
      <p:sp>
        <p:nvSpPr>
          <p:cNvPr id="5" name="Date Placeholder 4">
            <a:extLst>
              <a:ext uri="{FF2B5EF4-FFF2-40B4-BE49-F238E27FC236}">
                <a16:creationId xmlns:a16="http://schemas.microsoft.com/office/drawing/2014/main" id="{05AD7CB7-045E-CE4D-BDE2-4BAED8A3134D}"/>
              </a:ext>
            </a:extLst>
          </p:cNvPr>
          <p:cNvSpPr>
            <a:spLocks noGrp="1"/>
          </p:cNvSpPr>
          <p:nvPr>
            <p:ph type="dt" sz="half" idx="10"/>
          </p:nvPr>
        </p:nvSpPr>
        <p:spPr/>
        <p:txBody>
          <a:bodyPr/>
          <a:lstStyle/>
          <a:p>
            <a:r>
              <a:rPr lang="en-US"/>
              <a:t>2/18/22</a:t>
            </a:r>
            <a:endParaRPr lang="en-US" dirty="0"/>
          </a:p>
        </p:txBody>
      </p:sp>
      <p:sp>
        <p:nvSpPr>
          <p:cNvPr id="6" name="Slide Number Placeholder 5">
            <a:extLst>
              <a:ext uri="{FF2B5EF4-FFF2-40B4-BE49-F238E27FC236}">
                <a16:creationId xmlns:a16="http://schemas.microsoft.com/office/drawing/2014/main" id="{65DB9650-F378-CC42-AB18-86B2244225CC}"/>
              </a:ext>
            </a:extLst>
          </p:cNvPr>
          <p:cNvSpPr>
            <a:spLocks noGrp="1"/>
          </p:cNvSpPr>
          <p:nvPr>
            <p:ph type="sldNum" sz="quarter" idx="4"/>
          </p:nvPr>
        </p:nvSpPr>
        <p:spPr/>
        <p:txBody>
          <a:bodyPr/>
          <a:lstStyle/>
          <a:p>
            <a:fld id="{D141A47F-327A-5440-82F1-5C6FBC34A9CD}" type="slidenum">
              <a:rPr lang="en-US" smtClean="0"/>
              <a:pPr/>
              <a:t>20</a:t>
            </a:fld>
            <a:endParaRPr lang="en-US" dirty="0"/>
          </a:p>
        </p:txBody>
      </p:sp>
      <p:sp>
        <p:nvSpPr>
          <p:cNvPr id="8" name="TextBox 7">
            <a:extLst>
              <a:ext uri="{FF2B5EF4-FFF2-40B4-BE49-F238E27FC236}">
                <a16:creationId xmlns:a16="http://schemas.microsoft.com/office/drawing/2014/main" id="{1044BD74-F948-6143-B5FD-531206C3909D}"/>
              </a:ext>
            </a:extLst>
          </p:cNvPr>
          <p:cNvSpPr txBox="1"/>
          <p:nvPr/>
        </p:nvSpPr>
        <p:spPr>
          <a:xfrm>
            <a:off x="370114" y="4136567"/>
            <a:ext cx="617220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latin typeface="Avenir Book" panose="02000503020000020003" pitchFamily="2" charset="0"/>
              </a:rPr>
              <a:t>Our study will be sufficiently complete to provide the necessary inputs to P5 and we hope to avoid further postponements</a:t>
            </a:r>
          </a:p>
        </p:txBody>
      </p:sp>
    </p:spTree>
    <p:extLst>
      <p:ext uri="{BB962C8B-B14F-4D97-AF65-F5344CB8AC3E}">
        <p14:creationId xmlns:p14="http://schemas.microsoft.com/office/powerpoint/2010/main" val="2869462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DCBE3-6A96-934A-BD7F-4B9900283CEC}"/>
              </a:ext>
            </a:extLst>
          </p:cNvPr>
          <p:cNvSpPr>
            <a:spLocks noGrp="1"/>
          </p:cNvSpPr>
          <p:nvPr>
            <p:ph type="title"/>
          </p:nvPr>
        </p:nvSpPr>
        <p:spPr/>
        <p:txBody>
          <a:bodyPr/>
          <a:lstStyle/>
          <a:p>
            <a:r>
              <a:rPr lang="en-US" dirty="0"/>
              <a:t>Selected Upcoming Activities</a:t>
            </a:r>
          </a:p>
        </p:txBody>
      </p:sp>
      <p:sp>
        <p:nvSpPr>
          <p:cNvPr id="3" name="Content Placeholder 2">
            <a:extLst>
              <a:ext uri="{FF2B5EF4-FFF2-40B4-BE49-F238E27FC236}">
                <a16:creationId xmlns:a16="http://schemas.microsoft.com/office/drawing/2014/main" id="{3B628013-1760-374A-B206-D7BEA0820E4D}"/>
              </a:ext>
            </a:extLst>
          </p:cNvPr>
          <p:cNvSpPr>
            <a:spLocks noGrp="1"/>
          </p:cNvSpPr>
          <p:nvPr>
            <p:ph idx="1"/>
          </p:nvPr>
        </p:nvSpPr>
        <p:spPr>
          <a:xfrm>
            <a:off x="342900" y="1187451"/>
            <a:ext cx="6172200" cy="3750069"/>
          </a:xfrm>
        </p:spPr>
        <p:txBody>
          <a:bodyPr>
            <a:normAutofit fontScale="70000" lnSpcReduction="20000"/>
          </a:bodyPr>
          <a:lstStyle/>
          <a:p>
            <a:r>
              <a:rPr lang="en-US" b="1" dirty="0"/>
              <a:t>Preparatory ”All-frontier” meetings </a:t>
            </a:r>
            <a:r>
              <a:rPr lang="en-US" b="1" dirty="0">
                <a:solidFill>
                  <a:schemeClr val="tx2">
                    <a:lumMod val="50000"/>
                  </a:schemeClr>
                </a:solidFill>
              </a:rPr>
              <a:t>(which we hope will be HYBRID, i.e. will have both an in-person  component and remote access) </a:t>
            </a:r>
            <a:r>
              <a:rPr lang="en-US" b="1" dirty="0"/>
              <a:t>to complete and begin to synthesize the white papers:</a:t>
            </a:r>
          </a:p>
          <a:p>
            <a:pPr lvl="1"/>
            <a:r>
              <a:rPr lang="en-US" b="1" dirty="0"/>
              <a:t>I</a:t>
            </a:r>
            <a:r>
              <a:rPr lang="en-US" dirty="0"/>
              <a:t>nstrumentation Frontier, Feb. 14-18, Stony Brook </a:t>
            </a:r>
            <a:r>
              <a:rPr lang="en-US" b="1" dirty="0">
                <a:solidFill>
                  <a:schemeClr val="tx2">
                    <a:lumMod val="50000"/>
                  </a:schemeClr>
                </a:solidFill>
              </a:rPr>
              <a:t>(delayed, remote?)</a:t>
            </a:r>
          </a:p>
          <a:p>
            <a:pPr lvl="1"/>
            <a:r>
              <a:rPr lang="en-US" dirty="0"/>
              <a:t>Theory Frontier, Feb. 23 – 25, KITP-UCSB: hybrid meeting</a:t>
            </a:r>
          </a:p>
          <a:p>
            <a:pPr lvl="1"/>
            <a:r>
              <a:rPr lang="en-US" dirty="0"/>
              <a:t>Neutrino Frontier, March 16 – 18, Oak Ridge National Lab, hybrid</a:t>
            </a:r>
          </a:p>
          <a:p>
            <a:pPr lvl="1"/>
            <a:r>
              <a:rPr lang="en-US" dirty="0"/>
              <a:t>Energy Frontier, week of  March 27, Brown University, hybrid</a:t>
            </a:r>
          </a:p>
          <a:p>
            <a:pPr lvl="1"/>
            <a:r>
              <a:rPr lang="en-US" dirty="0"/>
              <a:t>Rare Decays and Precision Measurements: May 16 – 19, University of Cincinnati, hybrid</a:t>
            </a:r>
          </a:p>
          <a:p>
            <a:pPr lvl="1"/>
            <a:r>
              <a:rPr lang="en-US" dirty="0"/>
              <a:t>Community Engagement: May 24 - 26, Brookhaven National Lab, hybrid</a:t>
            </a:r>
          </a:p>
          <a:p>
            <a:r>
              <a:rPr lang="en-US" b="1" dirty="0"/>
              <a:t>Special Seminar series </a:t>
            </a:r>
            <a:r>
              <a:rPr lang="en-US" b="1" dirty="0">
                <a:solidFill>
                  <a:schemeClr val="tx2">
                    <a:lumMod val="50000"/>
                  </a:schemeClr>
                </a:solidFill>
              </a:rPr>
              <a:t>(all virtual) </a:t>
            </a:r>
            <a:r>
              <a:rPr lang="en-US" b="1" dirty="0"/>
              <a:t>on topics that will shape US accelerator activities including construction projects and R&amp;D</a:t>
            </a:r>
          </a:p>
          <a:p>
            <a:pPr lvl="1"/>
            <a:r>
              <a:rPr lang="en-US" dirty="0"/>
              <a:t>Colliders (EF and AF)</a:t>
            </a:r>
          </a:p>
          <a:p>
            <a:pPr lvl="1"/>
            <a:r>
              <a:rPr lang="en-US" dirty="0"/>
              <a:t>Muon properties and decays (RPF and AF)</a:t>
            </a:r>
          </a:p>
          <a:p>
            <a:pPr lvl="1"/>
            <a:r>
              <a:rPr lang="en-US" dirty="0"/>
              <a:t>Neutrinos (NF and AF)</a:t>
            </a:r>
          </a:p>
          <a:p>
            <a:pPr lvl="1"/>
            <a:r>
              <a:rPr lang="en-US" dirty="0"/>
              <a:t>Accelerator Dark matter searches and other fixed target needs (RPF and AF) </a:t>
            </a:r>
          </a:p>
          <a:p>
            <a:r>
              <a:rPr lang="en-US" dirty="0"/>
              <a:t>Ongoing Initiative of Snowmass Early Career</a:t>
            </a:r>
          </a:p>
          <a:p>
            <a:pPr lvl="1"/>
            <a:r>
              <a:rPr lang="en-US" dirty="0"/>
              <a:t>Colloquium series: “Big Questions in Particle Physics”</a:t>
            </a:r>
          </a:p>
          <a:p>
            <a:endParaRPr lang="en-US" dirty="0"/>
          </a:p>
        </p:txBody>
      </p:sp>
      <p:sp>
        <p:nvSpPr>
          <p:cNvPr id="4" name="Footer Placeholder 3">
            <a:extLst>
              <a:ext uri="{FF2B5EF4-FFF2-40B4-BE49-F238E27FC236}">
                <a16:creationId xmlns:a16="http://schemas.microsoft.com/office/drawing/2014/main" id="{17F6050C-ED72-754A-A8D6-FC6C24237DF3}"/>
              </a:ext>
            </a:extLst>
          </p:cNvPr>
          <p:cNvSpPr>
            <a:spLocks noGrp="1"/>
          </p:cNvSpPr>
          <p:nvPr>
            <p:ph type="ftr" sz="quarter" idx="11"/>
          </p:nvPr>
        </p:nvSpPr>
        <p:spPr/>
        <p:txBody>
          <a:bodyPr/>
          <a:lstStyle/>
          <a:p>
            <a:r>
              <a:rPr lang="pl-PL"/>
              <a:t>Snowmass All Conveners - JB</a:t>
            </a:r>
            <a:endParaRPr lang="en-US" dirty="0"/>
          </a:p>
        </p:txBody>
      </p:sp>
      <p:sp>
        <p:nvSpPr>
          <p:cNvPr id="5" name="Date Placeholder 4">
            <a:extLst>
              <a:ext uri="{FF2B5EF4-FFF2-40B4-BE49-F238E27FC236}">
                <a16:creationId xmlns:a16="http://schemas.microsoft.com/office/drawing/2014/main" id="{ED0B2416-0F64-D942-B02F-EA8EE67A7624}"/>
              </a:ext>
            </a:extLst>
          </p:cNvPr>
          <p:cNvSpPr>
            <a:spLocks noGrp="1"/>
          </p:cNvSpPr>
          <p:nvPr>
            <p:ph type="dt" sz="half" idx="10"/>
          </p:nvPr>
        </p:nvSpPr>
        <p:spPr/>
        <p:txBody>
          <a:bodyPr/>
          <a:lstStyle/>
          <a:p>
            <a:r>
              <a:rPr lang="en-US"/>
              <a:t>2/18/22</a:t>
            </a:r>
            <a:endParaRPr lang="en-US" dirty="0"/>
          </a:p>
        </p:txBody>
      </p:sp>
      <p:sp>
        <p:nvSpPr>
          <p:cNvPr id="6" name="Slide Number Placeholder 5">
            <a:extLst>
              <a:ext uri="{FF2B5EF4-FFF2-40B4-BE49-F238E27FC236}">
                <a16:creationId xmlns:a16="http://schemas.microsoft.com/office/drawing/2014/main" id="{1E15EF8C-4E40-324C-8D13-BD4732CA6372}"/>
              </a:ext>
            </a:extLst>
          </p:cNvPr>
          <p:cNvSpPr>
            <a:spLocks noGrp="1"/>
          </p:cNvSpPr>
          <p:nvPr>
            <p:ph type="sldNum" sz="quarter" idx="4"/>
          </p:nvPr>
        </p:nvSpPr>
        <p:spPr/>
        <p:txBody>
          <a:bodyPr/>
          <a:lstStyle/>
          <a:p>
            <a:fld id="{D141A47F-327A-5440-82F1-5C6FBC34A9CD}" type="slidenum">
              <a:rPr lang="en-US" smtClean="0"/>
              <a:pPr/>
              <a:t>21</a:t>
            </a:fld>
            <a:endParaRPr lang="en-US" dirty="0"/>
          </a:p>
        </p:txBody>
      </p:sp>
    </p:spTree>
    <p:extLst>
      <p:ext uri="{BB962C8B-B14F-4D97-AF65-F5344CB8AC3E}">
        <p14:creationId xmlns:p14="http://schemas.microsoft.com/office/powerpoint/2010/main" val="1141963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368D9-049E-B54E-AF8B-9625C17DFAE9}"/>
              </a:ext>
            </a:extLst>
          </p:cNvPr>
          <p:cNvSpPr>
            <a:spLocks noGrp="1"/>
          </p:cNvSpPr>
          <p:nvPr>
            <p:ph type="title"/>
          </p:nvPr>
        </p:nvSpPr>
        <p:spPr/>
        <p:txBody>
          <a:bodyPr/>
          <a:lstStyle/>
          <a:p>
            <a:r>
              <a:rPr lang="en-US"/>
              <a:t>From CSS </a:t>
            </a:r>
            <a:r>
              <a:rPr lang="en-US" dirty="0"/>
              <a:t>Survey</a:t>
            </a:r>
          </a:p>
        </p:txBody>
      </p:sp>
      <p:sp>
        <p:nvSpPr>
          <p:cNvPr id="3" name="Date Placeholder 2">
            <a:extLst>
              <a:ext uri="{FF2B5EF4-FFF2-40B4-BE49-F238E27FC236}">
                <a16:creationId xmlns:a16="http://schemas.microsoft.com/office/drawing/2014/main" id="{9E955611-566F-B94D-A7AF-1637B090D743}"/>
              </a:ext>
            </a:extLst>
          </p:cNvPr>
          <p:cNvSpPr>
            <a:spLocks noGrp="1"/>
          </p:cNvSpPr>
          <p:nvPr>
            <p:ph type="dt" sz="half" idx="10"/>
          </p:nvPr>
        </p:nvSpPr>
        <p:spPr/>
        <p:txBody>
          <a:bodyPr/>
          <a:lstStyle/>
          <a:p>
            <a:r>
              <a:rPr lang="en-US"/>
              <a:t>2/18/22</a:t>
            </a:r>
            <a:endParaRPr lang="en-US" dirty="0"/>
          </a:p>
        </p:txBody>
      </p:sp>
      <p:sp>
        <p:nvSpPr>
          <p:cNvPr id="4" name="Footer Placeholder 3">
            <a:extLst>
              <a:ext uri="{FF2B5EF4-FFF2-40B4-BE49-F238E27FC236}">
                <a16:creationId xmlns:a16="http://schemas.microsoft.com/office/drawing/2014/main" id="{5F14E79D-820F-D14E-A797-127B3D9B0AE0}"/>
              </a:ext>
            </a:extLst>
          </p:cNvPr>
          <p:cNvSpPr>
            <a:spLocks noGrp="1"/>
          </p:cNvSpPr>
          <p:nvPr>
            <p:ph type="ftr" sz="quarter" idx="12"/>
          </p:nvPr>
        </p:nvSpPr>
        <p:spPr/>
        <p:txBody>
          <a:bodyPr/>
          <a:lstStyle/>
          <a:p>
            <a:r>
              <a:rPr lang="pl-PL"/>
              <a:t>Snowmass All Conveners - JB</a:t>
            </a:r>
            <a:endParaRPr lang="en-US" dirty="0"/>
          </a:p>
        </p:txBody>
      </p:sp>
      <p:sp>
        <p:nvSpPr>
          <p:cNvPr id="5" name="Slide Number Placeholder 4">
            <a:extLst>
              <a:ext uri="{FF2B5EF4-FFF2-40B4-BE49-F238E27FC236}">
                <a16:creationId xmlns:a16="http://schemas.microsoft.com/office/drawing/2014/main" id="{174349C4-5215-334F-A2DE-E7143F746C3C}"/>
              </a:ext>
            </a:extLst>
          </p:cNvPr>
          <p:cNvSpPr>
            <a:spLocks noGrp="1"/>
          </p:cNvSpPr>
          <p:nvPr>
            <p:ph type="sldNum" sz="quarter" idx="4"/>
          </p:nvPr>
        </p:nvSpPr>
        <p:spPr/>
        <p:txBody>
          <a:bodyPr/>
          <a:lstStyle/>
          <a:p>
            <a:fld id="{D141A47F-327A-5440-82F1-5C6FBC34A9CD}" type="slidenum">
              <a:rPr lang="en-US" smtClean="0"/>
              <a:pPr/>
              <a:t>22</a:t>
            </a:fld>
            <a:endParaRPr lang="en-US" dirty="0"/>
          </a:p>
        </p:txBody>
      </p:sp>
      <p:pic>
        <p:nvPicPr>
          <p:cNvPr id="7" name="Picture 6" descr="Chart&#10;&#10;Description automatically generated">
            <a:extLst>
              <a:ext uri="{FF2B5EF4-FFF2-40B4-BE49-F238E27FC236}">
                <a16:creationId xmlns:a16="http://schemas.microsoft.com/office/drawing/2014/main" id="{9541AFEE-DFBF-9144-9EE0-FB7E016636B2}"/>
              </a:ext>
            </a:extLst>
          </p:cNvPr>
          <p:cNvPicPr>
            <a:picLocks noChangeAspect="1"/>
          </p:cNvPicPr>
          <p:nvPr/>
        </p:nvPicPr>
        <p:blipFill>
          <a:blip r:embed="rId2"/>
          <a:stretch>
            <a:fillRect/>
          </a:stretch>
        </p:blipFill>
        <p:spPr>
          <a:xfrm>
            <a:off x="0" y="802337"/>
            <a:ext cx="6858000" cy="3538826"/>
          </a:xfrm>
          <a:prstGeom prst="rect">
            <a:avLst/>
          </a:prstGeom>
        </p:spPr>
      </p:pic>
    </p:spTree>
    <p:extLst>
      <p:ext uri="{BB962C8B-B14F-4D97-AF65-F5344CB8AC3E}">
        <p14:creationId xmlns:p14="http://schemas.microsoft.com/office/powerpoint/2010/main" val="317622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BF814-46EE-4947-8651-BA7A7DBD45B1}"/>
              </a:ext>
            </a:extLst>
          </p:cNvPr>
          <p:cNvSpPr>
            <a:spLocks noGrp="1"/>
          </p:cNvSpPr>
          <p:nvPr>
            <p:ph type="title"/>
          </p:nvPr>
        </p:nvSpPr>
        <p:spPr/>
        <p:txBody>
          <a:bodyPr/>
          <a:lstStyle/>
          <a:p>
            <a:r>
              <a:rPr lang="en-US" dirty="0"/>
              <a:t>From CSS Survey</a:t>
            </a:r>
          </a:p>
        </p:txBody>
      </p:sp>
      <p:sp>
        <p:nvSpPr>
          <p:cNvPr id="3" name="Date Placeholder 2">
            <a:extLst>
              <a:ext uri="{FF2B5EF4-FFF2-40B4-BE49-F238E27FC236}">
                <a16:creationId xmlns:a16="http://schemas.microsoft.com/office/drawing/2014/main" id="{D5E418F0-999E-BC40-A981-7E11ACEF676C}"/>
              </a:ext>
            </a:extLst>
          </p:cNvPr>
          <p:cNvSpPr>
            <a:spLocks noGrp="1"/>
          </p:cNvSpPr>
          <p:nvPr>
            <p:ph type="dt" sz="half" idx="10"/>
          </p:nvPr>
        </p:nvSpPr>
        <p:spPr/>
        <p:txBody>
          <a:bodyPr/>
          <a:lstStyle/>
          <a:p>
            <a:r>
              <a:rPr lang="en-US"/>
              <a:t>2/18/22</a:t>
            </a:r>
            <a:endParaRPr lang="en-US" dirty="0"/>
          </a:p>
        </p:txBody>
      </p:sp>
      <p:sp>
        <p:nvSpPr>
          <p:cNvPr id="4" name="Footer Placeholder 3">
            <a:extLst>
              <a:ext uri="{FF2B5EF4-FFF2-40B4-BE49-F238E27FC236}">
                <a16:creationId xmlns:a16="http://schemas.microsoft.com/office/drawing/2014/main" id="{CC8E5785-AEDD-0C40-AEDF-E6571B24D453}"/>
              </a:ext>
            </a:extLst>
          </p:cNvPr>
          <p:cNvSpPr>
            <a:spLocks noGrp="1"/>
          </p:cNvSpPr>
          <p:nvPr>
            <p:ph type="ftr" sz="quarter" idx="12"/>
          </p:nvPr>
        </p:nvSpPr>
        <p:spPr/>
        <p:txBody>
          <a:bodyPr/>
          <a:lstStyle/>
          <a:p>
            <a:r>
              <a:rPr lang="pl-PL"/>
              <a:t>Snowmass All Conveners - JB</a:t>
            </a:r>
            <a:endParaRPr lang="en-US" dirty="0"/>
          </a:p>
        </p:txBody>
      </p:sp>
      <p:sp>
        <p:nvSpPr>
          <p:cNvPr id="5" name="Slide Number Placeholder 4">
            <a:extLst>
              <a:ext uri="{FF2B5EF4-FFF2-40B4-BE49-F238E27FC236}">
                <a16:creationId xmlns:a16="http://schemas.microsoft.com/office/drawing/2014/main" id="{1CF35019-890F-BA47-9EEF-4134E487B1F1}"/>
              </a:ext>
            </a:extLst>
          </p:cNvPr>
          <p:cNvSpPr>
            <a:spLocks noGrp="1"/>
          </p:cNvSpPr>
          <p:nvPr>
            <p:ph type="sldNum" sz="quarter" idx="4"/>
          </p:nvPr>
        </p:nvSpPr>
        <p:spPr/>
        <p:txBody>
          <a:bodyPr/>
          <a:lstStyle/>
          <a:p>
            <a:fld id="{D141A47F-327A-5440-82F1-5C6FBC34A9CD}" type="slidenum">
              <a:rPr lang="en-US" smtClean="0"/>
              <a:pPr/>
              <a:t>23</a:t>
            </a:fld>
            <a:endParaRPr lang="en-US" dirty="0"/>
          </a:p>
        </p:txBody>
      </p:sp>
      <p:pic>
        <p:nvPicPr>
          <p:cNvPr id="7" name="Picture 6" descr="Text, letter&#10;&#10;Description automatically generated">
            <a:extLst>
              <a:ext uri="{FF2B5EF4-FFF2-40B4-BE49-F238E27FC236}">
                <a16:creationId xmlns:a16="http://schemas.microsoft.com/office/drawing/2014/main" id="{BC89759C-4397-3348-A2D1-18A6E687A519}"/>
              </a:ext>
            </a:extLst>
          </p:cNvPr>
          <p:cNvPicPr>
            <a:picLocks noChangeAspect="1"/>
          </p:cNvPicPr>
          <p:nvPr/>
        </p:nvPicPr>
        <p:blipFill>
          <a:blip r:embed="rId2"/>
          <a:stretch>
            <a:fillRect/>
          </a:stretch>
        </p:blipFill>
        <p:spPr>
          <a:xfrm>
            <a:off x="1081711" y="1190228"/>
            <a:ext cx="4694577" cy="3565826"/>
          </a:xfrm>
          <a:prstGeom prst="rect">
            <a:avLst/>
          </a:prstGeom>
        </p:spPr>
      </p:pic>
    </p:spTree>
    <p:extLst>
      <p:ext uri="{BB962C8B-B14F-4D97-AF65-F5344CB8AC3E}">
        <p14:creationId xmlns:p14="http://schemas.microsoft.com/office/powerpoint/2010/main" val="4288184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1828B-4762-024C-8A7F-171E8C6BA45B}"/>
              </a:ext>
            </a:extLst>
          </p:cNvPr>
          <p:cNvSpPr>
            <a:spLocks noGrp="1"/>
          </p:cNvSpPr>
          <p:nvPr>
            <p:ph type="title"/>
          </p:nvPr>
        </p:nvSpPr>
        <p:spPr/>
        <p:txBody>
          <a:bodyPr/>
          <a:lstStyle/>
          <a:p>
            <a:r>
              <a:rPr lang="en-US" dirty="0"/>
              <a:t>Captioning</a:t>
            </a:r>
          </a:p>
        </p:txBody>
      </p:sp>
      <p:sp>
        <p:nvSpPr>
          <p:cNvPr id="3" name="Content Placeholder 2">
            <a:extLst>
              <a:ext uri="{FF2B5EF4-FFF2-40B4-BE49-F238E27FC236}">
                <a16:creationId xmlns:a16="http://schemas.microsoft.com/office/drawing/2014/main" id="{7A16F7C3-1640-0D4E-97E8-7DE22844E11E}"/>
              </a:ext>
            </a:extLst>
          </p:cNvPr>
          <p:cNvSpPr>
            <a:spLocks noGrp="1"/>
          </p:cNvSpPr>
          <p:nvPr>
            <p:ph idx="1"/>
          </p:nvPr>
        </p:nvSpPr>
        <p:spPr>
          <a:xfrm>
            <a:off x="342900" y="1187451"/>
            <a:ext cx="6172200" cy="3368365"/>
          </a:xfrm>
        </p:spPr>
        <p:txBody>
          <a:bodyPr>
            <a:normAutofit fontScale="55000" lnSpcReduction="20000"/>
          </a:bodyPr>
          <a:lstStyle/>
          <a:p>
            <a:r>
              <a:rPr lang="en-US" dirty="0"/>
              <a:t>Request for  support of one physicist to  work on a white paper in CEF/COMMF3 on accessibility</a:t>
            </a:r>
          </a:p>
          <a:p>
            <a:pPr lvl="1"/>
            <a:r>
              <a:rPr lang="en-US" dirty="0"/>
              <a:t>Insists that high quality captioning necessary</a:t>
            </a:r>
          </a:p>
          <a:p>
            <a:pPr lvl="1"/>
            <a:r>
              <a:rPr lang="en-US" dirty="0"/>
              <a:t>White Coat captioning is $306/h at 8 meetings</a:t>
            </a:r>
          </a:p>
          <a:p>
            <a:r>
              <a:rPr lang="en-US" dirty="0"/>
              <a:t>Brief Notes and Action Items from meeting with </a:t>
            </a:r>
          </a:p>
          <a:p>
            <a:pPr lvl="1"/>
            <a:r>
              <a:rPr lang="en-US" dirty="0"/>
              <a:t>Discussion of need – the target is major white paper – options, quality issues</a:t>
            </a:r>
          </a:p>
          <a:p>
            <a:pPr lvl="1"/>
            <a:r>
              <a:rPr lang="en-US" dirty="0"/>
              <a:t>DPF budget constraints, issue of opportunity costs and  Constant sum game</a:t>
            </a:r>
          </a:p>
          <a:p>
            <a:pPr lvl="1"/>
            <a:r>
              <a:rPr lang="en-US" dirty="0"/>
              <a:t>Opportunity costs are related to increased pressure to provide a variety support, especially for Early Career Scientists</a:t>
            </a:r>
          </a:p>
          <a:p>
            <a:pPr lvl="1"/>
            <a:r>
              <a:rPr lang="en-US" dirty="0" err="1"/>
              <a:t>Giordan</a:t>
            </a:r>
            <a:r>
              <a:rPr lang="en-US" dirty="0"/>
              <a:t> Stark: Provide a definite proposal for the rest of 2022</a:t>
            </a:r>
          </a:p>
          <a:p>
            <a:pPr lvl="1"/>
            <a:r>
              <a:rPr lang="en-US" dirty="0" err="1"/>
              <a:t>Tulika</a:t>
            </a:r>
            <a:r>
              <a:rPr lang="en-US" dirty="0"/>
              <a:t> to follow up with CERN on an AI-based automated captioning system that may be tested at the LHCP</a:t>
            </a:r>
          </a:p>
          <a:p>
            <a:pPr lvl="1"/>
            <a:r>
              <a:rPr lang="en-US" dirty="0"/>
              <a:t>Joel will ask APS what their plans to address this problem</a:t>
            </a:r>
          </a:p>
          <a:p>
            <a:pPr lvl="1"/>
            <a:r>
              <a:rPr lang="en-US" dirty="0"/>
              <a:t>We (DPF) will check with other APS units to learn if they face similar challenges and what solutions they have utilized or are considering</a:t>
            </a:r>
          </a:p>
          <a:p>
            <a:pPr lvl="1"/>
            <a:r>
              <a:rPr lang="en-US" dirty="0"/>
              <a:t>We should be sure to consider all alternatives to captioning since it is unclear that the resources will be available for all future needs.</a:t>
            </a:r>
          </a:p>
          <a:p>
            <a:pPr lvl="1"/>
            <a:r>
              <a:rPr lang="en-US" dirty="0"/>
              <a:t>We, collectively,  should explore  other sources of funding, including a specific addition to conference fees, private funds, some form of crowd-sourcing …</a:t>
            </a:r>
          </a:p>
          <a:p>
            <a:r>
              <a:rPr lang="en-US" b="1" dirty="0"/>
              <a:t>If any your Divisions have good solutions or want to work with us to find them, let us know</a:t>
            </a:r>
          </a:p>
          <a:p>
            <a:endParaRPr lang="en-US" dirty="0"/>
          </a:p>
        </p:txBody>
      </p:sp>
      <p:sp>
        <p:nvSpPr>
          <p:cNvPr id="4" name="Footer Placeholder 3">
            <a:extLst>
              <a:ext uri="{FF2B5EF4-FFF2-40B4-BE49-F238E27FC236}">
                <a16:creationId xmlns:a16="http://schemas.microsoft.com/office/drawing/2014/main" id="{DDF79963-EED7-D541-8804-BFB9F59A8D47}"/>
              </a:ext>
            </a:extLst>
          </p:cNvPr>
          <p:cNvSpPr>
            <a:spLocks noGrp="1"/>
          </p:cNvSpPr>
          <p:nvPr>
            <p:ph type="ftr" sz="quarter" idx="11"/>
          </p:nvPr>
        </p:nvSpPr>
        <p:spPr/>
        <p:txBody>
          <a:bodyPr/>
          <a:lstStyle/>
          <a:p>
            <a:r>
              <a:rPr lang="pl-PL"/>
              <a:t>Snowmass All Conveners - JB</a:t>
            </a:r>
            <a:endParaRPr lang="en-US" dirty="0"/>
          </a:p>
        </p:txBody>
      </p:sp>
      <p:sp>
        <p:nvSpPr>
          <p:cNvPr id="5" name="Date Placeholder 4">
            <a:extLst>
              <a:ext uri="{FF2B5EF4-FFF2-40B4-BE49-F238E27FC236}">
                <a16:creationId xmlns:a16="http://schemas.microsoft.com/office/drawing/2014/main" id="{E329E2F6-73FC-7F48-B7C4-8A08869C457D}"/>
              </a:ext>
            </a:extLst>
          </p:cNvPr>
          <p:cNvSpPr>
            <a:spLocks noGrp="1"/>
          </p:cNvSpPr>
          <p:nvPr>
            <p:ph type="dt" sz="half" idx="10"/>
          </p:nvPr>
        </p:nvSpPr>
        <p:spPr/>
        <p:txBody>
          <a:bodyPr/>
          <a:lstStyle/>
          <a:p>
            <a:r>
              <a:rPr lang="en-US"/>
              <a:t>2/18/22</a:t>
            </a:r>
            <a:endParaRPr lang="en-US" dirty="0"/>
          </a:p>
        </p:txBody>
      </p:sp>
      <p:sp>
        <p:nvSpPr>
          <p:cNvPr id="6" name="Slide Number Placeholder 5">
            <a:extLst>
              <a:ext uri="{FF2B5EF4-FFF2-40B4-BE49-F238E27FC236}">
                <a16:creationId xmlns:a16="http://schemas.microsoft.com/office/drawing/2014/main" id="{4041B51B-6F44-0143-A457-DC7B6313792F}"/>
              </a:ext>
            </a:extLst>
          </p:cNvPr>
          <p:cNvSpPr>
            <a:spLocks noGrp="1"/>
          </p:cNvSpPr>
          <p:nvPr>
            <p:ph type="sldNum" sz="quarter" idx="4"/>
          </p:nvPr>
        </p:nvSpPr>
        <p:spPr/>
        <p:txBody>
          <a:bodyPr/>
          <a:lstStyle/>
          <a:p>
            <a:fld id="{D141A47F-327A-5440-82F1-5C6FBC34A9CD}" type="slidenum">
              <a:rPr lang="en-US" smtClean="0"/>
              <a:pPr/>
              <a:t>24</a:t>
            </a:fld>
            <a:endParaRPr lang="en-US" dirty="0"/>
          </a:p>
        </p:txBody>
      </p:sp>
      <p:sp>
        <p:nvSpPr>
          <p:cNvPr id="7" name="TextBox 6">
            <a:extLst>
              <a:ext uri="{FF2B5EF4-FFF2-40B4-BE49-F238E27FC236}">
                <a16:creationId xmlns:a16="http://schemas.microsoft.com/office/drawing/2014/main" id="{0AA46A27-0B3F-D14F-BB8C-EEA3A92A2A6D}"/>
              </a:ext>
            </a:extLst>
          </p:cNvPr>
          <p:cNvSpPr txBox="1"/>
          <p:nvPr/>
        </p:nvSpPr>
        <p:spPr>
          <a:xfrm>
            <a:off x="202301" y="4033707"/>
            <a:ext cx="6586916"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We sent an email approving the captioning request for finishing the  contributed paper </a:t>
            </a:r>
            <a:r>
              <a:rPr lang="en-US" sz="1200" dirty="0" err="1"/>
              <a:t>Giordan</a:t>
            </a:r>
            <a:r>
              <a:rPr lang="en-US" sz="1200" dirty="0"/>
              <a:t> is working on. He has to apply for support for captioning at all-frontier meetings and the CSS and it is not guaranteed at the quality level he seeks. It can be included in the registration fee. We have applied to the FAs for funds. </a:t>
            </a:r>
          </a:p>
        </p:txBody>
      </p:sp>
    </p:spTree>
    <p:extLst>
      <p:ext uri="{BB962C8B-B14F-4D97-AF65-F5344CB8AC3E}">
        <p14:creationId xmlns:p14="http://schemas.microsoft.com/office/powerpoint/2010/main" val="1112847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9CDE-DD9F-164C-AFF8-351E20497F0A}"/>
              </a:ext>
            </a:extLst>
          </p:cNvPr>
          <p:cNvSpPr>
            <a:spLocks noGrp="1"/>
          </p:cNvSpPr>
          <p:nvPr>
            <p:ph type="title"/>
          </p:nvPr>
        </p:nvSpPr>
        <p:spPr/>
        <p:txBody>
          <a:bodyPr>
            <a:normAutofit fontScale="90000"/>
          </a:bodyPr>
          <a:lstStyle/>
          <a:p>
            <a:r>
              <a:rPr lang="en-US" dirty="0"/>
              <a:t>Snowmass Meeting Times and Schedules</a:t>
            </a:r>
          </a:p>
        </p:txBody>
      </p:sp>
      <p:sp>
        <p:nvSpPr>
          <p:cNvPr id="3" name="Content Placeholder 2">
            <a:extLst>
              <a:ext uri="{FF2B5EF4-FFF2-40B4-BE49-F238E27FC236}">
                <a16:creationId xmlns:a16="http://schemas.microsoft.com/office/drawing/2014/main" id="{2F677232-D2A1-F048-8BAC-8C0C5DD4A561}"/>
              </a:ext>
            </a:extLst>
          </p:cNvPr>
          <p:cNvSpPr>
            <a:spLocks noGrp="1"/>
          </p:cNvSpPr>
          <p:nvPr>
            <p:ph idx="1"/>
          </p:nvPr>
        </p:nvSpPr>
        <p:spPr>
          <a:xfrm>
            <a:off x="342900" y="1187452"/>
            <a:ext cx="6172200" cy="3617304"/>
          </a:xfrm>
        </p:spPr>
        <p:txBody>
          <a:bodyPr>
            <a:normAutofit fontScale="92500" lnSpcReduction="20000"/>
          </a:bodyPr>
          <a:lstStyle/>
          <a:p>
            <a:r>
              <a:rPr lang="en-US" dirty="0"/>
              <a:t>Steering Group:  Thursday 16:00 US Central, weekly</a:t>
            </a:r>
          </a:p>
          <a:p>
            <a:r>
              <a:rPr lang="en-US" dirty="0"/>
              <a:t>All-Conveners </a:t>
            </a:r>
          </a:p>
          <a:p>
            <a:pPr lvl="1"/>
            <a:r>
              <a:rPr lang="en-US" dirty="0"/>
              <a:t>10:00 – 11:00 US/Central time every approximately every four weeks on  Friday starting Feb 18</a:t>
            </a:r>
          </a:p>
          <a:p>
            <a:r>
              <a:rPr lang="en-US" dirty="0"/>
              <a:t>Advisory Group </a:t>
            </a:r>
          </a:p>
          <a:p>
            <a:pPr lvl="1"/>
            <a:r>
              <a:rPr lang="en-US" dirty="0"/>
              <a:t>Time zone issues - Advisory Group spans from Japan to California </a:t>
            </a:r>
          </a:p>
          <a:p>
            <a:pPr lvl="1"/>
            <a:r>
              <a:rPr lang="en-US" dirty="0"/>
              <a:t>08:00 – 09:00  US/Central time approximately every four weeks on Monday starting  </a:t>
            </a:r>
            <a:r>
              <a:rPr lang="en-US" dirty="0">
                <a:solidFill>
                  <a:schemeClr val="accent3">
                    <a:lumMod val="50000"/>
                  </a:schemeClr>
                </a:solidFill>
              </a:rPr>
              <a:t>Feb. 28 (moved from Feb 21)</a:t>
            </a:r>
          </a:p>
          <a:p>
            <a:r>
              <a:rPr lang="en-US" dirty="0">
                <a:solidFill>
                  <a:schemeClr val="accent3">
                    <a:lumMod val="50000"/>
                  </a:schemeClr>
                </a:solidFill>
              </a:rPr>
              <a:t>CSS Program Committee</a:t>
            </a:r>
          </a:p>
          <a:p>
            <a:pPr lvl="1"/>
            <a:r>
              <a:rPr lang="en-US" dirty="0">
                <a:solidFill>
                  <a:schemeClr val="accent3">
                    <a:lumMod val="50000"/>
                  </a:schemeClr>
                </a:solidFill>
              </a:rPr>
              <a:t>Meets once per month, typically at 1:30 US/Central at 1:30 pm</a:t>
            </a:r>
          </a:p>
          <a:p>
            <a:pPr lvl="1"/>
            <a:r>
              <a:rPr lang="en-US" dirty="0">
                <a:solidFill>
                  <a:schemeClr val="accent3">
                    <a:lumMod val="50000"/>
                  </a:schemeClr>
                </a:solidFill>
              </a:rPr>
              <a:t>Meeting frequency likely to increase</a:t>
            </a:r>
          </a:p>
        </p:txBody>
      </p:sp>
      <p:sp>
        <p:nvSpPr>
          <p:cNvPr id="4" name="Footer Placeholder 3">
            <a:extLst>
              <a:ext uri="{FF2B5EF4-FFF2-40B4-BE49-F238E27FC236}">
                <a16:creationId xmlns:a16="http://schemas.microsoft.com/office/drawing/2014/main" id="{725A6624-242B-9142-891C-3791209AE9CD}"/>
              </a:ext>
            </a:extLst>
          </p:cNvPr>
          <p:cNvSpPr>
            <a:spLocks noGrp="1"/>
          </p:cNvSpPr>
          <p:nvPr>
            <p:ph type="ftr" sz="quarter" idx="11"/>
          </p:nvPr>
        </p:nvSpPr>
        <p:spPr/>
        <p:txBody>
          <a:bodyPr/>
          <a:lstStyle/>
          <a:p>
            <a:r>
              <a:rPr lang="pl-PL"/>
              <a:t>Snowmass All Conveners - JB</a:t>
            </a:r>
            <a:endParaRPr lang="en-US" dirty="0"/>
          </a:p>
        </p:txBody>
      </p:sp>
      <p:sp>
        <p:nvSpPr>
          <p:cNvPr id="5" name="Date Placeholder 4">
            <a:extLst>
              <a:ext uri="{FF2B5EF4-FFF2-40B4-BE49-F238E27FC236}">
                <a16:creationId xmlns:a16="http://schemas.microsoft.com/office/drawing/2014/main" id="{CB6C537A-8E85-5F46-ADD6-52CD5AC626C7}"/>
              </a:ext>
            </a:extLst>
          </p:cNvPr>
          <p:cNvSpPr>
            <a:spLocks noGrp="1"/>
          </p:cNvSpPr>
          <p:nvPr>
            <p:ph type="dt" sz="half" idx="10"/>
          </p:nvPr>
        </p:nvSpPr>
        <p:spPr/>
        <p:txBody>
          <a:bodyPr/>
          <a:lstStyle/>
          <a:p>
            <a:r>
              <a:rPr lang="en-US"/>
              <a:t>2/18/22</a:t>
            </a:r>
            <a:endParaRPr lang="en-US" dirty="0"/>
          </a:p>
        </p:txBody>
      </p:sp>
      <p:sp>
        <p:nvSpPr>
          <p:cNvPr id="6" name="Slide Number Placeholder 5">
            <a:extLst>
              <a:ext uri="{FF2B5EF4-FFF2-40B4-BE49-F238E27FC236}">
                <a16:creationId xmlns:a16="http://schemas.microsoft.com/office/drawing/2014/main" id="{4C1B008E-E871-C24C-B25C-D1D08F3C6545}"/>
              </a:ext>
            </a:extLst>
          </p:cNvPr>
          <p:cNvSpPr>
            <a:spLocks noGrp="1"/>
          </p:cNvSpPr>
          <p:nvPr>
            <p:ph type="sldNum" sz="quarter" idx="4"/>
          </p:nvPr>
        </p:nvSpPr>
        <p:spPr/>
        <p:txBody>
          <a:bodyPr/>
          <a:lstStyle/>
          <a:p>
            <a:fld id="{D141A47F-327A-5440-82F1-5C6FBC34A9CD}" type="slidenum">
              <a:rPr lang="en-US" smtClean="0"/>
              <a:pPr/>
              <a:t>3</a:t>
            </a:fld>
            <a:endParaRPr lang="en-US" dirty="0"/>
          </a:p>
        </p:txBody>
      </p:sp>
    </p:spTree>
    <p:extLst>
      <p:ext uri="{BB962C8B-B14F-4D97-AF65-F5344CB8AC3E}">
        <p14:creationId xmlns:p14="http://schemas.microsoft.com/office/powerpoint/2010/main" val="3705658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FD970-C1B7-F343-9044-B0B4D5A3976C}"/>
              </a:ext>
            </a:extLst>
          </p:cNvPr>
          <p:cNvSpPr>
            <a:spLocks noGrp="1"/>
          </p:cNvSpPr>
          <p:nvPr>
            <p:ph type="title"/>
          </p:nvPr>
        </p:nvSpPr>
        <p:spPr/>
        <p:txBody>
          <a:bodyPr>
            <a:normAutofit fontScale="90000"/>
          </a:bodyPr>
          <a:lstStyle/>
          <a:p>
            <a:r>
              <a:rPr lang="en-US" dirty="0"/>
              <a:t>Specific Dates from now until CSS</a:t>
            </a:r>
          </a:p>
        </p:txBody>
      </p:sp>
      <p:sp>
        <p:nvSpPr>
          <p:cNvPr id="3" name="Content Placeholder 2">
            <a:extLst>
              <a:ext uri="{FF2B5EF4-FFF2-40B4-BE49-F238E27FC236}">
                <a16:creationId xmlns:a16="http://schemas.microsoft.com/office/drawing/2014/main" id="{A54607D6-46A5-BE46-99A4-D52E7FA6C125}"/>
              </a:ext>
            </a:extLst>
          </p:cNvPr>
          <p:cNvSpPr>
            <a:spLocks noGrp="1"/>
          </p:cNvSpPr>
          <p:nvPr>
            <p:ph idx="1"/>
          </p:nvPr>
        </p:nvSpPr>
        <p:spPr>
          <a:xfrm>
            <a:off x="342900" y="1187452"/>
            <a:ext cx="2335564" cy="3394472"/>
          </a:xfrm>
        </p:spPr>
        <p:txBody>
          <a:bodyPr/>
          <a:lstStyle/>
          <a:p>
            <a:r>
              <a:rPr lang="en-US" dirty="0"/>
              <a:t>All Conveners</a:t>
            </a:r>
          </a:p>
          <a:p>
            <a:pPr lvl="1"/>
            <a:r>
              <a:rPr lang="en-US" dirty="0"/>
              <a:t>Feb 18</a:t>
            </a:r>
          </a:p>
          <a:p>
            <a:pPr lvl="1"/>
            <a:r>
              <a:rPr lang="en-US" dirty="0"/>
              <a:t>Mar 18</a:t>
            </a:r>
          </a:p>
          <a:p>
            <a:pPr lvl="1"/>
            <a:r>
              <a:rPr lang="en-US" dirty="0"/>
              <a:t>April 22</a:t>
            </a:r>
          </a:p>
          <a:p>
            <a:pPr lvl="1"/>
            <a:r>
              <a:rPr lang="en-US" dirty="0"/>
              <a:t>May 20</a:t>
            </a:r>
          </a:p>
          <a:p>
            <a:pPr lvl="1"/>
            <a:r>
              <a:rPr lang="en-US" dirty="0"/>
              <a:t>June 17</a:t>
            </a:r>
          </a:p>
          <a:p>
            <a:pPr lvl="1"/>
            <a:r>
              <a:rPr lang="en-US" dirty="0"/>
              <a:t>July 8</a:t>
            </a:r>
          </a:p>
          <a:p>
            <a:endParaRPr lang="en-US" dirty="0"/>
          </a:p>
        </p:txBody>
      </p:sp>
      <p:sp>
        <p:nvSpPr>
          <p:cNvPr id="4" name="Footer Placeholder 3">
            <a:extLst>
              <a:ext uri="{FF2B5EF4-FFF2-40B4-BE49-F238E27FC236}">
                <a16:creationId xmlns:a16="http://schemas.microsoft.com/office/drawing/2014/main" id="{438B3152-3318-7F46-9B31-4B7BF9EB0F3A}"/>
              </a:ext>
            </a:extLst>
          </p:cNvPr>
          <p:cNvSpPr>
            <a:spLocks noGrp="1"/>
          </p:cNvSpPr>
          <p:nvPr>
            <p:ph type="ftr" sz="quarter" idx="11"/>
          </p:nvPr>
        </p:nvSpPr>
        <p:spPr/>
        <p:txBody>
          <a:bodyPr/>
          <a:lstStyle/>
          <a:p>
            <a:r>
              <a:rPr lang="pl-PL"/>
              <a:t>Snowmass All Conveners - JB</a:t>
            </a:r>
            <a:endParaRPr lang="en-US" dirty="0"/>
          </a:p>
        </p:txBody>
      </p:sp>
      <p:sp>
        <p:nvSpPr>
          <p:cNvPr id="5" name="Date Placeholder 4">
            <a:extLst>
              <a:ext uri="{FF2B5EF4-FFF2-40B4-BE49-F238E27FC236}">
                <a16:creationId xmlns:a16="http://schemas.microsoft.com/office/drawing/2014/main" id="{E029CAC9-D2A4-E24A-8010-6D8F7FB68774}"/>
              </a:ext>
            </a:extLst>
          </p:cNvPr>
          <p:cNvSpPr>
            <a:spLocks noGrp="1"/>
          </p:cNvSpPr>
          <p:nvPr>
            <p:ph type="dt" sz="half" idx="10"/>
          </p:nvPr>
        </p:nvSpPr>
        <p:spPr/>
        <p:txBody>
          <a:bodyPr/>
          <a:lstStyle/>
          <a:p>
            <a:r>
              <a:rPr lang="en-US"/>
              <a:t>2/18/22</a:t>
            </a:r>
            <a:endParaRPr lang="en-US" dirty="0"/>
          </a:p>
        </p:txBody>
      </p:sp>
      <p:sp>
        <p:nvSpPr>
          <p:cNvPr id="6" name="Slide Number Placeholder 5">
            <a:extLst>
              <a:ext uri="{FF2B5EF4-FFF2-40B4-BE49-F238E27FC236}">
                <a16:creationId xmlns:a16="http://schemas.microsoft.com/office/drawing/2014/main" id="{3E09F696-5A44-834F-8794-DB531546D8D9}"/>
              </a:ext>
            </a:extLst>
          </p:cNvPr>
          <p:cNvSpPr>
            <a:spLocks noGrp="1"/>
          </p:cNvSpPr>
          <p:nvPr>
            <p:ph type="sldNum" sz="quarter" idx="4"/>
          </p:nvPr>
        </p:nvSpPr>
        <p:spPr/>
        <p:txBody>
          <a:bodyPr/>
          <a:lstStyle/>
          <a:p>
            <a:fld id="{D141A47F-327A-5440-82F1-5C6FBC34A9CD}" type="slidenum">
              <a:rPr lang="en-US" smtClean="0"/>
              <a:pPr/>
              <a:t>4</a:t>
            </a:fld>
            <a:endParaRPr lang="en-US" dirty="0"/>
          </a:p>
        </p:txBody>
      </p:sp>
      <p:sp>
        <p:nvSpPr>
          <p:cNvPr id="7" name="Content Placeholder 2">
            <a:extLst>
              <a:ext uri="{FF2B5EF4-FFF2-40B4-BE49-F238E27FC236}">
                <a16:creationId xmlns:a16="http://schemas.microsoft.com/office/drawing/2014/main" id="{86560228-7CE5-604E-84EC-74BF5D1F9B86}"/>
              </a:ext>
            </a:extLst>
          </p:cNvPr>
          <p:cNvSpPr txBox="1">
            <a:spLocks/>
          </p:cNvSpPr>
          <p:nvPr/>
        </p:nvSpPr>
        <p:spPr>
          <a:xfrm>
            <a:off x="3715916" y="1186104"/>
            <a:ext cx="2335564" cy="2592877"/>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Wingdings" charset="2"/>
              <a:buChar char="§"/>
              <a:defRPr sz="1900" kern="1200">
                <a:solidFill>
                  <a:schemeClr val="tx1"/>
                </a:solidFill>
                <a:latin typeface="Avenir Medium"/>
                <a:ea typeface="+mn-ea"/>
                <a:cs typeface="+mn-cs"/>
              </a:defRPr>
            </a:lvl1pPr>
            <a:lvl2pPr marL="557212" indent="-214313" algn="l" defTabSz="342900" rtl="0" eaLnBrk="1" latinLnBrk="0" hangingPunct="1">
              <a:spcBef>
                <a:spcPct val="20000"/>
              </a:spcBef>
              <a:buFont typeface="Wingdings" charset="2"/>
              <a:buChar char="§"/>
              <a:defRPr sz="1800" kern="1200">
                <a:solidFill>
                  <a:schemeClr val="tx1"/>
                </a:solidFill>
                <a:latin typeface="Avenir Medium"/>
                <a:ea typeface="+mn-ea"/>
                <a:cs typeface="+mn-cs"/>
              </a:defRPr>
            </a:lvl2pPr>
            <a:lvl3pPr marL="857244" indent="-171450" algn="l" defTabSz="342900" rtl="0" eaLnBrk="1" latinLnBrk="0" hangingPunct="1">
              <a:spcBef>
                <a:spcPct val="20000"/>
              </a:spcBef>
              <a:buFont typeface="Wingdings" charset="2"/>
              <a:buChar char="§"/>
              <a:defRPr sz="1500" kern="1200">
                <a:solidFill>
                  <a:schemeClr val="tx1"/>
                </a:solidFill>
                <a:latin typeface="Avenir Medium"/>
                <a:ea typeface="+mn-ea"/>
                <a:cs typeface="+mn-cs"/>
              </a:defRPr>
            </a:lvl3pPr>
            <a:lvl4pPr marL="1200144" indent="-171450" algn="l" defTabSz="342900" rtl="0" eaLnBrk="1" latinLnBrk="0" hangingPunct="1">
              <a:spcBef>
                <a:spcPct val="20000"/>
              </a:spcBef>
              <a:buFont typeface="Wingdings" charset="2"/>
              <a:buChar char="§"/>
              <a:defRPr sz="1300" kern="1200">
                <a:solidFill>
                  <a:schemeClr val="tx1"/>
                </a:solidFill>
                <a:latin typeface="Avenir Medium"/>
                <a:ea typeface="+mn-ea"/>
                <a:cs typeface="+mn-cs"/>
              </a:defRPr>
            </a:lvl4pPr>
            <a:lvl5pPr marL="1543039" indent="-171450" algn="l" defTabSz="342900" rtl="0" eaLnBrk="1" latinLnBrk="0" hangingPunct="1">
              <a:spcBef>
                <a:spcPct val="20000"/>
              </a:spcBef>
              <a:buFont typeface="Wingdings" charset="2"/>
              <a:buChar char="§"/>
              <a:defRPr sz="1300" kern="1200">
                <a:solidFill>
                  <a:schemeClr val="tx1"/>
                </a:solidFill>
                <a:latin typeface="Avenir Medium"/>
                <a:ea typeface="+mn-ea"/>
                <a:cs typeface="+mn-cs"/>
              </a:defRPr>
            </a:lvl5pPr>
            <a:lvl6pPr marL="1885938"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38"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36"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32"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a:t>Advisory Group</a:t>
            </a:r>
          </a:p>
          <a:p>
            <a:pPr lvl="1"/>
            <a:r>
              <a:rPr lang="en-US" dirty="0">
                <a:highlight>
                  <a:srgbClr val="00FF00"/>
                </a:highlight>
              </a:rPr>
              <a:t>Feb 28*</a:t>
            </a:r>
          </a:p>
          <a:p>
            <a:pPr lvl="1"/>
            <a:r>
              <a:rPr lang="en-US" dirty="0"/>
              <a:t>Mar 21</a:t>
            </a:r>
          </a:p>
          <a:p>
            <a:pPr lvl="1"/>
            <a:r>
              <a:rPr lang="en-US" dirty="0"/>
              <a:t>April 25</a:t>
            </a:r>
          </a:p>
          <a:p>
            <a:pPr lvl="1"/>
            <a:r>
              <a:rPr lang="en-US" dirty="0"/>
              <a:t>May 23</a:t>
            </a:r>
          </a:p>
          <a:p>
            <a:pPr lvl="1"/>
            <a:r>
              <a:rPr lang="en-US" dirty="0"/>
              <a:t>June 20</a:t>
            </a:r>
          </a:p>
          <a:p>
            <a:pPr lvl="1"/>
            <a:r>
              <a:rPr lang="en-US" dirty="0"/>
              <a:t>July 11</a:t>
            </a:r>
          </a:p>
        </p:txBody>
      </p:sp>
      <p:sp>
        <p:nvSpPr>
          <p:cNvPr id="9" name="TextBox 8">
            <a:extLst>
              <a:ext uri="{FF2B5EF4-FFF2-40B4-BE49-F238E27FC236}">
                <a16:creationId xmlns:a16="http://schemas.microsoft.com/office/drawing/2014/main" id="{D4ECCC0D-5E24-D543-B835-9B81EB14A4FB}"/>
              </a:ext>
            </a:extLst>
          </p:cNvPr>
          <p:cNvSpPr txBox="1"/>
          <p:nvPr/>
        </p:nvSpPr>
        <p:spPr>
          <a:xfrm>
            <a:off x="3428347" y="3560174"/>
            <a:ext cx="2387906" cy="461665"/>
          </a:xfrm>
          <a:prstGeom prst="rect">
            <a:avLst/>
          </a:prstGeom>
          <a:noFill/>
        </p:spPr>
        <p:txBody>
          <a:bodyPr wrap="square" rtlCol="0">
            <a:spAutoFit/>
          </a:bodyPr>
          <a:lstStyle/>
          <a:p>
            <a:pPr marL="285750" indent="-285750">
              <a:buFont typeface="Arial" panose="020B0604020202020204" pitchFamily="34" charset="0"/>
              <a:buChar char="•"/>
            </a:pPr>
            <a:r>
              <a:rPr lang="en-US" sz="1200" dirty="0"/>
              <a:t>Moved from Feb.21, which is US Presidents Day</a:t>
            </a:r>
          </a:p>
        </p:txBody>
      </p:sp>
      <p:sp>
        <p:nvSpPr>
          <p:cNvPr id="8" name="TextBox 7">
            <a:extLst>
              <a:ext uri="{FF2B5EF4-FFF2-40B4-BE49-F238E27FC236}">
                <a16:creationId xmlns:a16="http://schemas.microsoft.com/office/drawing/2014/main" id="{11824A8C-A7A8-0246-B594-6E277C7C3736}"/>
              </a:ext>
            </a:extLst>
          </p:cNvPr>
          <p:cNvSpPr txBox="1"/>
          <p:nvPr/>
        </p:nvSpPr>
        <p:spPr>
          <a:xfrm>
            <a:off x="371316" y="4178136"/>
            <a:ext cx="5958491"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These are entered into the Snowmass Calendar on the </a:t>
            </a:r>
            <a:r>
              <a:rPr lang="en-US" dirty="0" err="1"/>
              <a:t>Twiki</a:t>
            </a:r>
            <a:endParaRPr lang="en-US" dirty="0"/>
          </a:p>
          <a:p>
            <a:r>
              <a:rPr lang="en-US" dirty="0"/>
              <a:t>and will be entered in Snowmass Indico (will link to calendar) </a:t>
            </a:r>
          </a:p>
        </p:txBody>
      </p:sp>
    </p:spTree>
    <p:extLst>
      <p:ext uri="{BB962C8B-B14F-4D97-AF65-F5344CB8AC3E}">
        <p14:creationId xmlns:p14="http://schemas.microsoft.com/office/powerpoint/2010/main" val="1501133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AD60B-8F3A-4748-8EC9-3C0877C0E5CF}"/>
              </a:ext>
            </a:extLst>
          </p:cNvPr>
          <p:cNvSpPr>
            <a:spLocks noGrp="1"/>
          </p:cNvSpPr>
          <p:nvPr>
            <p:ph type="title"/>
          </p:nvPr>
        </p:nvSpPr>
        <p:spPr/>
        <p:txBody>
          <a:bodyPr/>
          <a:lstStyle/>
          <a:p>
            <a:r>
              <a:rPr lang="en-US" dirty="0"/>
              <a:t>Proposed Logos</a:t>
            </a:r>
          </a:p>
        </p:txBody>
      </p:sp>
      <p:pic>
        <p:nvPicPr>
          <p:cNvPr id="12" name="Content Placeholder 11" descr="Diagram&#10;&#10;Description automatically generated">
            <a:extLst>
              <a:ext uri="{FF2B5EF4-FFF2-40B4-BE49-F238E27FC236}">
                <a16:creationId xmlns:a16="http://schemas.microsoft.com/office/drawing/2014/main" id="{D3A5BCA4-2A6D-D741-B98E-676673864998}"/>
              </a:ext>
            </a:extLst>
          </p:cNvPr>
          <p:cNvPicPr>
            <a:picLocks noGrp="1" noChangeAspect="1"/>
          </p:cNvPicPr>
          <p:nvPr>
            <p:ph idx="1"/>
          </p:nvPr>
        </p:nvPicPr>
        <p:blipFill>
          <a:blip r:embed="rId2"/>
          <a:stretch>
            <a:fillRect/>
          </a:stretch>
        </p:blipFill>
        <p:spPr>
          <a:xfrm>
            <a:off x="1066636" y="1187776"/>
            <a:ext cx="2107628" cy="3257244"/>
          </a:xfrm>
        </p:spPr>
      </p:pic>
      <p:sp>
        <p:nvSpPr>
          <p:cNvPr id="4" name="Footer Placeholder 3">
            <a:extLst>
              <a:ext uri="{FF2B5EF4-FFF2-40B4-BE49-F238E27FC236}">
                <a16:creationId xmlns:a16="http://schemas.microsoft.com/office/drawing/2014/main" id="{7D739DFD-E2FF-FF48-B63D-8EFDC54AB5E1}"/>
              </a:ext>
            </a:extLst>
          </p:cNvPr>
          <p:cNvSpPr>
            <a:spLocks noGrp="1"/>
          </p:cNvSpPr>
          <p:nvPr>
            <p:ph type="ftr" sz="quarter" idx="11"/>
          </p:nvPr>
        </p:nvSpPr>
        <p:spPr/>
        <p:txBody>
          <a:bodyPr/>
          <a:lstStyle/>
          <a:p>
            <a:r>
              <a:rPr lang="pl-PL"/>
              <a:t>Snowmass All Conveners - JB</a:t>
            </a:r>
            <a:endParaRPr lang="en-US" dirty="0"/>
          </a:p>
        </p:txBody>
      </p:sp>
      <p:sp>
        <p:nvSpPr>
          <p:cNvPr id="5" name="Date Placeholder 4">
            <a:extLst>
              <a:ext uri="{FF2B5EF4-FFF2-40B4-BE49-F238E27FC236}">
                <a16:creationId xmlns:a16="http://schemas.microsoft.com/office/drawing/2014/main" id="{8809DE49-A8E1-514B-8ADF-23ED00FA107C}"/>
              </a:ext>
            </a:extLst>
          </p:cNvPr>
          <p:cNvSpPr>
            <a:spLocks noGrp="1"/>
          </p:cNvSpPr>
          <p:nvPr>
            <p:ph type="dt" sz="half" idx="10"/>
          </p:nvPr>
        </p:nvSpPr>
        <p:spPr/>
        <p:txBody>
          <a:bodyPr/>
          <a:lstStyle/>
          <a:p>
            <a:r>
              <a:rPr lang="en-US"/>
              <a:t>2/18/22</a:t>
            </a:r>
            <a:endParaRPr lang="en-US" dirty="0"/>
          </a:p>
        </p:txBody>
      </p:sp>
      <p:sp>
        <p:nvSpPr>
          <p:cNvPr id="6" name="Slide Number Placeholder 5">
            <a:extLst>
              <a:ext uri="{FF2B5EF4-FFF2-40B4-BE49-F238E27FC236}">
                <a16:creationId xmlns:a16="http://schemas.microsoft.com/office/drawing/2014/main" id="{DD8AAD48-9FCC-404E-B86C-6E3C046179B0}"/>
              </a:ext>
            </a:extLst>
          </p:cNvPr>
          <p:cNvSpPr>
            <a:spLocks noGrp="1"/>
          </p:cNvSpPr>
          <p:nvPr>
            <p:ph type="sldNum" sz="quarter" idx="4"/>
          </p:nvPr>
        </p:nvSpPr>
        <p:spPr/>
        <p:txBody>
          <a:bodyPr/>
          <a:lstStyle/>
          <a:p>
            <a:fld id="{D141A47F-327A-5440-82F1-5C6FBC34A9CD}" type="slidenum">
              <a:rPr lang="en-US" smtClean="0"/>
              <a:pPr/>
              <a:t>5</a:t>
            </a:fld>
            <a:endParaRPr lang="en-US" dirty="0"/>
          </a:p>
        </p:txBody>
      </p:sp>
      <p:pic>
        <p:nvPicPr>
          <p:cNvPr id="14" name="Picture 13" descr="Diagram, text&#10;&#10;Description automatically generated">
            <a:extLst>
              <a:ext uri="{FF2B5EF4-FFF2-40B4-BE49-F238E27FC236}">
                <a16:creationId xmlns:a16="http://schemas.microsoft.com/office/drawing/2014/main" id="{8519555D-EA5C-A740-862E-7578C6051FB9}"/>
              </a:ext>
            </a:extLst>
          </p:cNvPr>
          <p:cNvPicPr>
            <a:picLocks noChangeAspect="1"/>
          </p:cNvPicPr>
          <p:nvPr/>
        </p:nvPicPr>
        <p:blipFill>
          <a:blip r:embed="rId3"/>
          <a:stretch>
            <a:fillRect/>
          </a:stretch>
        </p:blipFill>
        <p:spPr>
          <a:xfrm>
            <a:off x="3680301" y="1168922"/>
            <a:ext cx="2112864" cy="3265336"/>
          </a:xfrm>
          <a:prstGeom prst="rect">
            <a:avLst/>
          </a:prstGeom>
        </p:spPr>
      </p:pic>
      <p:sp>
        <p:nvSpPr>
          <p:cNvPr id="3" name="TextBox 2">
            <a:extLst>
              <a:ext uri="{FF2B5EF4-FFF2-40B4-BE49-F238E27FC236}">
                <a16:creationId xmlns:a16="http://schemas.microsoft.com/office/drawing/2014/main" id="{AF7DC577-01FC-4941-AE6D-D199D758203D}"/>
              </a:ext>
            </a:extLst>
          </p:cNvPr>
          <p:cNvSpPr txBox="1"/>
          <p:nvPr/>
        </p:nvSpPr>
        <p:spPr>
          <a:xfrm>
            <a:off x="150681" y="4517579"/>
            <a:ext cx="656628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Did not get  any comments yet. Please send comments to organizers.</a:t>
            </a:r>
          </a:p>
        </p:txBody>
      </p:sp>
    </p:spTree>
    <p:extLst>
      <p:ext uri="{BB962C8B-B14F-4D97-AF65-F5344CB8AC3E}">
        <p14:creationId xmlns:p14="http://schemas.microsoft.com/office/powerpoint/2010/main" val="3651152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70477-F474-5A4E-89F9-A3C6BD99D1B3}"/>
              </a:ext>
            </a:extLst>
          </p:cNvPr>
          <p:cNvSpPr>
            <a:spLocks noGrp="1"/>
          </p:cNvSpPr>
          <p:nvPr>
            <p:ph type="title"/>
          </p:nvPr>
        </p:nvSpPr>
        <p:spPr/>
        <p:txBody>
          <a:bodyPr/>
          <a:lstStyle/>
          <a:p>
            <a:r>
              <a:rPr lang="en-US" dirty="0"/>
              <a:t>Snowmass CSS Funding Status</a:t>
            </a:r>
          </a:p>
        </p:txBody>
      </p:sp>
      <p:sp>
        <p:nvSpPr>
          <p:cNvPr id="3" name="Content Placeholder 2">
            <a:extLst>
              <a:ext uri="{FF2B5EF4-FFF2-40B4-BE49-F238E27FC236}">
                <a16:creationId xmlns:a16="http://schemas.microsoft.com/office/drawing/2014/main" id="{4BA29557-F600-C04B-926F-26AFA88CB00A}"/>
              </a:ext>
            </a:extLst>
          </p:cNvPr>
          <p:cNvSpPr>
            <a:spLocks noGrp="1"/>
          </p:cNvSpPr>
          <p:nvPr>
            <p:ph idx="1"/>
          </p:nvPr>
        </p:nvSpPr>
        <p:spPr>
          <a:xfrm>
            <a:off x="342900" y="1187452"/>
            <a:ext cx="6172200" cy="3584054"/>
          </a:xfrm>
        </p:spPr>
        <p:txBody>
          <a:bodyPr>
            <a:normAutofit fontScale="62500" lnSpcReduction="20000"/>
          </a:bodyPr>
          <a:lstStyle/>
          <a:p>
            <a:r>
              <a:rPr lang="en-US" sz="2000" dirty="0"/>
              <a:t>DOE approved the proposal for the CSS for $99K (though more was requested, this was the expected amount). This is from  their “central management reserve” </a:t>
            </a:r>
          </a:p>
          <a:p>
            <a:r>
              <a:rPr lang="en-US" sz="2000" dirty="0"/>
              <a:t>Funds for “preparatory (a.k.a. All-Frontier) meetings</a:t>
            </a:r>
          </a:p>
          <a:p>
            <a:pPr lvl="1"/>
            <a:r>
              <a:rPr lang="en-US" sz="1900" dirty="0"/>
              <a:t>These funds are from the HEP Programs via the individual Program Managers. </a:t>
            </a:r>
          </a:p>
          <a:p>
            <a:pPr lvl="1"/>
            <a:r>
              <a:rPr lang="en-US" sz="1900" dirty="0"/>
              <a:t>DOE, after great difficulty with budget problems and some internal procedures, has provided  $10K for the Theory Meeting and $10K for the Energy Frontier meeting. </a:t>
            </a:r>
          </a:p>
          <a:p>
            <a:pPr lvl="1"/>
            <a:r>
              <a:rPr lang="en-US" dirty="0"/>
              <a:t>DOE will struggle with the remaining requests, but the meetings are later so  we do have  more time for decisions to be made. Each Program has its own constraints.</a:t>
            </a:r>
          </a:p>
          <a:p>
            <a:pPr lvl="2"/>
            <a:r>
              <a:rPr lang="en-US" sz="1800" dirty="0"/>
              <a:t>There is no Program that funds Community Engagement</a:t>
            </a:r>
          </a:p>
          <a:p>
            <a:pPr lvl="2"/>
            <a:r>
              <a:rPr lang="en-US" sz="1800" dirty="0"/>
              <a:t>Two proposals, NF and RPF, go to the same program and they may not  be able to  provide $20K</a:t>
            </a:r>
            <a:endParaRPr lang="en-US" sz="1600" dirty="0"/>
          </a:p>
          <a:p>
            <a:pPr lvl="3"/>
            <a:r>
              <a:rPr lang="en-US" sz="1600" dirty="0"/>
              <a:t>The two frontiers are revisiting their needs, but they are unlikely to change. Then, we will discuss the situation early next week  and probably contact DOE</a:t>
            </a:r>
          </a:p>
          <a:p>
            <a:r>
              <a:rPr lang="en-US" dirty="0"/>
              <a:t>Request for support from NSF not yet submitted – Gordon/Shih-</a:t>
            </a:r>
            <a:r>
              <a:rPr lang="en-US" dirty="0" err="1"/>
              <a:t>Chieh</a:t>
            </a:r>
            <a:r>
              <a:rPr lang="en-US" dirty="0"/>
              <a:t> to discuss</a:t>
            </a:r>
          </a:p>
          <a:p>
            <a:r>
              <a:rPr lang="en-US" sz="2200" dirty="0"/>
              <a:t>DPF has to determine how much and what items it will contribute to Snowmass</a:t>
            </a:r>
          </a:p>
          <a:p>
            <a:pPr lvl="1"/>
            <a:r>
              <a:rPr lang="en-US" sz="1900" dirty="0"/>
              <a:t>We have been saving money for some time to have resources for Snowmass</a:t>
            </a:r>
          </a:p>
          <a:p>
            <a:pPr lvl="1"/>
            <a:r>
              <a:rPr lang="en-US" sz="1900" dirty="0" err="1"/>
              <a:t>Tulika</a:t>
            </a:r>
            <a:r>
              <a:rPr lang="en-US" sz="1900" dirty="0"/>
              <a:t> and the chair line will discuss this with APS soon</a:t>
            </a:r>
            <a:endParaRPr lang="en-US" sz="2200" dirty="0"/>
          </a:p>
        </p:txBody>
      </p:sp>
      <p:sp>
        <p:nvSpPr>
          <p:cNvPr id="4" name="Footer Placeholder 3">
            <a:extLst>
              <a:ext uri="{FF2B5EF4-FFF2-40B4-BE49-F238E27FC236}">
                <a16:creationId xmlns:a16="http://schemas.microsoft.com/office/drawing/2014/main" id="{C047677C-B4CB-DE49-9AE4-A003FCAE3E6B}"/>
              </a:ext>
            </a:extLst>
          </p:cNvPr>
          <p:cNvSpPr>
            <a:spLocks noGrp="1"/>
          </p:cNvSpPr>
          <p:nvPr>
            <p:ph type="ftr" sz="quarter" idx="11"/>
          </p:nvPr>
        </p:nvSpPr>
        <p:spPr/>
        <p:txBody>
          <a:bodyPr/>
          <a:lstStyle/>
          <a:p>
            <a:r>
              <a:rPr lang="pl-PL"/>
              <a:t>Snowmass All Conveners - JB</a:t>
            </a:r>
            <a:endParaRPr lang="en-US" dirty="0"/>
          </a:p>
        </p:txBody>
      </p:sp>
      <p:sp>
        <p:nvSpPr>
          <p:cNvPr id="5" name="Date Placeholder 4">
            <a:extLst>
              <a:ext uri="{FF2B5EF4-FFF2-40B4-BE49-F238E27FC236}">
                <a16:creationId xmlns:a16="http://schemas.microsoft.com/office/drawing/2014/main" id="{9E09EE3D-1067-D446-ABCD-0B4900589AFD}"/>
              </a:ext>
            </a:extLst>
          </p:cNvPr>
          <p:cNvSpPr>
            <a:spLocks noGrp="1"/>
          </p:cNvSpPr>
          <p:nvPr>
            <p:ph type="dt" sz="half" idx="10"/>
          </p:nvPr>
        </p:nvSpPr>
        <p:spPr/>
        <p:txBody>
          <a:bodyPr/>
          <a:lstStyle/>
          <a:p>
            <a:r>
              <a:rPr lang="en-US"/>
              <a:t>2/18/22</a:t>
            </a:r>
            <a:endParaRPr lang="en-US" dirty="0"/>
          </a:p>
        </p:txBody>
      </p:sp>
      <p:sp>
        <p:nvSpPr>
          <p:cNvPr id="6" name="Slide Number Placeholder 5">
            <a:extLst>
              <a:ext uri="{FF2B5EF4-FFF2-40B4-BE49-F238E27FC236}">
                <a16:creationId xmlns:a16="http://schemas.microsoft.com/office/drawing/2014/main" id="{6E5E51A6-0174-4C40-A735-8D2E75E21290}"/>
              </a:ext>
            </a:extLst>
          </p:cNvPr>
          <p:cNvSpPr>
            <a:spLocks noGrp="1"/>
          </p:cNvSpPr>
          <p:nvPr>
            <p:ph type="sldNum" sz="quarter" idx="4"/>
          </p:nvPr>
        </p:nvSpPr>
        <p:spPr/>
        <p:txBody>
          <a:bodyPr/>
          <a:lstStyle/>
          <a:p>
            <a:fld id="{D141A47F-327A-5440-82F1-5C6FBC34A9CD}" type="slidenum">
              <a:rPr lang="en-US" smtClean="0"/>
              <a:pPr/>
              <a:t>6</a:t>
            </a:fld>
            <a:endParaRPr lang="en-US" dirty="0"/>
          </a:p>
        </p:txBody>
      </p:sp>
    </p:spTree>
    <p:extLst>
      <p:ext uri="{BB962C8B-B14F-4D97-AF65-F5344CB8AC3E}">
        <p14:creationId xmlns:p14="http://schemas.microsoft.com/office/powerpoint/2010/main" val="440967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BF39B-CD8B-42BD-8E2A-A38211DA693A}"/>
              </a:ext>
            </a:extLst>
          </p:cNvPr>
          <p:cNvSpPr>
            <a:spLocks noGrp="1"/>
          </p:cNvSpPr>
          <p:nvPr>
            <p:ph type="title"/>
          </p:nvPr>
        </p:nvSpPr>
        <p:spPr/>
        <p:txBody>
          <a:bodyPr/>
          <a:lstStyle/>
          <a:p>
            <a:r>
              <a:rPr lang="en-US" dirty="0"/>
              <a:t>CSS Status: Budget Status</a:t>
            </a:r>
          </a:p>
        </p:txBody>
      </p:sp>
      <p:sp>
        <p:nvSpPr>
          <p:cNvPr id="3" name="Content Placeholder 2">
            <a:extLst>
              <a:ext uri="{FF2B5EF4-FFF2-40B4-BE49-F238E27FC236}">
                <a16:creationId xmlns:a16="http://schemas.microsoft.com/office/drawing/2014/main" id="{60C2FAF5-5538-4D52-8903-AE40A292B2FF}"/>
              </a:ext>
            </a:extLst>
          </p:cNvPr>
          <p:cNvSpPr>
            <a:spLocks noGrp="1"/>
          </p:cNvSpPr>
          <p:nvPr>
            <p:ph idx="1"/>
          </p:nvPr>
        </p:nvSpPr>
        <p:spPr/>
        <p:txBody>
          <a:bodyPr>
            <a:normAutofit/>
          </a:bodyPr>
          <a:lstStyle/>
          <a:p>
            <a:r>
              <a:rPr lang="en-US" dirty="0"/>
              <a:t>Planning and Budget Status and Next Steps will be discussed by Gordon Watts and Shih - </a:t>
            </a:r>
            <a:r>
              <a:rPr lang="en-US" dirty="0" err="1"/>
              <a:t>Chieh</a:t>
            </a:r>
            <a:r>
              <a:rPr lang="en-US" dirty="0"/>
              <a:t> Hsu of UW today.</a:t>
            </a:r>
          </a:p>
          <a:p>
            <a:r>
              <a:rPr lang="en-US" dirty="0"/>
              <a:t>Initial round of key surveys are complete  </a:t>
            </a:r>
          </a:p>
          <a:p>
            <a:pPr lvl="1"/>
            <a:r>
              <a:rPr lang="en-US" dirty="0">
                <a:sym typeface="Wingdings" pitchFamily="2" charset="2"/>
              </a:rPr>
              <a:t> information to support </a:t>
            </a:r>
            <a:r>
              <a:rPr lang="en-US" dirty="0"/>
              <a:t>planning</a:t>
            </a:r>
          </a:p>
        </p:txBody>
      </p:sp>
      <p:sp>
        <p:nvSpPr>
          <p:cNvPr id="4" name="Slide Number Placeholder 3">
            <a:extLst>
              <a:ext uri="{FF2B5EF4-FFF2-40B4-BE49-F238E27FC236}">
                <a16:creationId xmlns:a16="http://schemas.microsoft.com/office/drawing/2014/main" id="{B045613A-0512-4F4C-A4E2-B8AA2A60006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F0B38-C074-4372-A9DD-9AA569984C94}" type="slidenum">
              <a:rPr lang="en-US" smtClean="0"/>
              <a:pPr/>
              <a:t>7</a:t>
            </a:fld>
            <a:endParaRPr lang="en-US"/>
          </a:p>
        </p:txBody>
      </p:sp>
      <p:sp>
        <p:nvSpPr>
          <p:cNvPr id="5" name="Date Placeholder 4">
            <a:extLst>
              <a:ext uri="{FF2B5EF4-FFF2-40B4-BE49-F238E27FC236}">
                <a16:creationId xmlns:a16="http://schemas.microsoft.com/office/drawing/2014/main" id="{B45A513A-8ABF-5740-9BA2-EF54B98064F5}"/>
              </a:ext>
            </a:extLst>
          </p:cNvPr>
          <p:cNvSpPr>
            <a:spLocks noGrp="1"/>
          </p:cNvSpPr>
          <p:nvPr>
            <p:ph type="dt" sz="half" idx="10"/>
          </p:nvPr>
        </p:nvSpPr>
        <p:spPr/>
        <p:txBody>
          <a:bodyPr/>
          <a:lstStyle/>
          <a:p>
            <a:r>
              <a:rPr lang="en-US"/>
              <a:t>2/18/22</a:t>
            </a:r>
            <a:endParaRPr lang="en-US" dirty="0"/>
          </a:p>
        </p:txBody>
      </p:sp>
      <p:sp>
        <p:nvSpPr>
          <p:cNvPr id="6" name="Footer Placeholder 5">
            <a:extLst>
              <a:ext uri="{FF2B5EF4-FFF2-40B4-BE49-F238E27FC236}">
                <a16:creationId xmlns:a16="http://schemas.microsoft.com/office/drawing/2014/main" id="{B6ED39B5-8760-EC4A-A025-3D1FCBE3324F}"/>
              </a:ext>
            </a:extLst>
          </p:cNvPr>
          <p:cNvSpPr>
            <a:spLocks noGrp="1"/>
          </p:cNvSpPr>
          <p:nvPr>
            <p:ph type="ftr" sz="quarter" idx="11"/>
          </p:nvPr>
        </p:nvSpPr>
        <p:spPr/>
        <p:txBody>
          <a:bodyPr/>
          <a:lstStyle/>
          <a:p>
            <a:r>
              <a:rPr lang="pl-PL"/>
              <a:t>Snowmass All Conveners - JB</a:t>
            </a:r>
            <a:endParaRPr lang="en-US" dirty="0"/>
          </a:p>
        </p:txBody>
      </p:sp>
    </p:spTree>
    <p:extLst>
      <p:ext uri="{BB962C8B-B14F-4D97-AF65-F5344CB8AC3E}">
        <p14:creationId xmlns:p14="http://schemas.microsoft.com/office/powerpoint/2010/main" val="1311585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F43F-119A-BA4A-B853-7E7C910DF861}"/>
              </a:ext>
            </a:extLst>
          </p:cNvPr>
          <p:cNvSpPr>
            <a:spLocks noGrp="1"/>
          </p:cNvSpPr>
          <p:nvPr>
            <p:ph type="title"/>
          </p:nvPr>
        </p:nvSpPr>
        <p:spPr/>
        <p:txBody>
          <a:bodyPr>
            <a:normAutofit fontScale="90000"/>
          </a:bodyPr>
          <a:lstStyle/>
          <a:p>
            <a:r>
              <a:rPr lang="en-US" dirty="0"/>
              <a:t>Snowmass Preparatory Meeting Schedule</a:t>
            </a:r>
          </a:p>
        </p:txBody>
      </p:sp>
      <p:sp>
        <p:nvSpPr>
          <p:cNvPr id="4" name="Footer Placeholder 3">
            <a:extLst>
              <a:ext uri="{FF2B5EF4-FFF2-40B4-BE49-F238E27FC236}">
                <a16:creationId xmlns:a16="http://schemas.microsoft.com/office/drawing/2014/main" id="{72882EC4-4E6A-8F44-A0D7-CFED61164EC4}"/>
              </a:ext>
            </a:extLst>
          </p:cNvPr>
          <p:cNvSpPr>
            <a:spLocks noGrp="1"/>
          </p:cNvSpPr>
          <p:nvPr>
            <p:ph type="ftr" sz="quarter" idx="11"/>
          </p:nvPr>
        </p:nvSpPr>
        <p:spPr/>
        <p:txBody>
          <a:bodyPr/>
          <a:lstStyle/>
          <a:p>
            <a:r>
              <a:rPr lang="pl-PL"/>
              <a:t>Snowmass All Conveners - JB</a:t>
            </a:r>
            <a:endParaRPr lang="en-US" dirty="0"/>
          </a:p>
        </p:txBody>
      </p:sp>
      <p:sp>
        <p:nvSpPr>
          <p:cNvPr id="5" name="Date Placeholder 4">
            <a:extLst>
              <a:ext uri="{FF2B5EF4-FFF2-40B4-BE49-F238E27FC236}">
                <a16:creationId xmlns:a16="http://schemas.microsoft.com/office/drawing/2014/main" id="{BD246E80-3C4F-B84F-AF3E-A32DA2A91044}"/>
              </a:ext>
            </a:extLst>
          </p:cNvPr>
          <p:cNvSpPr>
            <a:spLocks noGrp="1"/>
          </p:cNvSpPr>
          <p:nvPr>
            <p:ph type="dt" sz="half" idx="10"/>
          </p:nvPr>
        </p:nvSpPr>
        <p:spPr/>
        <p:txBody>
          <a:bodyPr/>
          <a:lstStyle/>
          <a:p>
            <a:r>
              <a:rPr lang="en-US"/>
              <a:t>2/18/22</a:t>
            </a:r>
            <a:endParaRPr lang="en-US" dirty="0"/>
          </a:p>
        </p:txBody>
      </p:sp>
      <p:sp>
        <p:nvSpPr>
          <p:cNvPr id="6" name="Slide Number Placeholder 5">
            <a:extLst>
              <a:ext uri="{FF2B5EF4-FFF2-40B4-BE49-F238E27FC236}">
                <a16:creationId xmlns:a16="http://schemas.microsoft.com/office/drawing/2014/main" id="{EFBFC78E-2917-6447-8DA1-E933D88CEB9D}"/>
              </a:ext>
            </a:extLst>
          </p:cNvPr>
          <p:cNvSpPr>
            <a:spLocks noGrp="1"/>
          </p:cNvSpPr>
          <p:nvPr>
            <p:ph type="sldNum" sz="quarter" idx="4"/>
          </p:nvPr>
        </p:nvSpPr>
        <p:spPr/>
        <p:txBody>
          <a:bodyPr/>
          <a:lstStyle/>
          <a:p>
            <a:fld id="{D141A47F-327A-5440-82F1-5C6FBC34A9CD}" type="slidenum">
              <a:rPr lang="en-US" smtClean="0"/>
              <a:pPr/>
              <a:t>8</a:t>
            </a:fld>
            <a:endParaRPr lang="en-US" dirty="0"/>
          </a:p>
        </p:txBody>
      </p:sp>
      <p:pic>
        <p:nvPicPr>
          <p:cNvPr id="9" name="Picture 8" descr="Graphical user interface, application, table, Excel&#10;&#10;Description automatically generated">
            <a:extLst>
              <a:ext uri="{FF2B5EF4-FFF2-40B4-BE49-F238E27FC236}">
                <a16:creationId xmlns:a16="http://schemas.microsoft.com/office/drawing/2014/main" id="{5F62E230-AEC4-4B44-8F1E-79A863670E1D}"/>
              </a:ext>
            </a:extLst>
          </p:cNvPr>
          <p:cNvPicPr>
            <a:picLocks noChangeAspect="1"/>
          </p:cNvPicPr>
          <p:nvPr/>
        </p:nvPicPr>
        <p:blipFill>
          <a:blip r:embed="rId2"/>
          <a:stretch>
            <a:fillRect/>
          </a:stretch>
        </p:blipFill>
        <p:spPr>
          <a:xfrm>
            <a:off x="342900" y="1099215"/>
            <a:ext cx="6377388" cy="3373477"/>
          </a:xfrm>
          <a:prstGeom prst="rect">
            <a:avLst/>
          </a:prstGeom>
        </p:spPr>
      </p:pic>
      <p:sp>
        <p:nvSpPr>
          <p:cNvPr id="10" name="TextBox 9">
            <a:extLst>
              <a:ext uri="{FF2B5EF4-FFF2-40B4-BE49-F238E27FC236}">
                <a16:creationId xmlns:a16="http://schemas.microsoft.com/office/drawing/2014/main" id="{FA58F922-5B58-9246-8986-A3E552B75718}"/>
              </a:ext>
            </a:extLst>
          </p:cNvPr>
          <p:cNvSpPr txBox="1"/>
          <p:nvPr/>
        </p:nvSpPr>
        <p:spPr>
          <a:xfrm>
            <a:off x="397330" y="4529827"/>
            <a:ext cx="60579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No conflicts among ”All-Frontier” meetings . We should maintain this.</a:t>
            </a:r>
          </a:p>
        </p:txBody>
      </p:sp>
    </p:spTree>
    <p:extLst>
      <p:ext uri="{BB962C8B-B14F-4D97-AF65-F5344CB8AC3E}">
        <p14:creationId xmlns:p14="http://schemas.microsoft.com/office/powerpoint/2010/main" val="2109209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7C0FE-A57C-954D-B526-211995BEA6C6}"/>
              </a:ext>
            </a:extLst>
          </p:cNvPr>
          <p:cNvSpPr>
            <a:spLocks noGrp="1"/>
          </p:cNvSpPr>
          <p:nvPr>
            <p:ph type="title"/>
          </p:nvPr>
        </p:nvSpPr>
        <p:spPr/>
        <p:txBody>
          <a:bodyPr>
            <a:normAutofit fontScale="90000"/>
          </a:bodyPr>
          <a:lstStyle/>
          <a:p>
            <a:r>
              <a:rPr lang="en-US" dirty="0"/>
              <a:t>Snowmass CSS </a:t>
            </a:r>
            <a:br>
              <a:rPr lang="en-US" dirty="0"/>
            </a:br>
            <a:r>
              <a:rPr lang="en-US" dirty="0"/>
              <a:t>Presentation of Plans</a:t>
            </a:r>
          </a:p>
        </p:txBody>
      </p:sp>
      <p:sp>
        <p:nvSpPr>
          <p:cNvPr id="3" name="Content Placeholder 2">
            <a:extLst>
              <a:ext uri="{FF2B5EF4-FFF2-40B4-BE49-F238E27FC236}">
                <a16:creationId xmlns:a16="http://schemas.microsoft.com/office/drawing/2014/main" id="{FEF824EA-8A2A-7247-BD2F-A6EF5847D35C}"/>
              </a:ext>
            </a:extLst>
          </p:cNvPr>
          <p:cNvSpPr>
            <a:spLocks noGrp="1"/>
          </p:cNvSpPr>
          <p:nvPr>
            <p:ph idx="1"/>
          </p:nvPr>
        </p:nvSpPr>
        <p:spPr/>
        <p:txBody>
          <a:bodyPr>
            <a:normAutofit lnSpcReduction="10000"/>
          </a:bodyPr>
          <a:lstStyle/>
          <a:p>
            <a:r>
              <a:rPr lang="en-US" dirty="0"/>
              <a:t>The broad plan has to be pinned down now that data collection is complete</a:t>
            </a:r>
          </a:p>
          <a:p>
            <a:pPr lvl="1"/>
            <a:r>
              <a:rPr lang="en-US" dirty="0"/>
              <a:t>Some important decisions affecting costs at UW have to be made in next two weeks</a:t>
            </a:r>
          </a:p>
          <a:p>
            <a:r>
              <a:rPr lang="en-US" dirty="0"/>
              <a:t>Presentation of the plan, especially funding request</a:t>
            </a:r>
          </a:p>
          <a:p>
            <a:pPr lvl="1"/>
            <a:r>
              <a:rPr lang="en-US" dirty="0">
                <a:highlight>
                  <a:srgbClr val="FFFF00"/>
                </a:highlight>
              </a:rPr>
              <a:t>Feb 17: Discuss with Steering Group Feb 17</a:t>
            </a:r>
          </a:p>
          <a:p>
            <a:pPr lvl="1"/>
            <a:r>
              <a:rPr lang="en-US" dirty="0">
                <a:highlight>
                  <a:srgbClr val="00FF00"/>
                </a:highlight>
              </a:rPr>
              <a:t>Discuss with All-conveners Feb 18</a:t>
            </a:r>
          </a:p>
          <a:p>
            <a:pPr lvl="1"/>
            <a:r>
              <a:rPr lang="en-US" dirty="0"/>
              <a:t>Feb </a:t>
            </a:r>
            <a:r>
              <a:rPr lang="en-US" dirty="0">
                <a:solidFill>
                  <a:schemeClr val="accent3">
                    <a:lumMod val="50000"/>
                  </a:schemeClr>
                </a:solidFill>
              </a:rPr>
              <a:t>28</a:t>
            </a:r>
            <a:r>
              <a:rPr lang="en-US" dirty="0"/>
              <a:t>: Discuss with Advisory Group</a:t>
            </a:r>
          </a:p>
          <a:p>
            <a:pPr lvl="1"/>
            <a:r>
              <a:rPr lang="en-US" dirty="0"/>
              <a:t>Feb 24: Discussion of options at Steering Group with UW</a:t>
            </a:r>
          </a:p>
          <a:p>
            <a:pPr lvl="2"/>
            <a:r>
              <a:rPr lang="en-US" sz="1600" dirty="0"/>
              <a:t> </a:t>
            </a:r>
            <a:r>
              <a:rPr lang="en-US" sz="1600" dirty="0">
                <a:sym typeface="Wingdings" pitchFamily="2" charset="2"/>
              </a:rPr>
              <a:t>Decisions</a:t>
            </a:r>
            <a:endParaRPr lang="en-US" sz="1600" dirty="0"/>
          </a:p>
          <a:p>
            <a:pPr lvl="1"/>
            <a:endParaRPr lang="en-US" dirty="0"/>
          </a:p>
        </p:txBody>
      </p:sp>
      <p:sp>
        <p:nvSpPr>
          <p:cNvPr id="4" name="Footer Placeholder 3">
            <a:extLst>
              <a:ext uri="{FF2B5EF4-FFF2-40B4-BE49-F238E27FC236}">
                <a16:creationId xmlns:a16="http://schemas.microsoft.com/office/drawing/2014/main" id="{AA6DE90F-792F-D140-85B8-04B6CCD45D34}"/>
              </a:ext>
            </a:extLst>
          </p:cNvPr>
          <p:cNvSpPr>
            <a:spLocks noGrp="1"/>
          </p:cNvSpPr>
          <p:nvPr>
            <p:ph type="ftr" sz="quarter" idx="11"/>
          </p:nvPr>
        </p:nvSpPr>
        <p:spPr/>
        <p:txBody>
          <a:bodyPr/>
          <a:lstStyle/>
          <a:p>
            <a:r>
              <a:rPr lang="pl-PL"/>
              <a:t>Snowmass All Conveners - JB</a:t>
            </a:r>
            <a:endParaRPr lang="en-US" dirty="0"/>
          </a:p>
        </p:txBody>
      </p:sp>
      <p:sp>
        <p:nvSpPr>
          <p:cNvPr id="5" name="Date Placeholder 4">
            <a:extLst>
              <a:ext uri="{FF2B5EF4-FFF2-40B4-BE49-F238E27FC236}">
                <a16:creationId xmlns:a16="http://schemas.microsoft.com/office/drawing/2014/main" id="{9E046BFB-F175-A34D-AC8E-94FCD60EACCD}"/>
              </a:ext>
            </a:extLst>
          </p:cNvPr>
          <p:cNvSpPr>
            <a:spLocks noGrp="1"/>
          </p:cNvSpPr>
          <p:nvPr>
            <p:ph type="dt" sz="half" idx="10"/>
          </p:nvPr>
        </p:nvSpPr>
        <p:spPr/>
        <p:txBody>
          <a:bodyPr/>
          <a:lstStyle/>
          <a:p>
            <a:r>
              <a:rPr lang="en-US"/>
              <a:t>2/18/22</a:t>
            </a:r>
            <a:endParaRPr lang="en-US" dirty="0"/>
          </a:p>
        </p:txBody>
      </p:sp>
      <p:sp>
        <p:nvSpPr>
          <p:cNvPr id="6" name="Slide Number Placeholder 5">
            <a:extLst>
              <a:ext uri="{FF2B5EF4-FFF2-40B4-BE49-F238E27FC236}">
                <a16:creationId xmlns:a16="http://schemas.microsoft.com/office/drawing/2014/main" id="{44E5A840-FAB7-B345-8548-4E251031D14B}"/>
              </a:ext>
            </a:extLst>
          </p:cNvPr>
          <p:cNvSpPr>
            <a:spLocks noGrp="1"/>
          </p:cNvSpPr>
          <p:nvPr>
            <p:ph type="sldNum" sz="quarter" idx="4"/>
          </p:nvPr>
        </p:nvSpPr>
        <p:spPr/>
        <p:txBody>
          <a:bodyPr/>
          <a:lstStyle/>
          <a:p>
            <a:fld id="{D141A47F-327A-5440-82F1-5C6FBC34A9CD}" type="slidenum">
              <a:rPr lang="en-US" smtClean="0"/>
              <a:pPr/>
              <a:t>9</a:t>
            </a:fld>
            <a:endParaRPr lang="en-US" dirty="0"/>
          </a:p>
        </p:txBody>
      </p:sp>
    </p:spTree>
    <p:extLst>
      <p:ext uri="{BB962C8B-B14F-4D97-AF65-F5344CB8AC3E}">
        <p14:creationId xmlns:p14="http://schemas.microsoft.com/office/powerpoint/2010/main" val="2059811122"/>
      </p:ext>
    </p:extLst>
  </p:cSld>
  <p:clrMapOvr>
    <a:masterClrMapping/>
  </p:clrMapOvr>
</p:sld>
</file>

<file path=ppt/theme/theme1.xml><?xml version="1.0" encoding="utf-8"?>
<a:theme xmlns:a="http://schemas.openxmlformats.org/drawingml/2006/main" name="Office Theme">
  <a:themeElements>
    <a:clrScheme name="Custom 10">
      <a:dk1>
        <a:srgbClr val="0A357E"/>
      </a:dk1>
      <a:lt1>
        <a:srgbClr val="FFFFFF"/>
      </a:lt1>
      <a:dk2>
        <a:srgbClr val="ED171F"/>
      </a:dk2>
      <a:lt2>
        <a:srgbClr val="FFFFFF"/>
      </a:lt2>
      <a:accent1>
        <a:srgbClr val="0A357E"/>
      </a:accent1>
      <a:accent2>
        <a:srgbClr val="7F837E"/>
      </a:accent2>
      <a:accent3>
        <a:srgbClr val="ED171F"/>
      </a:accent3>
      <a:accent4>
        <a:srgbClr val="6D6D6D"/>
      </a:accent4>
      <a:accent5>
        <a:srgbClr val="D3D3D3"/>
      </a:accent5>
      <a:accent6>
        <a:srgbClr val="000000"/>
      </a:accent6>
      <a:hlink>
        <a:srgbClr val="7EB6F7"/>
      </a:hlink>
      <a:folHlink>
        <a:srgbClr val="2360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6">
      <a:dk1>
        <a:srgbClr val="0A357E"/>
      </a:dk1>
      <a:lt1>
        <a:srgbClr val="FFFFFF"/>
      </a:lt1>
      <a:dk2>
        <a:srgbClr val="ED171F"/>
      </a:dk2>
      <a:lt2>
        <a:srgbClr val="FFFFFF"/>
      </a:lt2>
      <a:accent1>
        <a:srgbClr val="0A357E"/>
      </a:accent1>
      <a:accent2>
        <a:srgbClr val="7F837E"/>
      </a:accent2>
      <a:accent3>
        <a:srgbClr val="ED171F"/>
      </a:accent3>
      <a:accent4>
        <a:srgbClr val="6D6D6D"/>
      </a:accent4>
      <a:accent5>
        <a:srgbClr val="D3D3D3"/>
      </a:accent5>
      <a:accent6>
        <a:srgbClr val="000000"/>
      </a:accent6>
      <a:hlink>
        <a:srgbClr val="318AFF"/>
      </a:hlink>
      <a:folHlink>
        <a:srgbClr val="8CC5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46013</TotalTime>
  <Words>2544</Words>
  <Application>Microsoft Macintosh PowerPoint</Application>
  <PresentationFormat>Custom</PresentationFormat>
  <Paragraphs>309</Paragraphs>
  <Slides>24</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Avenir Black</vt:lpstr>
      <vt:lpstr>Avenir Book</vt:lpstr>
      <vt:lpstr>Avenir Medium</vt:lpstr>
      <vt:lpstr>Calibri</vt:lpstr>
      <vt:lpstr>Wingdings</vt:lpstr>
      <vt:lpstr>Office Theme</vt:lpstr>
      <vt:lpstr>1_Office Theme</vt:lpstr>
      <vt:lpstr>Snowmass All-Conveners  Meeting Status Report Feb. 18, 2022 </vt:lpstr>
      <vt:lpstr>Outline</vt:lpstr>
      <vt:lpstr>Snowmass Meeting Times and Schedules</vt:lpstr>
      <vt:lpstr>Specific Dates from now until CSS</vt:lpstr>
      <vt:lpstr>Proposed Logos</vt:lpstr>
      <vt:lpstr>Snowmass CSS Funding Status</vt:lpstr>
      <vt:lpstr>CSS Status: Budget Status</vt:lpstr>
      <vt:lpstr>Snowmass Preparatory Meeting Schedule</vt:lpstr>
      <vt:lpstr>Snowmass CSS  Presentation of Plans</vt:lpstr>
      <vt:lpstr>New tasks for Conveners</vt:lpstr>
      <vt:lpstr>CSS Program Committee</vt:lpstr>
      <vt:lpstr>Today</vt:lpstr>
      <vt:lpstr>Backup Slides</vt:lpstr>
      <vt:lpstr>CSS Local Organizing Committee</vt:lpstr>
      <vt:lpstr>Organization in Ten “Frontiers” -I</vt:lpstr>
      <vt:lpstr>Organization in Ten “Frontiers” - II</vt:lpstr>
      <vt:lpstr>PowerPoint Presentation</vt:lpstr>
      <vt:lpstr>The Snowmass Book - 2021</vt:lpstr>
      <vt:lpstr>Timeline for Snowmass Book </vt:lpstr>
      <vt:lpstr>Impact of COVID</vt:lpstr>
      <vt:lpstr>Selected Upcoming Activities</vt:lpstr>
      <vt:lpstr>From CSS Survey</vt:lpstr>
      <vt:lpstr>From CSS Survey</vt:lpstr>
      <vt:lpstr>Captioning</vt:lpstr>
    </vt:vector>
  </TitlesOfParts>
  <Manager/>
  <Company>AAAS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subject/>
  <dc:creator>Tzeitel Sorrosa</dc:creator>
  <cp:keywords/>
  <dc:description/>
  <cp:lastModifiedBy>Joel N Butler</cp:lastModifiedBy>
  <cp:revision>1714</cp:revision>
  <cp:lastPrinted>2018-06-24T17:04:57Z</cp:lastPrinted>
  <dcterms:created xsi:type="dcterms:W3CDTF">2015-07-07T13:55:18Z</dcterms:created>
  <dcterms:modified xsi:type="dcterms:W3CDTF">2022-02-18T15:11:47Z</dcterms:modified>
  <cp:category/>
</cp:coreProperties>
</file>