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0" r:id="rId3"/>
    <p:sldId id="361" r:id="rId4"/>
    <p:sldId id="382" r:id="rId5"/>
    <p:sldId id="366" r:id="rId6"/>
    <p:sldId id="362" r:id="rId7"/>
    <p:sldId id="364" r:id="rId8"/>
    <p:sldId id="365" r:id="rId9"/>
    <p:sldId id="367" r:id="rId10"/>
    <p:sldId id="380" r:id="rId11"/>
    <p:sldId id="369" r:id="rId12"/>
    <p:sldId id="370" r:id="rId13"/>
    <p:sldId id="371" r:id="rId14"/>
    <p:sldId id="372" r:id="rId15"/>
    <p:sldId id="373" r:id="rId16"/>
    <p:sldId id="374" r:id="rId17"/>
    <p:sldId id="378" r:id="rId18"/>
    <p:sldId id="381" r:id="rId19"/>
    <p:sldId id="375" r:id="rId20"/>
    <p:sldId id="376" r:id="rId21"/>
    <p:sldId id="377" r:id="rId22"/>
    <p:sldId id="379" r:id="rId23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F25CD1-81E7-9922-DE43-7BBA26A29662}" name="Michael  Naus" initials="MN" userId="S::naus@lbl.gov::d0eaffb1-e974-4241-9195-f86b262c35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Ian Pong" initials="IP" lastIdx="20" clrIdx="0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1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8" autoAdjust="0"/>
    <p:restoredTop sz="94807"/>
  </p:normalViewPr>
  <p:slideViewPr>
    <p:cSldViewPr snapToGrid="0" snapToObjects="1">
      <p:cViewPr varScale="1">
        <p:scale>
          <a:sx n="77" d="100"/>
          <a:sy n="77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6D4FD-FF72-4225-86D8-493BC3128DD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9686A-C00E-44AE-BF36-BEF938A1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3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5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RGB_White-Seal_White-Mark_SC_Horizontal–400dpi.png" descr="RGB_White-Seal_White-Mark_SC_Horizontal–400dpi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327" y="12951502"/>
            <a:ext cx="310778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  <a14:imgEffect>
                      <a14:brightnessContrast bright="-4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0" y="0"/>
            <a:ext cx="18281700" cy="126492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0" name="Rectangle"/>
          <p:cNvSpPr>
            <a:spLocks/>
          </p:cNvSpPr>
          <p:nvPr/>
        </p:nvSpPr>
        <p:spPr>
          <a:xfrm>
            <a:off x="3150" y="7428530"/>
            <a:ext cx="18281700" cy="5261330"/>
          </a:xfrm>
          <a:prstGeom prst="rect">
            <a:avLst/>
          </a:prstGeom>
          <a:gradFill>
            <a:gsLst>
              <a:gs pos="0">
                <a:srgbClr val="1F497D"/>
              </a:gs>
              <a:gs pos="100000">
                <a:schemeClr val="accent3">
                  <a:alpha val="4800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68579" tIns="68579" rIns="68579" bIns="6857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700"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74181" y="8229600"/>
            <a:ext cx="12339639" cy="388694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3543" y="4994183"/>
            <a:ext cx="18280914" cy="2427058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93243" indent="-93243" algn="ctr">
              <a:buFontTx/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marL="124324" lvl="0" indent="-124324">
              <a:defRPr sz="4800"/>
            </a:pPr>
            <a:r>
              <a:rPr lang="en-US" sz="5400"/>
              <a:t>Click to edit Master text styles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175000" y="12672000"/>
            <a:ext cx="891000" cy="104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0634" y="12774313"/>
            <a:ext cx="1938987" cy="839374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2/17/2022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Elizabeth Lee - LBNL Respooling Machine Procurement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0635" y="3048000"/>
            <a:ext cx="15773399" cy="9061450"/>
          </a:xfrm>
        </p:spPr>
        <p:txBody>
          <a:bodyPr lIns="182880" rIns="182880">
            <a:normAutofit/>
          </a:bodyPr>
          <a:lstStyle>
            <a:lvl1pPr marL="404990" indent="-404990">
              <a:defRPr sz="4500"/>
            </a:lvl1pPr>
            <a:lvl2pPr marL="809980" indent="-539987">
              <a:buFont typeface="Courier New" panose="02070309020205020404" pitchFamily="49" charset="0"/>
              <a:buChar char="o"/>
              <a:defRPr sz="3600"/>
            </a:lvl2pPr>
            <a:lvl3pPr marL="1349966" indent="-539987">
              <a:buFont typeface="Wingdings" pitchFamily="2" charset="2"/>
              <a:buChar char="Ø"/>
              <a:defRPr sz="3300"/>
            </a:lvl3pPr>
            <a:lvl4pPr marL="1754957" indent="-404990">
              <a:buFont typeface="Wingdings" pitchFamily="2" charset="2"/>
              <a:buChar char="ü"/>
              <a:defRPr sz="2700"/>
            </a:lvl4pPr>
            <a:lvl5pPr marL="2429939" indent="-404990">
              <a:defRPr sz="21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3150" y="-5773"/>
            <a:ext cx="182817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342803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3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4744"/>
            <a:ext cx="17820000" cy="2176895"/>
          </a:xfrm>
        </p:spPr>
        <p:txBody>
          <a:bodyPr>
            <a:normAutofit/>
          </a:bodyPr>
          <a:lstStyle>
            <a:lvl1pPr algn="l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0634" y="12774313"/>
            <a:ext cx="1938987" cy="839374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2/17/2022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Elizabeth Lee - LBNL Respooling Machine Procurement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247775" y="9178930"/>
            <a:ext cx="15773400" cy="30003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240632" y="3299012"/>
            <a:ext cx="15773400" cy="5825938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spcAft>
                <a:spcPts val="1350"/>
              </a:spcAft>
              <a:buNone/>
              <a:defRPr sz="495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7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0634" y="12774313"/>
            <a:ext cx="1938987" cy="839374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2/17/2022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Elizabeth Lee - LBNL Respooling Machine Procurement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3150" y="-5773"/>
            <a:ext cx="182817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342803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3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4744"/>
            <a:ext cx="17820000" cy="2176895"/>
          </a:xfrm>
        </p:spPr>
        <p:txBody>
          <a:bodyPr>
            <a:normAutofit/>
          </a:bodyPr>
          <a:lstStyle>
            <a:lvl1pPr algn="l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7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>
            <a:extLst>
              <a:ext uri="{FF2B5EF4-FFF2-40B4-BE49-F238E27FC236}">
                <a16:creationId xmlns:a16="http://schemas.microsoft.com/office/drawing/2014/main" id="{9C1FF5CC-DD7B-EA48-9EEA-CBA2AB304914}"/>
              </a:ext>
            </a:extLst>
          </p:cNvPr>
          <p:cNvSpPr/>
          <p:nvPr userDrawn="1"/>
        </p:nvSpPr>
        <p:spPr>
          <a:xfrm>
            <a:off x="3150" y="12643558"/>
            <a:ext cx="18281700" cy="1072447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342803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7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555F-2535-DA45-A3F8-E4DC3AB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30254"/>
            <a:ext cx="157734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B235-36FF-A74E-9551-09783DCF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5634-6A51-4E47-9CB3-EFDB0E57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14501" y="12774313"/>
            <a:ext cx="1465118" cy="839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6D19-4C67-4E4D-B372-AB5467AD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835" y="12828875"/>
            <a:ext cx="1029442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Elizabeth Lee - LBNL Respooling Machine Procurement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94FF-C450-0242-8C3C-BB96B74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75000" y="12672000"/>
            <a:ext cx="891000" cy="10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aseline="0">
                <a:solidFill>
                  <a:schemeClr val="bg1"/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750" y="12814325"/>
            <a:ext cx="2952224" cy="7524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672001"/>
            <a:ext cx="1221971" cy="10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87" r:id="rId3"/>
    <p:sldLayoutId id="2147483662" r:id="rId4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mlee@lb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eor.ch/index.php?id=28" TargetMode="External"/><Relationship Id="rId3" Type="http://schemas.openxmlformats.org/officeDocument/2006/relationships/hyperlink" Target="https://www.broomfieldusa.com/" TargetMode="External"/><Relationship Id="rId7" Type="http://schemas.openxmlformats.org/officeDocument/2006/relationships/hyperlink" Target="https://www.meteor.ch/index.php?id=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rmanmachine.com/hdh_winder.html" TargetMode="External"/><Relationship Id="rId5" Type="http://schemas.openxmlformats.org/officeDocument/2006/relationships/hyperlink" Target="https://gormanmachine.com/index.html" TargetMode="External"/><Relationship Id="rId4" Type="http://schemas.openxmlformats.org/officeDocument/2006/relationships/hyperlink" Target="https://www.broomfieldusa.com/wirewinding/200/" TargetMode="External"/><Relationship Id="rId9" Type="http://schemas.openxmlformats.org/officeDocument/2006/relationships/hyperlink" Target="https://www.geostevens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oren Prestemon…"/>
          <p:cNvSpPr txBox="1">
            <a:spLocks noGrp="1"/>
          </p:cNvSpPr>
          <p:nvPr>
            <p:ph type="body" sz="quarter" idx="1"/>
          </p:nvPr>
        </p:nvSpPr>
        <p:spPr>
          <a:xfrm>
            <a:off x="2974181" y="8229600"/>
            <a:ext cx="12339639" cy="3886940"/>
          </a:xfrm>
        </p:spPr>
        <p:txBody>
          <a:bodyPr>
            <a:normAutofit/>
          </a:bodyPr>
          <a:lstStyle/>
          <a:p>
            <a:r>
              <a:rPr lang="en-US" dirty="0"/>
              <a:t>Elizabeth Lee (</a:t>
            </a:r>
            <a:r>
              <a:rPr lang="en-US" dirty="0">
                <a:hlinkClick r:id="rId2"/>
              </a:rPr>
              <a:t>emlee@lbl.gov</a:t>
            </a:r>
            <a:r>
              <a:rPr lang="en-US" dirty="0"/>
              <a:t>)</a:t>
            </a:r>
          </a:p>
          <a:p>
            <a:r>
              <a:rPr lang="en-US" dirty="0"/>
              <a:t>Manufacturing Engineer</a:t>
            </a:r>
          </a:p>
          <a:p>
            <a:r>
              <a:rPr lang="en-US" dirty="0"/>
              <a:t>Lawrence Berkeley National Laboratory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E5C7D5-CA4C-E14F-85AC-328CE2B0D82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43" y="4994183"/>
            <a:ext cx="18280914" cy="2427058"/>
          </a:xfrm>
        </p:spPr>
        <p:txBody>
          <a:bodyPr/>
          <a:lstStyle/>
          <a:p>
            <a:r>
              <a:rPr lang="en-US" dirty="0"/>
              <a:t>LBNL Respooling Machine Procurement Review</a:t>
            </a:r>
          </a:p>
          <a:p>
            <a:r>
              <a:rPr lang="en-US" dirty="0"/>
              <a:t>February 17,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9F32B-4625-4666-BB7D-49DE5935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2769F-3D8B-4B39-9C56-D271092E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C3E01-113F-4F5F-A446-442C3EA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C3278-9D86-42D0-B627-3F1446F47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Tried to identify as many manufacturers of linear solenoid winding machines as possible </a:t>
            </a:r>
          </a:p>
          <a:p>
            <a:pPr lvl="1"/>
            <a:r>
              <a:rPr lang="en-US" dirty="0"/>
              <a:t>Limited total number of potential suppliers substantially; winding machines of this type are not common</a:t>
            </a:r>
          </a:p>
          <a:p>
            <a:pPr lvl="1"/>
            <a:r>
              <a:rPr lang="en-US" dirty="0"/>
              <a:t>Primarily tried to find manufacturers online</a:t>
            </a:r>
          </a:p>
          <a:p>
            <a:pPr lvl="1"/>
            <a:r>
              <a:rPr lang="en-US" dirty="0"/>
              <a:t>One manufacturer (Broomfield) was referred to our attention because another team had LBNL had visited a local winding factory with many Broomfield machines</a:t>
            </a:r>
          </a:p>
          <a:p>
            <a:pPr lvl="1"/>
            <a:r>
              <a:rPr lang="en-US" dirty="0"/>
              <a:t>One manufacturer (Gorman) provided a list of other legacy U.S. manufacturers as part of their “History” page</a:t>
            </a:r>
          </a:p>
          <a:p>
            <a:pPr lvl="2"/>
            <a:r>
              <a:rPr lang="en-US" dirty="0"/>
              <a:t>Attempted to contact manufacturers on this list, if still in business</a:t>
            </a:r>
          </a:p>
          <a:p>
            <a:pPr lvl="2"/>
            <a:endParaRPr lang="en-US" dirty="0"/>
          </a:p>
          <a:p>
            <a:r>
              <a:rPr lang="en-US" dirty="0"/>
              <a:t>Only got responses after request for quote (RFQ) from four companies – these are the manufacturers of the options presented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3E9229-E69B-45C9-93FB-0D1BE784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34AEB-710C-418F-8003-6F88E9BA1CF1}"/>
              </a:ext>
            </a:extLst>
          </p:cNvPr>
          <p:cNvSpPr txBox="1"/>
          <p:nvPr/>
        </p:nvSpPr>
        <p:spPr>
          <a:xfrm>
            <a:off x="16306801" y="1674298"/>
            <a:ext cx="1872712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3</a:t>
            </a:r>
          </a:p>
        </p:txBody>
      </p:sp>
    </p:spTree>
    <p:extLst>
      <p:ext uri="{BB962C8B-B14F-4D97-AF65-F5344CB8AC3E}">
        <p14:creationId xmlns:p14="http://schemas.microsoft.com/office/powerpoint/2010/main" val="258867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32EAF-08C6-42D1-8B02-DC42F224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E1D62-075B-4B3D-BA0C-C186196D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F202D-6640-4A89-A9FA-2B685E32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8785A-A585-4D4C-A0A8-2F84811468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Broomfield 200 Series Winder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8D6124-8B24-41E7-B313-7AD69BED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59F1BA-240D-44E3-8EEF-72F3252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904" y="5285022"/>
            <a:ext cx="6422192" cy="53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1CB3C-9E94-40D3-932E-113AF6F94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477" y="4049486"/>
            <a:ext cx="8952896" cy="8449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558A88-56E8-42BC-AFB0-8C242FE413D1}"/>
              </a:ext>
            </a:extLst>
          </p:cNvPr>
          <p:cNvSpPr txBox="1"/>
          <p:nvPr/>
        </p:nvSpPr>
        <p:spPr>
          <a:xfrm>
            <a:off x="16046245" y="1674298"/>
            <a:ext cx="2133268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1, 2</a:t>
            </a:r>
          </a:p>
        </p:txBody>
      </p:sp>
    </p:spTree>
    <p:extLst>
      <p:ext uri="{BB962C8B-B14F-4D97-AF65-F5344CB8AC3E}">
        <p14:creationId xmlns:p14="http://schemas.microsoft.com/office/powerpoint/2010/main" val="263016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23851-3307-4FC5-B3ED-1C5757B6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1A295-062A-4E20-910D-D1BB6F4B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5DE76-8A22-4E1F-9B2E-8AAF67BE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FA158-501E-4324-A247-F385B0F69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George Stevens GS-F100CXLB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9C513E-B1A7-4DFB-80F8-D33DB314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pic>
        <p:nvPicPr>
          <p:cNvPr id="7" name="Picture 6" descr="A picture containing indoor, desk, device, office&#10;&#10;Description automatically generated">
            <a:extLst>
              <a:ext uri="{FF2B5EF4-FFF2-40B4-BE49-F238E27FC236}">
                <a16:creationId xmlns:a16="http://schemas.microsoft.com/office/drawing/2014/main" id="{D1D1C8ED-F322-49EE-AD4C-28F4915AB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05" y="4221498"/>
            <a:ext cx="7331258" cy="5498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354DF-FBBC-49FD-B8BA-D436651C1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46"/>
          <a:stretch/>
        </p:blipFill>
        <p:spPr>
          <a:xfrm>
            <a:off x="2167607" y="9992162"/>
            <a:ext cx="14177800" cy="15990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C512B1-A693-485F-9644-2FDC180F324E}"/>
              </a:ext>
            </a:extLst>
          </p:cNvPr>
          <p:cNvSpPr txBox="1"/>
          <p:nvPr/>
        </p:nvSpPr>
        <p:spPr>
          <a:xfrm>
            <a:off x="16046245" y="1674298"/>
            <a:ext cx="2133268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1, 2</a:t>
            </a:r>
          </a:p>
        </p:txBody>
      </p:sp>
    </p:spTree>
    <p:extLst>
      <p:ext uri="{BB962C8B-B14F-4D97-AF65-F5344CB8AC3E}">
        <p14:creationId xmlns:p14="http://schemas.microsoft.com/office/powerpoint/2010/main" val="246424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F2E38-15DF-4A59-AA8A-397FFFA5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57805-D36E-4762-965B-E109A2B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4149A-F2FF-4E42-BC81-8F5DF45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F0639-4765-4E71-991D-875AA46D3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Gorman HDH Winder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5C228F-328E-4D29-8EFD-30585DCA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9A088-0DBF-45C9-8A5B-BC37634BD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9" t="12430" r="18491"/>
          <a:stretch/>
        </p:blipFill>
        <p:spPr>
          <a:xfrm>
            <a:off x="10045052" y="4960687"/>
            <a:ext cx="8019438" cy="5277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FA1D6-5B36-4A0E-B3A4-19708BD82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" r="9269"/>
          <a:stretch/>
        </p:blipFill>
        <p:spPr>
          <a:xfrm>
            <a:off x="529553" y="3925421"/>
            <a:ext cx="9270799" cy="7347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2EDD18-1F41-4E3E-A9A2-1B54DF3D313A}"/>
              </a:ext>
            </a:extLst>
          </p:cNvPr>
          <p:cNvSpPr txBox="1"/>
          <p:nvPr/>
        </p:nvSpPr>
        <p:spPr>
          <a:xfrm>
            <a:off x="16046245" y="1674298"/>
            <a:ext cx="2133268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1, 2</a:t>
            </a:r>
          </a:p>
        </p:txBody>
      </p:sp>
    </p:spTree>
    <p:extLst>
      <p:ext uri="{BB962C8B-B14F-4D97-AF65-F5344CB8AC3E}">
        <p14:creationId xmlns:p14="http://schemas.microsoft.com/office/powerpoint/2010/main" val="250954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B12DE-F903-4937-810F-596F91FE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AB157-36EA-48A9-B66D-311657D9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889A7-C69B-49D5-9E6E-6CF0EA6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CE8E6-4021-4904-911B-89335DD6D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Meteor M22-400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63BA1B-3BDB-4B24-8254-DD273BEC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4</a:t>
            </a:r>
          </a:p>
        </p:txBody>
      </p:sp>
      <p:pic>
        <p:nvPicPr>
          <p:cNvPr id="7" name="Picture 2" descr="Meteor Coil Winding Machines | GMIUS coil-winding">
            <a:extLst>
              <a:ext uri="{FF2B5EF4-FFF2-40B4-BE49-F238E27FC236}">
                <a16:creationId xmlns:a16="http://schemas.microsoft.com/office/drawing/2014/main" id="{3178BEA6-97E7-4077-A08C-EA9BACD56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11588" r="12176" b="15473"/>
          <a:stretch/>
        </p:blipFill>
        <p:spPr bwMode="auto">
          <a:xfrm>
            <a:off x="8321331" y="4588329"/>
            <a:ext cx="9226690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5BE3E-8113-4A73-B728-33FB74EAB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" t="56243" r="2302"/>
          <a:stretch/>
        </p:blipFill>
        <p:spPr>
          <a:xfrm>
            <a:off x="1273966" y="8689719"/>
            <a:ext cx="6405316" cy="3752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4EAA6D-B20A-49B1-8009-10F50D6A2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" t="12144" r="16640" b="43757"/>
          <a:stretch/>
        </p:blipFill>
        <p:spPr>
          <a:xfrm>
            <a:off x="1240634" y="3967807"/>
            <a:ext cx="6430656" cy="4462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A432D2-2564-4C3B-B578-E887ACEEEEE1}"/>
              </a:ext>
            </a:extLst>
          </p:cNvPr>
          <p:cNvSpPr txBox="1"/>
          <p:nvPr/>
        </p:nvSpPr>
        <p:spPr>
          <a:xfrm>
            <a:off x="16046245" y="1674298"/>
            <a:ext cx="2133268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1, 2</a:t>
            </a:r>
          </a:p>
        </p:txBody>
      </p:sp>
    </p:spTree>
    <p:extLst>
      <p:ext uri="{BB962C8B-B14F-4D97-AF65-F5344CB8AC3E}">
        <p14:creationId xmlns:p14="http://schemas.microsoft.com/office/powerpoint/2010/main" val="413389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9279B-6A1F-4C95-BFB9-889B217F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C546A-7F73-4D53-B73E-3815F3BA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A8510-10A9-4625-8BFE-8EC0D9D4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65B75F-0935-4E2F-A875-19509146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Summary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745D66-C5DE-4A84-BCDC-6FA5BECD2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77565"/>
              </p:ext>
            </p:extLst>
          </p:nvPr>
        </p:nvGraphicFramePr>
        <p:xfrm>
          <a:off x="234000" y="3473701"/>
          <a:ext cx="17806027" cy="7964047"/>
        </p:xfrm>
        <a:graphic>
          <a:graphicData uri="http://schemas.openxmlformats.org/drawingml/2006/table">
            <a:tbl>
              <a:tblPr/>
              <a:tblGrid>
                <a:gridCol w="1625797">
                  <a:extLst>
                    <a:ext uri="{9D8B030D-6E8A-4147-A177-3AD203B41FA5}">
                      <a16:colId xmlns:a16="http://schemas.microsoft.com/office/drawing/2014/main" val="3101509508"/>
                    </a:ext>
                  </a:extLst>
                </a:gridCol>
                <a:gridCol w="1348352">
                  <a:extLst>
                    <a:ext uri="{9D8B030D-6E8A-4147-A177-3AD203B41FA5}">
                      <a16:colId xmlns:a16="http://schemas.microsoft.com/office/drawing/2014/main" val="2262677078"/>
                    </a:ext>
                  </a:extLst>
                </a:gridCol>
                <a:gridCol w="2448732">
                  <a:extLst>
                    <a:ext uri="{9D8B030D-6E8A-4147-A177-3AD203B41FA5}">
                      <a16:colId xmlns:a16="http://schemas.microsoft.com/office/drawing/2014/main" val="928540695"/>
                    </a:ext>
                  </a:extLst>
                </a:gridCol>
                <a:gridCol w="821411">
                  <a:extLst>
                    <a:ext uri="{9D8B030D-6E8A-4147-A177-3AD203B41FA5}">
                      <a16:colId xmlns:a16="http://schemas.microsoft.com/office/drawing/2014/main" val="3381276228"/>
                    </a:ext>
                  </a:extLst>
                </a:gridCol>
                <a:gridCol w="1193369">
                  <a:extLst>
                    <a:ext uri="{9D8B030D-6E8A-4147-A177-3AD203B41FA5}">
                      <a16:colId xmlns:a16="http://schemas.microsoft.com/office/drawing/2014/main" val="3764571335"/>
                    </a:ext>
                  </a:extLst>
                </a:gridCol>
                <a:gridCol w="1090576">
                  <a:extLst>
                    <a:ext uri="{9D8B030D-6E8A-4147-A177-3AD203B41FA5}">
                      <a16:colId xmlns:a16="http://schemas.microsoft.com/office/drawing/2014/main" val="531818540"/>
                    </a:ext>
                  </a:extLst>
                </a:gridCol>
                <a:gridCol w="1294118">
                  <a:extLst>
                    <a:ext uri="{9D8B030D-6E8A-4147-A177-3AD203B41FA5}">
                      <a16:colId xmlns:a16="http://schemas.microsoft.com/office/drawing/2014/main" val="4242493954"/>
                    </a:ext>
                  </a:extLst>
                </a:gridCol>
                <a:gridCol w="1148920">
                  <a:extLst>
                    <a:ext uri="{9D8B030D-6E8A-4147-A177-3AD203B41FA5}">
                      <a16:colId xmlns:a16="http://schemas.microsoft.com/office/drawing/2014/main" val="3058299417"/>
                    </a:ext>
                  </a:extLst>
                </a:gridCol>
                <a:gridCol w="2107769">
                  <a:extLst>
                    <a:ext uri="{9D8B030D-6E8A-4147-A177-3AD203B41FA5}">
                      <a16:colId xmlns:a16="http://schemas.microsoft.com/office/drawing/2014/main" val="1837910854"/>
                    </a:ext>
                  </a:extLst>
                </a:gridCol>
                <a:gridCol w="1646540">
                  <a:extLst>
                    <a:ext uri="{9D8B030D-6E8A-4147-A177-3AD203B41FA5}">
                      <a16:colId xmlns:a16="http://schemas.microsoft.com/office/drawing/2014/main" val="1109652899"/>
                    </a:ext>
                  </a:extLst>
                </a:gridCol>
                <a:gridCol w="1484118">
                  <a:extLst>
                    <a:ext uri="{9D8B030D-6E8A-4147-A177-3AD203B41FA5}">
                      <a16:colId xmlns:a16="http://schemas.microsoft.com/office/drawing/2014/main" val="1358054168"/>
                    </a:ext>
                  </a:extLst>
                </a:gridCol>
                <a:gridCol w="1596325">
                  <a:extLst>
                    <a:ext uri="{9D8B030D-6E8A-4147-A177-3AD203B41FA5}">
                      <a16:colId xmlns:a16="http://schemas.microsoft.com/office/drawing/2014/main" val="3847487269"/>
                    </a:ext>
                  </a:extLst>
                </a:gridCol>
              </a:tblGrid>
              <a:tr h="1763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Manufacturer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>
                          <a:effectLst/>
                        </a:rPr>
                        <a:t>Model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Options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Max. Travel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>
                          <a:effectLst/>
                        </a:rPr>
                        <a:t>Max. Diameter of Take-up Spool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>
                          <a:effectLst/>
                        </a:rPr>
                        <a:t>Min. Wire Diameter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>
                          <a:effectLst/>
                        </a:rPr>
                        <a:t>Max. Wire Diameter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Device Weight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Footprint (L x W x H)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Elec. Requirement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>
                          <a:effectLst/>
                        </a:rPr>
                        <a:t>Lead Time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Warranty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6137"/>
                  </a:ext>
                </a:extLst>
              </a:tr>
              <a:tr h="2615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sng" dirty="0">
                          <a:solidFill>
                            <a:srgbClr val="1155CC"/>
                          </a:solidFill>
                          <a:effectLst/>
                          <a:hlinkClick r:id="rId3"/>
                        </a:rPr>
                        <a:t>Broomfield</a:t>
                      </a:r>
                      <a:endParaRPr lang="en-US" sz="20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sng">
                          <a:solidFill>
                            <a:srgbClr val="1155CC"/>
                          </a:solidFill>
                          <a:effectLst/>
                          <a:hlinkClick r:id="rId4"/>
                        </a:rPr>
                        <a:t>200 Series</a:t>
                      </a:r>
                      <a:endParaRPr lang="en-US" sz="20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000" dirty="0">
                          <a:effectLst/>
                        </a:rPr>
                        <a:t>DT-124 </a:t>
                      </a:r>
                      <a:r>
                        <a:rPr lang="en-US" sz="2000" dirty="0" err="1">
                          <a:effectLst/>
                        </a:rPr>
                        <a:t>Dereeling</a:t>
                      </a:r>
                      <a:r>
                        <a:rPr lang="en-US" sz="2000" dirty="0">
                          <a:effectLst/>
                        </a:rPr>
                        <a:t> + tensioning stand, auto-run spindle control, 3 free days of training at Broomfield site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32"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20"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No limit given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No limit given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1600 </a:t>
                      </a:r>
                      <a:r>
                        <a:rPr lang="en-US" sz="2000" dirty="0" err="1">
                          <a:effectLst/>
                        </a:rPr>
                        <a:t>lbs</a:t>
                      </a:r>
                      <a:endParaRPr lang="en-US" sz="20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72" x 35" x 56"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208 V, three phase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5-6 months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Not listed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049557"/>
                  </a:ext>
                </a:extLst>
              </a:tr>
              <a:tr h="911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Gorman</a:t>
                      </a:r>
                      <a:endParaRPr lang="en-US" sz="20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sng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HDH</a:t>
                      </a:r>
                      <a:endParaRPr lang="en-US" sz="20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000" dirty="0">
                          <a:effectLst/>
                        </a:rPr>
                        <a:t>Bar extension for automatic traverse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39"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12"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No limit given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5.189 mm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200 lbs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44" x 24" x 24"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115 VAC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Not listed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Not listed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908951"/>
                  </a:ext>
                </a:extLst>
              </a:tr>
              <a:tr h="1763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sng">
                          <a:solidFill>
                            <a:srgbClr val="1155CC"/>
                          </a:solidFill>
                          <a:effectLst/>
                          <a:hlinkClick r:id="rId7"/>
                        </a:rPr>
                        <a:t>Meteor</a:t>
                      </a:r>
                      <a:endParaRPr lang="en-US" sz="20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sng">
                          <a:solidFill>
                            <a:srgbClr val="1155CC"/>
                          </a:solidFill>
                          <a:effectLst/>
                          <a:hlinkClick r:id="rId8"/>
                        </a:rPr>
                        <a:t>M22-400</a:t>
                      </a:r>
                      <a:endParaRPr lang="en-US" sz="20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000">
                          <a:effectLst/>
                        </a:rPr>
                        <a:t>Mechanical tensioner, dual roller wire guide, 2 days set up and training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15.7"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7.87"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0.01 mm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2 mm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120 kg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71" x 20" x 20"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220 VAC, 10 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Not given until receipt of order, per quote description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1 year or 2000 hours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811618"/>
                  </a:ext>
                </a:extLst>
              </a:tr>
              <a:tr h="911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sng" dirty="0">
                          <a:solidFill>
                            <a:srgbClr val="1155CC"/>
                          </a:solidFill>
                          <a:effectLst/>
                          <a:hlinkClick r:id="rId9"/>
                        </a:rPr>
                        <a:t>George Stevens</a:t>
                      </a:r>
                      <a:endParaRPr lang="en-US" sz="20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GS-F100CXLB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2000" dirty="0">
                          <a:effectLst/>
                        </a:rPr>
                        <a:t>Custom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20"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20"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1.29 mm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3.66 mm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>
                          <a:effectLst/>
                        </a:rPr>
                        <a:t>Not given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Not given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208 V, three phase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3.5-4 months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Not listed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8833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5483B5-F5F5-4AB6-BFFD-2486AB201391}"/>
              </a:ext>
            </a:extLst>
          </p:cNvPr>
          <p:cNvSpPr txBox="1"/>
          <p:nvPr/>
        </p:nvSpPr>
        <p:spPr>
          <a:xfrm>
            <a:off x="16046245" y="1674298"/>
            <a:ext cx="2133268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2, 3</a:t>
            </a:r>
          </a:p>
        </p:txBody>
      </p:sp>
    </p:spTree>
    <p:extLst>
      <p:ext uri="{BB962C8B-B14F-4D97-AF65-F5344CB8AC3E}">
        <p14:creationId xmlns:p14="http://schemas.microsoft.com/office/powerpoint/2010/main" val="177622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12F59-8646-413F-8B7B-A4D0893D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2859C-A530-4DA4-B479-A97F69B1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CA581-EEDA-49C7-8153-C2E3BE16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48CDC-337B-4FE8-BD77-5687D81F8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Arbitrary scoring system: use international track and field meet scoring to see which device gets the most “points”</a:t>
            </a:r>
          </a:p>
          <a:p>
            <a:pPr lvl="1"/>
            <a:r>
              <a:rPr lang="en-US" dirty="0"/>
              <a:t>1st through 4th place: 5, 3, 2, and 1 points for each parameter, respectively </a:t>
            </a:r>
          </a:p>
          <a:p>
            <a:pPr lvl="1"/>
            <a:endParaRPr lang="en-US" dirty="0"/>
          </a:p>
          <a:p>
            <a:r>
              <a:rPr lang="en-US" dirty="0"/>
              <a:t>First place criteria</a:t>
            </a:r>
          </a:p>
          <a:p>
            <a:pPr lvl="1"/>
            <a:r>
              <a:rPr lang="en-US" dirty="0"/>
              <a:t>Largest maximum take-up spool diameter </a:t>
            </a:r>
          </a:p>
          <a:p>
            <a:pPr lvl="1"/>
            <a:r>
              <a:rPr lang="en-US" dirty="0"/>
              <a:t>Smallest minimum wire diameter</a:t>
            </a:r>
          </a:p>
          <a:p>
            <a:pPr lvl="1"/>
            <a:r>
              <a:rPr lang="en-US" dirty="0"/>
              <a:t>Lowest weight</a:t>
            </a:r>
          </a:p>
          <a:p>
            <a:pPr lvl="1"/>
            <a:r>
              <a:rPr lang="en-US" dirty="0"/>
              <a:t>Smallest footprint</a:t>
            </a:r>
          </a:p>
          <a:p>
            <a:pPr lvl="1"/>
            <a:r>
              <a:rPr lang="en-US" dirty="0"/>
              <a:t>Minimal electrical work (existing access: 208 VAC three phase, 115/120 VAC)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CC5FDB-0F2B-4660-B06A-D6E58316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by Feature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6D605-78FA-4DD0-85C0-0F9CFC0CBAB3}"/>
              </a:ext>
            </a:extLst>
          </p:cNvPr>
          <p:cNvSpPr txBox="1"/>
          <p:nvPr/>
        </p:nvSpPr>
        <p:spPr>
          <a:xfrm>
            <a:off x="15987252" y="1674298"/>
            <a:ext cx="2192261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3, 4</a:t>
            </a:r>
          </a:p>
        </p:txBody>
      </p:sp>
    </p:spTree>
    <p:extLst>
      <p:ext uri="{BB962C8B-B14F-4D97-AF65-F5344CB8AC3E}">
        <p14:creationId xmlns:p14="http://schemas.microsoft.com/office/powerpoint/2010/main" val="156814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27759-E9BE-4012-8351-F81F88D3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8B106-4200-4966-B44B-F1C58579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B8A7A-1619-4B0D-BD02-2379E639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2B93B-E23A-4642-BEFD-600AD7023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5367" y="9941252"/>
            <a:ext cx="16805522" cy="22507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arbitrary scoring system,</a:t>
            </a:r>
            <a:r>
              <a:rPr lang="en-US" b="1" dirty="0"/>
              <a:t> Gorman and Broomfield score the highest – can eliminate Meteor and George Stevens</a:t>
            </a:r>
            <a:r>
              <a:rPr lang="en-US" dirty="0"/>
              <a:t>, which we do not believe will have adequate performance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F71F1A-C604-450F-854C-C59EC9D5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by Feature: Results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C3D152-0C19-42DE-96E3-0752155D8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13967"/>
              </p:ext>
            </p:extLst>
          </p:nvPr>
        </p:nvGraphicFramePr>
        <p:xfrm>
          <a:off x="437111" y="3605946"/>
          <a:ext cx="17413778" cy="4880297"/>
        </p:xfrm>
        <a:graphic>
          <a:graphicData uri="http://schemas.openxmlformats.org/drawingml/2006/table">
            <a:tbl>
              <a:tblPr/>
              <a:tblGrid>
                <a:gridCol w="4477789">
                  <a:extLst>
                    <a:ext uri="{9D8B030D-6E8A-4147-A177-3AD203B41FA5}">
                      <a16:colId xmlns:a16="http://schemas.microsoft.com/office/drawing/2014/main" val="2748666122"/>
                    </a:ext>
                  </a:extLst>
                </a:gridCol>
                <a:gridCol w="3903605">
                  <a:extLst>
                    <a:ext uri="{9D8B030D-6E8A-4147-A177-3AD203B41FA5}">
                      <a16:colId xmlns:a16="http://schemas.microsoft.com/office/drawing/2014/main" val="1079942321"/>
                    </a:ext>
                  </a:extLst>
                </a:gridCol>
                <a:gridCol w="3310142">
                  <a:extLst>
                    <a:ext uri="{9D8B030D-6E8A-4147-A177-3AD203B41FA5}">
                      <a16:colId xmlns:a16="http://schemas.microsoft.com/office/drawing/2014/main" val="1336538862"/>
                    </a:ext>
                  </a:extLst>
                </a:gridCol>
                <a:gridCol w="3270739">
                  <a:extLst>
                    <a:ext uri="{9D8B030D-6E8A-4147-A177-3AD203B41FA5}">
                      <a16:colId xmlns:a16="http://schemas.microsoft.com/office/drawing/2014/main" val="2425544181"/>
                    </a:ext>
                  </a:extLst>
                </a:gridCol>
                <a:gridCol w="2451503">
                  <a:extLst>
                    <a:ext uri="{9D8B030D-6E8A-4147-A177-3AD203B41FA5}">
                      <a16:colId xmlns:a16="http://schemas.microsoft.com/office/drawing/2014/main" val="4260666569"/>
                    </a:ext>
                  </a:extLst>
                </a:gridCol>
              </a:tblGrid>
              <a:tr h="418436">
                <a:tc>
                  <a:txBody>
                    <a:bodyPr/>
                    <a:lstStyle/>
                    <a:p>
                      <a:pPr rtl="0" fontAlgn="b"/>
                      <a:endParaRPr lang="en-US" sz="24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dirty="0">
                          <a:effectLst/>
                        </a:rPr>
                        <a:t>1st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>
                          <a:effectLst/>
                        </a:rPr>
                        <a:t>2nd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>
                          <a:effectLst/>
                        </a:rPr>
                        <a:t>3rd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>
                          <a:effectLst/>
                        </a:rPr>
                        <a:t>4th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47910"/>
                  </a:ext>
                </a:extLst>
              </a:tr>
              <a:tr h="567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dirty="0">
                          <a:effectLst/>
                        </a:rPr>
                        <a:t>Maximum Travel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Gorman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Broomfield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George Stevens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Meteor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938796"/>
                  </a:ext>
                </a:extLst>
              </a:tr>
              <a:tr h="82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>
                          <a:effectLst/>
                        </a:rPr>
                        <a:t>Max. Diameter of Take-up Spool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Broomfield / George Stevens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Gorman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Meteor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017896"/>
                  </a:ext>
                </a:extLst>
              </a:tr>
              <a:tr h="567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>
                          <a:effectLst/>
                        </a:rPr>
                        <a:t>Min. Wire Diameter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Broomfield / Gorman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Meteor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George Stevens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400898"/>
                  </a:ext>
                </a:extLst>
              </a:tr>
              <a:tr h="567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>
                          <a:effectLst/>
                        </a:rPr>
                        <a:t>Max. Wire Diameter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Broomfield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Gorman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George Stevens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Meteor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23902"/>
                  </a:ext>
                </a:extLst>
              </a:tr>
              <a:tr h="567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dirty="0">
                          <a:effectLst/>
                        </a:rPr>
                        <a:t>Device Weight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Meteor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Gorman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Broomfield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George Stevens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067106"/>
                  </a:ext>
                </a:extLst>
              </a:tr>
              <a:tr h="797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>
                          <a:effectLst/>
                        </a:rPr>
                        <a:t>Approximate Footprint (L x W x H)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Gorman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Meteor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Broomfield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George Stevens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105973"/>
                  </a:ext>
                </a:extLst>
              </a:tr>
              <a:tr h="567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>
                          <a:effectLst/>
                        </a:rPr>
                        <a:t>Elec. Requirement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Broomfield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George Stevens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>
                          <a:effectLst/>
                        </a:rPr>
                        <a:t>Gorman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</a:rPr>
                        <a:t>Meteor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9582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D155C2-E6CD-461B-B017-6B2E9FF9F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67541"/>
              </p:ext>
            </p:extLst>
          </p:nvPr>
        </p:nvGraphicFramePr>
        <p:xfrm>
          <a:off x="437111" y="8818675"/>
          <a:ext cx="17413778" cy="807720"/>
        </p:xfrm>
        <a:graphic>
          <a:graphicData uri="http://schemas.openxmlformats.org/drawingml/2006/table">
            <a:tbl>
              <a:tblPr/>
              <a:tblGrid>
                <a:gridCol w="4165976">
                  <a:extLst>
                    <a:ext uri="{9D8B030D-6E8A-4147-A177-3AD203B41FA5}">
                      <a16:colId xmlns:a16="http://schemas.microsoft.com/office/drawing/2014/main" val="1188616380"/>
                    </a:ext>
                  </a:extLst>
                </a:gridCol>
                <a:gridCol w="4165976">
                  <a:extLst>
                    <a:ext uri="{9D8B030D-6E8A-4147-A177-3AD203B41FA5}">
                      <a16:colId xmlns:a16="http://schemas.microsoft.com/office/drawing/2014/main" val="1133057317"/>
                    </a:ext>
                  </a:extLst>
                </a:gridCol>
                <a:gridCol w="4165976">
                  <a:extLst>
                    <a:ext uri="{9D8B030D-6E8A-4147-A177-3AD203B41FA5}">
                      <a16:colId xmlns:a16="http://schemas.microsoft.com/office/drawing/2014/main" val="1814366507"/>
                    </a:ext>
                  </a:extLst>
                </a:gridCol>
                <a:gridCol w="4915850">
                  <a:extLst>
                    <a:ext uri="{9D8B030D-6E8A-4147-A177-3AD203B41FA5}">
                      <a16:colId xmlns:a16="http://schemas.microsoft.com/office/drawing/2014/main" val="244529122"/>
                    </a:ext>
                  </a:extLst>
                </a:gridCol>
              </a:tblGrid>
              <a:tr h="3724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</a:rPr>
                        <a:t>Broomfield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</a:rPr>
                        <a:t>Gorman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dirty="0">
                          <a:effectLst/>
                        </a:rPr>
                        <a:t>Meteor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>
                          <a:effectLst/>
                        </a:rPr>
                        <a:t>George Stevens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687155"/>
                  </a:ext>
                </a:extLst>
              </a:tr>
              <a:tr h="1111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</a:rPr>
                        <a:t>29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</a:rPr>
                        <a:t>31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dirty="0">
                          <a:effectLst/>
                        </a:rPr>
                        <a:t>17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dirty="0">
                          <a:effectLst/>
                        </a:rPr>
                        <a:t>18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23077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ADDCC5-49ED-41CB-B36F-AE4BDDE9ABDB}"/>
              </a:ext>
            </a:extLst>
          </p:cNvPr>
          <p:cNvSpPr txBox="1"/>
          <p:nvPr/>
        </p:nvSpPr>
        <p:spPr>
          <a:xfrm>
            <a:off x="15987252" y="1674298"/>
            <a:ext cx="2192261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3, 4</a:t>
            </a:r>
          </a:p>
        </p:txBody>
      </p:sp>
    </p:spTree>
    <p:extLst>
      <p:ext uri="{BB962C8B-B14F-4D97-AF65-F5344CB8AC3E}">
        <p14:creationId xmlns:p14="http://schemas.microsoft.com/office/powerpoint/2010/main" val="410917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943B-0D56-43B3-98BC-5756FEF8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B1142-68FB-4A14-9BD9-F4CE6926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CA82-0E56-4FF9-BE72-B903905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CFA833-0FB2-4FBC-9AFB-4C25E145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Broomfield 200 vs. Gorman HDH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E57D4-7D5A-45DA-9E19-EF83DB716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9" t="12430" r="18491"/>
          <a:stretch/>
        </p:blipFill>
        <p:spPr>
          <a:xfrm>
            <a:off x="9658350" y="5008439"/>
            <a:ext cx="7355684" cy="48405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68A4657-1373-4369-A353-E87E52EF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1" y="4357293"/>
            <a:ext cx="6604013" cy="55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5131D-1390-425B-8638-30FF5124EFA7}"/>
              </a:ext>
            </a:extLst>
          </p:cNvPr>
          <p:cNvSpPr txBox="1"/>
          <p:nvPr/>
        </p:nvSpPr>
        <p:spPr>
          <a:xfrm>
            <a:off x="2490172" y="10611977"/>
            <a:ext cx="386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Broomfield 200</a:t>
            </a:r>
          </a:p>
          <a:p>
            <a:pPr algn="ctr"/>
            <a:r>
              <a:rPr lang="en-US" dirty="0"/>
              <a:t>(72” x 36” x 55”)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50DD1-584A-434A-9897-067577A4F94A}"/>
              </a:ext>
            </a:extLst>
          </p:cNvPr>
          <p:cNvSpPr txBox="1"/>
          <p:nvPr/>
        </p:nvSpPr>
        <p:spPr>
          <a:xfrm>
            <a:off x="11665763" y="10483610"/>
            <a:ext cx="3861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Gorman HDH</a:t>
            </a:r>
          </a:p>
          <a:p>
            <a:pPr algn="ctr"/>
            <a:r>
              <a:rPr lang="en-US" dirty="0"/>
              <a:t>(44” x 24” x 16”)</a:t>
            </a:r>
          </a:p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5F917-31F1-4085-BE46-FB828ACB016F}"/>
              </a:ext>
            </a:extLst>
          </p:cNvPr>
          <p:cNvSpPr txBox="1"/>
          <p:nvPr/>
        </p:nvSpPr>
        <p:spPr>
          <a:xfrm>
            <a:off x="15987252" y="1674298"/>
            <a:ext cx="2192261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3, 4</a:t>
            </a:r>
          </a:p>
        </p:txBody>
      </p:sp>
    </p:spTree>
    <p:extLst>
      <p:ext uri="{BB962C8B-B14F-4D97-AF65-F5344CB8AC3E}">
        <p14:creationId xmlns:p14="http://schemas.microsoft.com/office/powerpoint/2010/main" val="196751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69E66B-17BC-4239-B128-8959E8ED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15D33-D358-4B41-B3FA-8E8D67E6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BA6F3-CA69-417C-ADA6-19BCF3F0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50DB2-0324-434B-B6FD-CA512B17D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makes the Broomfield 200 different from the Gorman HDH? It is 4X more expensive than the HDH – why?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Additional features</a:t>
            </a:r>
          </a:p>
          <a:p>
            <a:pPr lvl="2"/>
            <a:r>
              <a:rPr lang="en-US" dirty="0"/>
              <a:t>Auto Run spindle control</a:t>
            </a:r>
          </a:p>
          <a:p>
            <a:pPr lvl="2"/>
            <a:r>
              <a:rPr lang="en-US" dirty="0"/>
              <a:t>Programmable controller</a:t>
            </a:r>
          </a:p>
          <a:p>
            <a:pPr lvl="2"/>
            <a:r>
              <a:rPr lang="en-US" dirty="0"/>
              <a:t>3 days of free training for up to three people to ensure the transition goes smoothly and machine works for our application</a:t>
            </a:r>
          </a:p>
          <a:p>
            <a:pPr lvl="2"/>
            <a:r>
              <a:rPr lang="en-US" dirty="0"/>
              <a:t>Wire payoff stand with pneumatic braking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General performance increases</a:t>
            </a:r>
          </a:p>
          <a:p>
            <a:pPr lvl="2"/>
            <a:r>
              <a:rPr lang="en-US" dirty="0"/>
              <a:t>2 hp motor with variable speed drive vs 1 hp DC motor</a:t>
            </a:r>
          </a:p>
          <a:p>
            <a:pPr lvl="2"/>
            <a:r>
              <a:rPr lang="en-US" dirty="0"/>
              <a:t>20” max. coil diameter (vs 14” on Gorman)</a:t>
            </a:r>
          </a:p>
          <a:p>
            <a:pPr lvl="2"/>
            <a:r>
              <a:rPr lang="en-US" dirty="0"/>
              <a:t>250 </a:t>
            </a:r>
            <a:r>
              <a:rPr lang="en-US" dirty="0" err="1"/>
              <a:t>lb</a:t>
            </a:r>
            <a:r>
              <a:rPr lang="en-US" dirty="0"/>
              <a:t> coil weight capacity</a:t>
            </a:r>
          </a:p>
          <a:p>
            <a:pPr lvl="2"/>
            <a:endParaRPr lang="en-US" dirty="0"/>
          </a:p>
          <a:p>
            <a:pPr lvl="2"/>
            <a:endParaRPr lang="en-US" b="1" dirty="0"/>
          </a:p>
          <a:p>
            <a:pPr marL="269993" lvl="1" indent="0">
              <a:buNone/>
            </a:pPr>
            <a:r>
              <a:rPr lang="en-US" b="1" dirty="0"/>
              <a:t>Gorman HDH is a reasonable direct replacement for the ME-301, but the Broomfield machine would help “future-proof” the cabling facility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C5AC35-142D-4868-A9E6-8A6BA785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Broomfield 200 vs. Gorman HDH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1FD8D-FCE7-43B9-8B48-F5115E7FD6FF}"/>
              </a:ext>
            </a:extLst>
          </p:cNvPr>
          <p:cNvSpPr txBox="1"/>
          <p:nvPr/>
        </p:nvSpPr>
        <p:spPr>
          <a:xfrm>
            <a:off x="15987252" y="1674298"/>
            <a:ext cx="2192261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4, 5</a:t>
            </a:r>
          </a:p>
        </p:txBody>
      </p:sp>
    </p:spTree>
    <p:extLst>
      <p:ext uri="{BB962C8B-B14F-4D97-AF65-F5344CB8AC3E}">
        <p14:creationId xmlns:p14="http://schemas.microsoft.com/office/powerpoint/2010/main" val="354516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4C5EF-898A-4CA6-B030-1E09626A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C4AED-6C88-4E4D-9994-B55D9C99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74787-ADDF-460C-A730-3A4F1E31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007A-416C-481C-8F1B-0DAA3803D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Procurement Objectives</a:t>
            </a:r>
          </a:p>
          <a:p>
            <a:r>
              <a:rPr lang="en-US" dirty="0"/>
              <a:t>Target Specifications (Constraints)</a:t>
            </a:r>
          </a:p>
          <a:p>
            <a:r>
              <a:rPr lang="en-US" dirty="0"/>
              <a:t>Procurement Options</a:t>
            </a:r>
          </a:p>
          <a:p>
            <a:r>
              <a:rPr lang="en-US" dirty="0"/>
              <a:t>Front Runners</a:t>
            </a:r>
          </a:p>
          <a:p>
            <a:r>
              <a:rPr lang="en-US" dirty="0"/>
              <a:t>Additional Concerns</a:t>
            </a:r>
          </a:p>
          <a:p>
            <a:r>
              <a:rPr lang="en-US" dirty="0"/>
              <a:t>Conclusion and Future Work </a:t>
            </a:r>
          </a:p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E4F177-89C6-4098-A889-BA429B27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5741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7488E-A54C-4E6F-9446-D8BEC380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E31CB-F917-4C8E-88AA-22D3BC3E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49E8A-E608-4877-AEFF-B7378EA0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C7CB-E4B4-4C95-B98B-3E60B1209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Broomfield is a larger supplier – they sell to coil manufacturers and solenoid winding facilities/subsidiaries</a:t>
            </a:r>
          </a:p>
          <a:p>
            <a:pPr lvl="1"/>
            <a:r>
              <a:rPr lang="en-US" dirty="0"/>
              <a:t>Have time/energy invested into services and parts departments because their core customers need industrial reliability</a:t>
            </a:r>
          </a:p>
          <a:p>
            <a:pPr lvl="1"/>
            <a:r>
              <a:rPr lang="en-US" dirty="0"/>
              <a:t>Customers include Eaton, GE, Philips Medical, Schneider Electrical, and Siemens, among others</a:t>
            </a:r>
          </a:p>
          <a:p>
            <a:pPr marL="269993" lvl="1" indent="0">
              <a:buNone/>
            </a:pPr>
            <a:endParaRPr lang="en-US" dirty="0"/>
          </a:p>
          <a:p>
            <a:r>
              <a:rPr lang="en-US" dirty="0"/>
              <a:t>Gorman was the most responsive vendor in initial communications, but it is a very small company</a:t>
            </a:r>
          </a:p>
          <a:p>
            <a:pPr lvl="1"/>
            <a:r>
              <a:rPr lang="en-US" dirty="0"/>
              <a:t>Family owned business</a:t>
            </a:r>
          </a:p>
          <a:p>
            <a:pPr lvl="1"/>
            <a:r>
              <a:rPr lang="en-US" dirty="0"/>
              <a:t>If firm were to go out of business, LBNL would be back at square one (unsupported machine)</a:t>
            </a:r>
          </a:p>
          <a:p>
            <a:endParaRPr lang="en-US" dirty="0"/>
          </a:p>
          <a:p>
            <a:r>
              <a:rPr lang="en-US" dirty="0"/>
              <a:t>Operator preference</a:t>
            </a:r>
          </a:p>
          <a:p>
            <a:pPr lvl="1"/>
            <a:r>
              <a:rPr lang="en-US" dirty="0"/>
              <a:t>LBNL head cabling technician has assessed these options and indicated his preference for the Broomfield 200 due to perceived build quality and reliability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3B2F5A-A1F2-43BB-B4D5-936CD47D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47DDB-559D-41B8-A9F4-D744741D944F}"/>
              </a:ext>
            </a:extLst>
          </p:cNvPr>
          <p:cNvSpPr txBox="1"/>
          <p:nvPr/>
        </p:nvSpPr>
        <p:spPr>
          <a:xfrm>
            <a:off x="15987252" y="1644801"/>
            <a:ext cx="2192261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4, 5</a:t>
            </a:r>
          </a:p>
        </p:txBody>
      </p:sp>
    </p:spTree>
    <p:extLst>
      <p:ext uri="{BB962C8B-B14F-4D97-AF65-F5344CB8AC3E}">
        <p14:creationId xmlns:p14="http://schemas.microsoft.com/office/powerpoint/2010/main" val="3195531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79306-F6EE-4DC8-8C33-F599E95A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A03E5-9D63-4D52-B459-1C162927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71F1C-2A80-4607-9389-36D67BCB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011DA-D202-4921-AB90-AA5D1ECB4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0635" y="3048000"/>
            <a:ext cx="9484515" cy="9061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 reliability</a:t>
            </a:r>
          </a:p>
          <a:p>
            <a:pPr lvl="1"/>
            <a:r>
              <a:rPr lang="en-US" dirty="0"/>
              <a:t>Vendor should be capable of providing prompt technical support</a:t>
            </a:r>
          </a:p>
          <a:p>
            <a:pPr lvl="1"/>
            <a:r>
              <a:rPr lang="en-US" dirty="0"/>
              <a:t>Operational limits and maintenance recommendations for new machine are both  well-defined and documented</a:t>
            </a:r>
          </a:p>
          <a:p>
            <a:pPr lvl="1"/>
            <a:endParaRPr lang="en-US" dirty="0"/>
          </a:p>
          <a:p>
            <a:r>
              <a:rPr lang="en-US" dirty="0"/>
              <a:t>Operational consistency</a:t>
            </a:r>
          </a:p>
          <a:p>
            <a:pPr lvl="1"/>
            <a:r>
              <a:rPr lang="en-US" dirty="0"/>
              <a:t>Supplier included de-reeling stand should help stabilize feed spool and improve respooling speed/consistency </a:t>
            </a:r>
          </a:p>
          <a:p>
            <a:pPr marL="269993" lvl="1" indent="0">
              <a:buNone/>
            </a:pPr>
            <a:endParaRPr lang="en-US" dirty="0"/>
          </a:p>
          <a:p>
            <a:r>
              <a:rPr lang="en-US" dirty="0"/>
              <a:t>System performance</a:t>
            </a:r>
          </a:p>
          <a:p>
            <a:pPr lvl="1"/>
            <a:r>
              <a:rPr lang="en-US" dirty="0"/>
              <a:t>System will be able to respool a wider range of wire types/diameters</a:t>
            </a:r>
          </a:p>
          <a:p>
            <a:pPr lvl="1"/>
            <a:r>
              <a:rPr lang="en-US" dirty="0"/>
              <a:t>System can hold larger/heavier take up spools than the current </a:t>
            </a:r>
            <a:r>
              <a:rPr lang="en-US" dirty="0" err="1"/>
              <a:t>respooler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907A53-7C64-4EB6-9963-595D6CD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Preference: Broomfield 200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1B226F9-CCA5-47F0-9C1D-6A09CDF6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404" y="4394696"/>
            <a:ext cx="6422192" cy="53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46659-2D96-4666-895B-8BAEA1DC0CE7}"/>
              </a:ext>
            </a:extLst>
          </p:cNvPr>
          <p:cNvSpPr txBox="1"/>
          <p:nvPr/>
        </p:nvSpPr>
        <p:spPr>
          <a:xfrm>
            <a:off x="15987252" y="1644801"/>
            <a:ext cx="2192261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4, 5</a:t>
            </a:r>
          </a:p>
        </p:txBody>
      </p:sp>
    </p:spTree>
    <p:extLst>
      <p:ext uri="{BB962C8B-B14F-4D97-AF65-F5344CB8AC3E}">
        <p14:creationId xmlns:p14="http://schemas.microsoft.com/office/powerpoint/2010/main" val="2329569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5CBBB-E6EF-4C7A-ABF7-79F4CE90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D4750-8878-48F1-B7DE-F1D86449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02871-3435-4BEA-909F-5670561D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203DA-D533-4480-A7DB-F40089E4F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LBNL cabling team wants to replace the current </a:t>
            </a:r>
            <a:r>
              <a:rPr lang="en-US" dirty="0" err="1"/>
              <a:t>respooler</a:t>
            </a:r>
            <a:r>
              <a:rPr lang="en-US" dirty="0"/>
              <a:t> to ensure operational continuity and adequate support for ongoing scientific projects</a:t>
            </a:r>
          </a:p>
          <a:p>
            <a:endParaRPr lang="en-US" dirty="0"/>
          </a:p>
          <a:p>
            <a:r>
              <a:rPr lang="en-US" dirty="0"/>
              <a:t>The LBNL cabling team would like to improve facility respooling capabilities to support a wider variety of wire and cable types </a:t>
            </a:r>
          </a:p>
          <a:p>
            <a:endParaRPr lang="en-US" dirty="0"/>
          </a:p>
          <a:p>
            <a:r>
              <a:rPr lang="en-US" dirty="0"/>
              <a:t>The Broomfield 200 machine is very strong candidate for a “future-proofing” LBNL’s respooling capabilities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/>
              <a:t>If wire cannot be prepared for Rutherford cabling, cables cannot be produced – the LBNL cabling team hopes that the facility </a:t>
            </a:r>
            <a:r>
              <a:rPr lang="en-US" i="1" dirty="0" err="1"/>
              <a:t>respooler</a:t>
            </a:r>
            <a:r>
              <a:rPr lang="en-US" i="1" dirty="0"/>
              <a:t> can become an enabling technology, and not a limiting one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1578C-2E13-484A-800E-A148AD2F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DF6D5-B115-411C-A606-3D2FAB4DD7C3}"/>
              </a:ext>
            </a:extLst>
          </p:cNvPr>
          <p:cNvSpPr txBox="1"/>
          <p:nvPr/>
        </p:nvSpPr>
        <p:spPr>
          <a:xfrm>
            <a:off x="15987252" y="1644801"/>
            <a:ext cx="2192261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4, 5</a:t>
            </a:r>
          </a:p>
        </p:txBody>
      </p:sp>
    </p:spTree>
    <p:extLst>
      <p:ext uri="{BB962C8B-B14F-4D97-AF65-F5344CB8AC3E}">
        <p14:creationId xmlns:p14="http://schemas.microsoft.com/office/powerpoint/2010/main" val="277070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10E37-52C8-4A13-A6EA-426AD58D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6B933-517E-4E97-8AC9-D22AD2FF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8A23B-89A2-42FF-B179-56DB9787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F633-2479-4809-82C4-4C473EEC9B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respooling machine?</a:t>
            </a:r>
          </a:p>
          <a:p>
            <a:pPr lvl="1"/>
            <a:r>
              <a:rPr lang="en-US" dirty="0"/>
              <a:t>Respooling machines (</a:t>
            </a:r>
            <a:r>
              <a:rPr lang="en-US" dirty="0" err="1"/>
              <a:t>respoolers</a:t>
            </a:r>
            <a:r>
              <a:rPr lang="en-US" dirty="0"/>
              <a:t>) are used to subdivide bulk lots of wire into smaller unit lengths. </a:t>
            </a:r>
          </a:p>
          <a:p>
            <a:r>
              <a:rPr lang="en-US" dirty="0"/>
              <a:t>Where is the </a:t>
            </a:r>
            <a:r>
              <a:rPr lang="en-US" dirty="0" err="1"/>
              <a:t>respooler</a:t>
            </a:r>
            <a:r>
              <a:rPr lang="en-US" dirty="0"/>
              <a:t> located?</a:t>
            </a:r>
          </a:p>
          <a:p>
            <a:pPr lvl="1"/>
            <a:r>
              <a:rPr lang="en-US" dirty="0"/>
              <a:t>LBNL Cabling Facility (B77A-103)</a:t>
            </a:r>
          </a:p>
          <a:p>
            <a:r>
              <a:rPr lang="en-US" dirty="0"/>
              <a:t>Who uses this </a:t>
            </a:r>
            <a:r>
              <a:rPr lang="en-US" dirty="0" err="1"/>
              <a:t>respooler</a:t>
            </a:r>
            <a:r>
              <a:rPr lang="en-US" dirty="0"/>
              <a:t>/facility?</a:t>
            </a:r>
          </a:p>
          <a:p>
            <a:pPr lvl="1"/>
            <a:r>
              <a:rPr lang="en-US" dirty="0"/>
              <a:t>Cabling team technicians, but any project relying on cabling work at LBNL is a direct stakeholder</a:t>
            </a:r>
          </a:p>
          <a:p>
            <a:r>
              <a:rPr lang="en-US" dirty="0"/>
              <a:t>Which </a:t>
            </a:r>
            <a:r>
              <a:rPr lang="en-US" dirty="0" err="1"/>
              <a:t>respooler</a:t>
            </a:r>
            <a:r>
              <a:rPr lang="en-US" dirty="0"/>
              <a:t> does LBNL currently use? </a:t>
            </a:r>
          </a:p>
          <a:p>
            <a:pPr lvl="1"/>
            <a:r>
              <a:rPr lang="en-US" dirty="0"/>
              <a:t>Meteor ME-301 linear solenoid winding machine (~1950’s era), with additional QC subsystems</a:t>
            </a:r>
          </a:p>
          <a:p>
            <a:r>
              <a:rPr lang="en-US" dirty="0"/>
              <a:t>Why is it important?</a:t>
            </a:r>
          </a:p>
          <a:p>
            <a:pPr lvl="1"/>
            <a:r>
              <a:rPr lang="en-US" dirty="0"/>
              <a:t>Respooling machine is used to prepare all wire lengths used for LBNL cabling activities (Rutherford cabling, wire annealing spool prep., etc.)</a:t>
            </a:r>
          </a:p>
          <a:p>
            <a:pPr lvl="1"/>
            <a:r>
              <a:rPr lang="en-US" dirty="0"/>
              <a:t>First step in most processes at LBNL cabling facility - initial QC for all wire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F2FB4D-EB0E-4789-934A-81D890AC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4744"/>
            <a:ext cx="16072800" cy="2176895"/>
          </a:xfrm>
        </p:spPr>
        <p:txBody>
          <a:bodyPr/>
          <a:lstStyle/>
          <a:p>
            <a:r>
              <a:rPr lang="en-US" dirty="0"/>
              <a:t>Background: What’s a respooling machine?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E5539-E851-4A9E-9B66-BE249FBF9AC5}"/>
              </a:ext>
            </a:extLst>
          </p:cNvPr>
          <p:cNvSpPr txBox="1"/>
          <p:nvPr/>
        </p:nvSpPr>
        <p:spPr>
          <a:xfrm>
            <a:off x="16306801" y="1674298"/>
            <a:ext cx="1872712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2</a:t>
            </a:r>
          </a:p>
        </p:txBody>
      </p:sp>
    </p:spTree>
    <p:extLst>
      <p:ext uri="{BB962C8B-B14F-4D97-AF65-F5344CB8AC3E}">
        <p14:creationId xmlns:p14="http://schemas.microsoft.com/office/powerpoint/2010/main" val="384001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AFBA2-3E53-4B7A-BD8E-C0C5FD11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B743E-BB79-4A6E-9220-2722D633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F3884-D4E1-4915-9CAA-693F7494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27480-7AF1-4AF4-A895-CD432DECE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8178F7-3299-4882-992C-F9CB5B94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Spool Types in use at LBNL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D01891-6444-4DC9-A35F-C8F9C29A919B}"/>
              </a:ext>
            </a:extLst>
          </p:cNvPr>
          <p:cNvGrpSpPr/>
          <p:nvPr/>
        </p:nvGrpSpPr>
        <p:grpSpPr>
          <a:xfrm>
            <a:off x="3314701" y="2651787"/>
            <a:ext cx="12779624" cy="9692378"/>
            <a:chOff x="3179621" y="3048000"/>
            <a:chExt cx="12381303" cy="92859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2EF83F-B38E-48A4-BF98-186705AB4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621" y="3048000"/>
              <a:ext cx="12381303" cy="92859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057BD9-63F3-44EB-81DA-29A9066F5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6211" y="11281171"/>
              <a:ext cx="2994713" cy="10528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D4F0CE-4E1C-42C5-A24D-196795750D58}"/>
                </a:ext>
              </a:extLst>
            </p:cNvPr>
            <p:cNvSpPr txBox="1"/>
            <p:nvPr/>
          </p:nvSpPr>
          <p:spPr>
            <a:xfrm>
              <a:off x="8827230" y="11789420"/>
              <a:ext cx="358575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Photo credits: Hugh Higley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20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4A564-1DB7-40E8-BDAA-4713162B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41ABE-7EC4-4AD8-8137-29E471D4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3BC3-C375-497F-83CA-FF45720F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CDF3C-895F-4460-9188-F297A84C0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0636" y="3048000"/>
            <a:ext cx="8092190" cy="9061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Basic function</a:t>
            </a:r>
          </a:p>
          <a:p>
            <a:pPr lvl="1"/>
            <a:r>
              <a:rPr lang="en-US" dirty="0"/>
              <a:t>Motor drives spindle (i.e., rotates spool) to take up wire</a:t>
            </a:r>
          </a:p>
          <a:p>
            <a:pPr lvl="1"/>
            <a:r>
              <a:rPr lang="en-US" dirty="0"/>
              <a:t>Traversing pulley geared to motor – moves from side to side to level-wind, controlling the number of wire turns/layer</a:t>
            </a:r>
          </a:p>
          <a:p>
            <a:pPr lvl="1"/>
            <a:r>
              <a:rPr lang="en-US" dirty="0"/>
              <a:t>Lengths recorded by attached footage counter assembly</a:t>
            </a:r>
          </a:p>
          <a:p>
            <a:pPr lvl="2"/>
            <a:r>
              <a:rPr lang="en-US" dirty="0"/>
              <a:t>Not a stock feature – added by LBNL</a:t>
            </a:r>
          </a:p>
          <a:p>
            <a:r>
              <a:rPr lang="en-US" dirty="0"/>
              <a:t>Important Features</a:t>
            </a:r>
          </a:p>
          <a:p>
            <a:pPr lvl="1"/>
            <a:r>
              <a:rPr lang="en-US" dirty="0"/>
              <a:t>Level winding</a:t>
            </a:r>
          </a:p>
          <a:p>
            <a:pPr lvl="2"/>
            <a:r>
              <a:rPr lang="en-US" dirty="0"/>
              <a:t>Layers are wound flat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No bunching of wire</a:t>
            </a:r>
          </a:p>
          <a:p>
            <a:pPr lvl="1"/>
            <a:r>
              <a:rPr lang="en-US" dirty="0"/>
              <a:t>Automatic-traverse</a:t>
            </a:r>
          </a:p>
          <a:p>
            <a:pPr lvl="2"/>
            <a:r>
              <a:rPr lang="en-US" dirty="0"/>
              <a:t>Transmission prevents technicians from having to watch wire, respool and move the traverse to level wind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E545C9-3150-4511-9DC4-11A43B2A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How does the ME-301 work?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D2CB0B-BAF0-4006-8705-7170421B2D5A}"/>
              </a:ext>
            </a:extLst>
          </p:cNvPr>
          <p:cNvGrpSpPr>
            <a:grpSpLocks noChangeAspect="1"/>
          </p:cNvGrpSpPr>
          <p:nvPr/>
        </p:nvGrpSpPr>
        <p:grpSpPr>
          <a:xfrm>
            <a:off x="9735810" y="7634473"/>
            <a:ext cx="8292891" cy="3647088"/>
            <a:chOff x="5393109" y="1746159"/>
            <a:chExt cx="6517379" cy="28662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2E97E1-E4FA-4A70-AC9C-A7F19CF28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62"/>
            <a:stretch/>
          </p:blipFill>
          <p:spPr>
            <a:xfrm>
              <a:off x="5393109" y="1746159"/>
              <a:ext cx="6517379" cy="286624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73B4C5-D482-4F7F-8182-D3B8962AE1D7}"/>
                </a:ext>
              </a:extLst>
            </p:cNvPr>
            <p:cNvSpPr txBox="1"/>
            <p:nvPr/>
          </p:nvSpPr>
          <p:spPr>
            <a:xfrm>
              <a:off x="8481069" y="1844362"/>
              <a:ext cx="1708389" cy="241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Footage counter assembly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A35DFE-F5D6-4CA9-B3C8-281F2E2745C9}"/>
                </a:ext>
              </a:extLst>
            </p:cNvPr>
            <p:cNvSpPr txBox="1"/>
            <p:nvPr/>
          </p:nvSpPr>
          <p:spPr>
            <a:xfrm>
              <a:off x="7542279" y="1767958"/>
              <a:ext cx="797632" cy="75808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5F1ADB-D663-4B25-8AA3-EFC8D2B8B595}"/>
              </a:ext>
            </a:extLst>
          </p:cNvPr>
          <p:cNvGrpSpPr>
            <a:grpSpLocks noChangeAspect="1"/>
          </p:cNvGrpSpPr>
          <p:nvPr/>
        </p:nvGrpSpPr>
        <p:grpSpPr>
          <a:xfrm>
            <a:off x="11232884" y="3048000"/>
            <a:ext cx="5298741" cy="4127702"/>
            <a:chOff x="456877" y="1286098"/>
            <a:chExt cx="4795071" cy="37353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FCD8F6-1150-4D39-88E7-F0DE8960A369}"/>
                </a:ext>
              </a:extLst>
            </p:cNvPr>
            <p:cNvGrpSpPr/>
            <p:nvPr/>
          </p:nvGrpSpPr>
          <p:grpSpPr>
            <a:xfrm>
              <a:off x="456877" y="1286098"/>
              <a:ext cx="4795071" cy="3735343"/>
              <a:chOff x="3516549" y="1057426"/>
              <a:chExt cx="5158900" cy="3869175"/>
            </a:xfrm>
          </p:grpSpPr>
          <p:pic>
            <p:nvPicPr>
              <p:cNvPr id="18" name="Picture 17" descr="A picture containing green, indoor, device, stacked&#10;&#10;Description automatically generated">
                <a:extLst>
                  <a:ext uri="{FF2B5EF4-FFF2-40B4-BE49-F238E27FC236}">
                    <a16:creationId xmlns:a16="http://schemas.microsoft.com/office/drawing/2014/main" id="{0C57D0C6-0AE4-4C52-9AAF-AC087F842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549" y="1057426"/>
                <a:ext cx="5158900" cy="386917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A19C97-1DC8-415A-91B9-1D32E68B7E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12489" y="1165216"/>
                <a:ext cx="202320" cy="1600170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000FAE-02F2-464F-947B-58E1AC22EC4F}"/>
                  </a:ext>
                </a:extLst>
              </p:cNvPr>
              <p:cNvSpPr txBox="1"/>
              <p:nvPr/>
            </p:nvSpPr>
            <p:spPr>
              <a:xfrm>
                <a:off x="6412489" y="2793615"/>
                <a:ext cx="92747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Al Spool mount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D3AB4A-37C9-4BCD-9490-E664D84F7B11}"/>
                  </a:ext>
                </a:extLst>
              </p:cNvPr>
              <p:cNvSpPr txBox="1"/>
              <p:nvPr/>
            </p:nvSpPr>
            <p:spPr>
              <a:xfrm>
                <a:off x="6795289" y="1247702"/>
                <a:ext cx="1487811" cy="5419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Traversing guide pulley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F38A8C-1829-4247-A671-082E554D4425}"/>
                </a:ext>
              </a:extLst>
            </p:cNvPr>
            <p:cNvSpPr txBox="1"/>
            <p:nvPr/>
          </p:nvSpPr>
          <p:spPr>
            <a:xfrm>
              <a:off x="2879989" y="1632057"/>
              <a:ext cx="519435" cy="75808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E5B91A-F38D-4277-97B5-816D111EF53D}"/>
                </a:ext>
              </a:extLst>
            </p:cNvPr>
            <p:cNvSpPr txBox="1"/>
            <p:nvPr/>
          </p:nvSpPr>
          <p:spPr>
            <a:xfrm>
              <a:off x="2588592" y="2709270"/>
              <a:ext cx="1954225" cy="1015782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DD3B65-4737-473E-9230-0D3B6827C473}"/>
              </a:ext>
            </a:extLst>
          </p:cNvPr>
          <p:cNvSpPr txBox="1"/>
          <p:nvPr/>
        </p:nvSpPr>
        <p:spPr>
          <a:xfrm>
            <a:off x="15838816" y="1674298"/>
            <a:ext cx="2340697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1,2</a:t>
            </a:r>
          </a:p>
        </p:txBody>
      </p:sp>
    </p:spTree>
    <p:extLst>
      <p:ext uri="{BB962C8B-B14F-4D97-AF65-F5344CB8AC3E}">
        <p14:creationId xmlns:p14="http://schemas.microsoft.com/office/powerpoint/2010/main" val="396618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D6DFE-648E-416D-B1DF-54F74CAF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118AD-F28A-40BA-80F0-60E1195D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Elizabeth Lee - LBNL Respooling Machine Procurement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09172-E093-41AD-A5A6-A08206F5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B707D-BFC4-41BA-9960-1A0799A2C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0635" y="3048000"/>
            <a:ext cx="9570709" cy="90614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Main transmission broke down in November 2021 due to accelerated wear &amp; tear from large project work </a:t>
            </a:r>
          </a:p>
          <a:p>
            <a:pPr lvl="1"/>
            <a:r>
              <a:rPr lang="en-US" dirty="0"/>
              <a:t>Pre-LARP/AUP, average length respooled was ~60 km/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During LARP/AUP, respooling rate increased to ~600 km/</a:t>
            </a:r>
            <a:r>
              <a:rPr lang="en-US" i="1" dirty="0" err="1"/>
              <a:t>yr</a:t>
            </a:r>
            <a:r>
              <a:rPr lang="en-US" i="1" dirty="0"/>
              <a:t> (10x increase)</a:t>
            </a:r>
          </a:p>
          <a:p>
            <a:pPr marL="269993" lvl="1" indent="0">
              <a:buNone/>
            </a:pPr>
            <a:endParaRPr lang="en-US" i="1" dirty="0"/>
          </a:p>
          <a:p>
            <a:r>
              <a:rPr lang="en-US" dirty="0"/>
              <a:t> Support availability extremely poor</a:t>
            </a:r>
          </a:p>
          <a:p>
            <a:pPr lvl="1"/>
            <a:r>
              <a:rPr lang="en-US" dirty="0"/>
              <a:t>Meteor AG is a Swiss company – sole U.S. distributor provided poor support and had extremely long part lead times</a:t>
            </a:r>
          </a:p>
          <a:p>
            <a:pPr lvl="1"/>
            <a:r>
              <a:rPr lang="en-US" dirty="0"/>
              <a:t>Machine assemblies poorly documented due to machine age</a:t>
            </a:r>
          </a:p>
          <a:p>
            <a:pPr lvl="1"/>
            <a:r>
              <a:rPr lang="en-US" dirty="0"/>
              <a:t>Gear and mating worm drive had to be sent to a specialty machine shop in Milwaukee, WI for reverse-engineering and fabrication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Breakdown caused 2.5 month delay for cable production at LBNL; entire facility “dead in the water”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E270FA-9176-4060-83B1-F21D3F50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Recent Issues and Impact</a:t>
            </a:r>
          </a:p>
        </p:txBody>
      </p:sp>
      <p:pic>
        <p:nvPicPr>
          <p:cNvPr id="8" name="Picture 7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9CD4065D-7337-4CC5-8980-D60ADE1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0" b="6693"/>
          <a:stretch/>
        </p:blipFill>
        <p:spPr>
          <a:xfrm>
            <a:off x="11090713" y="3599181"/>
            <a:ext cx="6168571" cy="5355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91FF6A-E5DE-4364-B4C3-EC6D566C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1" t="19414" r="11421"/>
          <a:stretch/>
        </p:blipFill>
        <p:spPr>
          <a:xfrm>
            <a:off x="11546553" y="9164925"/>
            <a:ext cx="5256893" cy="23351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55ECEE-9A37-4CA2-ADDB-560350D2EBB5}"/>
              </a:ext>
            </a:extLst>
          </p:cNvPr>
          <p:cNvSpPr/>
          <p:nvPr/>
        </p:nvSpPr>
        <p:spPr>
          <a:xfrm>
            <a:off x="12264571" y="5399315"/>
            <a:ext cx="2670629" cy="1770742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3A334-F157-4803-A75A-6DCC43E79A54}"/>
              </a:ext>
            </a:extLst>
          </p:cNvPr>
          <p:cNvSpPr/>
          <p:nvPr/>
        </p:nvSpPr>
        <p:spPr>
          <a:xfrm>
            <a:off x="14129828" y="7534675"/>
            <a:ext cx="1676229" cy="139125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A8ED1-8ABE-4E1B-BF26-35261EC3A79D}"/>
              </a:ext>
            </a:extLst>
          </p:cNvPr>
          <p:cNvSpPr txBox="1"/>
          <p:nvPr/>
        </p:nvSpPr>
        <p:spPr>
          <a:xfrm>
            <a:off x="11188700" y="7271495"/>
            <a:ext cx="278087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Brass worm gear had worn through original set of teeth (almost no engagement with worm drive)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BA0EB-E482-43DD-B27C-4E7FD7A6AF1C}"/>
              </a:ext>
            </a:extLst>
          </p:cNvPr>
          <p:cNvSpPr txBox="1"/>
          <p:nvPr/>
        </p:nvSpPr>
        <p:spPr>
          <a:xfrm>
            <a:off x="15859244" y="7734092"/>
            <a:ext cx="134685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Friction transfer roller worn down, poor contact/power transmission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452107-74F5-45CE-926A-182EB1751866}"/>
              </a:ext>
            </a:extLst>
          </p:cNvPr>
          <p:cNvSpPr txBox="1"/>
          <p:nvPr/>
        </p:nvSpPr>
        <p:spPr>
          <a:xfrm>
            <a:off x="11636124" y="9398084"/>
            <a:ext cx="50777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Detail: worm gear damage from where mating worm had cut past gear’s original set of teeth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379073-4DE8-46CE-A55A-E8195729B880}"/>
              </a:ext>
            </a:extLst>
          </p:cNvPr>
          <p:cNvSpPr txBox="1"/>
          <p:nvPr/>
        </p:nvSpPr>
        <p:spPr>
          <a:xfrm>
            <a:off x="16306801" y="1674298"/>
            <a:ext cx="1872712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2</a:t>
            </a:r>
          </a:p>
        </p:txBody>
      </p:sp>
    </p:spTree>
    <p:extLst>
      <p:ext uri="{BB962C8B-B14F-4D97-AF65-F5344CB8AC3E}">
        <p14:creationId xmlns:p14="http://schemas.microsoft.com/office/powerpoint/2010/main" val="267129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40D92-8112-44C1-9332-21C5492D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30AD6-810F-4D80-B623-0B74303A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65890-09D3-4CB5-BB97-6EF914F8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3CEAB-5108-44BD-A64B-C6804AE35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reliability</a:t>
            </a:r>
          </a:p>
          <a:p>
            <a:pPr lvl="1"/>
            <a:r>
              <a:rPr lang="en-US" dirty="0"/>
              <a:t>Increase level of vendor support/maintenance</a:t>
            </a:r>
          </a:p>
          <a:p>
            <a:pPr lvl="1"/>
            <a:r>
              <a:rPr lang="en-US" dirty="0"/>
              <a:t>Decrease maintenance frequency</a:t>
            </a:r>
          </a:p>
          <a:p>
            <a:pPr lvl="1"/>
            <a:r>
              <a:rPr lang="en-US" dirty="0"/>
              <a:t>Define safe operating state/limits for machine to prevent early failure</a:t>
            </a:r>
          </a:p>
          <a:p>
            <a:pPr lvl="1"/>
            <a:endParaRPr lang="en-US" dirty="0"/>
          </a:p>
          <a:p>
            <a:r>
              <a:rPr lang="en-US" dirty="0"/>
              <a:t>Operational consistency</a:t>
            </a:r>
          </a:p>
          <a:p>
            <a:pPr lvl="1"/>
            <a:r>
              <a:rPr lang="en-US" dirty="0"/>
              <a:t>Improve consistency of level winding operation (smoother layers)</a:t>
            </a:r>
          </a:p>
          <a:p>
            <a:pPr lvl="1"/>
            <a:r>
              <a:rPr lang="en-US" dirty="0"/>
              <a:t>Enable faster respooling operation</a:t>
            </a:r>
          </a:p>
          <a:p>
            <a:pPr lvl="1"/>
            <a:r>
              <a:rPr lang="en-US" dirty="0"/>
              <a:t>Improve wire tensioning consistency</a:t>
            </a:r>
          </a:p>
          <a:p>
            <a:pPr lvl="1"/>
            <a:endParaRPr lang="en-US" dirty="0"/>
          </a:p>
          <a:p>
            <a:r>
              <a:rPr lang="en-US" dirty="0"/>
              <a:t>System performance</a:t>
            </a:r>
          </a:p>
          <a:p>
            <a:pPr lvl="1"/>
            <a:r>
              <a:rPr lang="en-US" dirty="0"/>
              <a:t>Respool a wider range of wire types/diameters</a:t>
            </a:r>
          </a:p>
          <a:p>
            <a:pPr lvl="1"/>
            <a:r>
              <a:rPr lang="en-US" dirty="0"/>
              <a:t>Hold and wind larger take up spools (transfer/storage, annealing)</a:t>
            </a:r>
          </a:p>
          <a:p>
            <a:pPr lvl="1"/>
            <a:r>
              <a:rPr lang="en-US" dirty="0"/>
              <a:t>Increase weight capacity of machine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0418B0-D14F-483B-BC78-A5C7C02A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85B72-A82E-40AB-A003-F9E11B1EBC45}"/>
              </a:ext>
            </a:extLst>
          </p:cNvPr>
          <p:cNvSpPr txBox="1"/>
          <p:nvPr/>
        </p:nvSpPr>
        <p:spPr>
          <a:xfrm>
            <a:off x="15898761" y="1674298"/>
            <a:ext cx="2280752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1,2,3</a:t>
            </a:r>
          </a:p>
        </p:txBody>
      </p:sp>
    </p:spTree>
    <p:extLst>
      <p:ext uri="{BB962C8B-B14F-4D97-AF65-F5344CB8AC3E}">
        <p14:creationId xmlns:p14="http://schemas.microsoft.com/office/powerpoint/2010/main" val="245465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02762-F34F-42BB-A246-ED8F1092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0F891-96DF-4237-92E7-013916E9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0EC75-07FB-4A7B-80EF-70A229A4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A3701-CC6D-46AB-8157-4B34392F0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Electrical Input: 208 V three phase or 115/120 VAC preferred</a:t>
            </a:r>
          </a:p>
          <a:p>
            <a:r>
              <a:rPr lang="en-US" dirty="0"/>
              <a:t>Footprint: 72” x 35” max. area</a:t>
            </a:r>
          </a:p>
          <a:p>
            <a:r>
              <a:rPr lang="en-US" dirty="0"/>
              <a:t>Min. Take-up spool flange diameter: 12” (preferably up to 18”)</a:t>
            </a:r>
          </a:p>
          <a:p>
            <a:r>
              <a:rPr lang="en-US" dirty="0"/>
              <a:t>Weight capacity: 200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Max. Traverse: 20”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Level-winding</a:t>
            </a:r>
          </a:p>
          <a:p>
            <a:pPr lvl="1"/>
            <a:r>
              <a:rPr lang="en-US" dirty="0"/>
              <a:t>Automatic traverse</a:t>
            </a:r>
          </a:p>
          <a:p>
            <a:pPr lvl="1"/>
            <a:r>
              <a:rPr lang="en-US" dirty="0"/>
              <a:t>Wire tensioning system</a:t>
            </a:r>
          </a:p>
          <a:p>
            <a:pPr lvl="1"/>
            <a:r>
              <a:rPr lang="en-US" dirty="0"/>
              <a:t>On/off button operation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A2EBDD-42FC-43D6-9ADF-0B044783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Specifications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70BF5-A6BB-47A0-B495-F677E20AE650}"/>
              </a:ext>
            </a:extLst>
          </p:cNvPr>
          <p:cNvSpPr txBox="1"/>
          <p:nvPr/>
        </p:nvSpPr>
        <p:spPr>
          <a:xfrm>
            <a:off x="16306801" y="1674298"/>
            <a:ext cx="1872712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2</a:t>
            </a:r>
          </a:p>
        </p:txBody>
      </p:sp>
    </p:spTree>
    <p:extLst>
      <p:ext uri="{BB962C8B-B14F-4D97-AF65-F5344CB8AC3E}">
        <p14:creationId xmlns:p14="http://schemas.microsoft.com/office/powerpoint/2010/main" val="409630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809B-3C16-46E8-8C0C-320B3417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295C1-45A7-4038-B554-6B163C1A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Elizabeth Lee - LBNL Respooling Machine Procurement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86F8E-864B-48BD-9754-464E9C50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54228-11CD-4C0C-B75B-CC8EDE319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Warranty for any device purchased</a:t>
            </a:r>
          </a:p>
          <a:p>
            <a:r>
              <a:rPr lang="en-US" dirty="0"/>
              <a:t>Existing and active parts department</a:t>
            </a:r>
          </a:p>
          <a:p>
            <a:r>
              <a:rPr lang="en-US" dirty="0"/>
              <a:t>Existing and active service department</a:t>
            </a:r>
          </a:p>
          <a:p>
            <a:r>
              <a:rPr lang="en-US" dirty="0"/>
              <a:t>Willing to provide mounting footprint and center of gravity (CG) information at time of quote so that we can assess installation costs/feasibility</a:t>
            </a:r>
          </a:p>
          <a:p>
            <a:endParaRPr lang="en-US" dirty="0"/>
          </a:p>
          <a:p>
            <a:r>
              <a:rPr lang="en-US" dirty="0"/>
              <a:t>Note that LBNL is subject to the Buy American Act for purchases beyond a certain threshold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AE7E6B-595B-42F0-8C23-74899BBD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Preferences for New Machine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0238C-1743-4059-B74E-7EECF24636E2}"/>
              </a:ext>
            </a:extLst>
          </p:cNvPr>
          <p:cNvSpPr txBox="1"/>
          <p:nvPr/>
        </p:nvSpPr>
        <p:spPr>
          <a:xfrm>
            <a:off x="16306801" y="1674298"/>
            <a:ext cx="1872712" cy="52322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Charge: 3</a:t>
            </a:r>
          </a:p>
        </p:txBody>
      </p:sp>
    </p:spTree>
    <p:extLst>
      <p:ext uri="{BB962C8B-B14F-4D97-AF65-F5344CB8AC3E}">
        <p14:creationId xmlns:p14="http://schemas.microsoft.com/office/powerpoint/2010/main" val="236810201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MT Template 4 by 3 v1" id="{C2476C4F-83BB-40EC-AFB4-5B96F8C85E87}" vid="{847C9CE6-F04D-4401-8789-D702A9847E6E}"/>
    </a:ext>
  </a:extLst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BCMT Template 4 by 3 v1</Template>
  <TotalTime>4340</TotalTime>
  <Words>1921</Words>
  <Application>Microsoft Office PowerPoint</Application>
  <PresentationFormat>Custom</PresentationFormat>
  <Paragraphs>359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Franklin Gothic Book</vt:lpstr>
      <vt:lpstr>Wingdings</vt:lpstr>
      <vt:lpstr>1_Custom Design</vt:lpstr>
      <vt:lpstr>PowerPoint Presentation</vt:lpstr>
      <vt:lpstr>Overview</vt:lpstr>
      <vt:lpstr>Background: What’s a respooling machine?</vt:lpstr>
      <vt:lpstr>Background: Spool Types in use at LBNL</vt:lpstr>
      <vt:lpstr>Background: How does the ME-301 work? </vt:lpstr>
      <vt:lpstr>Background: Recent Issues and Impact</vt:lpstr>
      <vt:lpstr>Procurement Objectives</vt:lpstr>
      <vt:lpstr>Target Specifications</vt:lpstr>
      <vt:lpstr>Vendor Preferences for New Machine</vt:lpstr>
      <vt:lpstr>Vendor Survey</vt:lpstr>
      <vt:lpstr>Option 1</vt:lpstr>
      <vt:lpstr>Option 2</vt:lpstr>
      <vt:lpstr>Option 3</vt:lpstr>
      <vt:lpstr>Option 4</vt:lpstr>
      <vt:lpstr>Options Summary</vt:lpstr>
      <vt:lpstr>Ranking by Feature</vt:lpstr>
      <vt:lpstr>Ranking by Feature: Results</vt:lpstr>
      <vt:lpstr>Broomfield 200 vs. Gorman HDH</vt:lpstr>
      <vt:lpstr>Broomfield 200 vs. Gorman HDH</vt:lpstr>
      <vt:lpstr>Additional Considerations</vt:lpstr>
      <vt:lpstr>Team Preference: Broomfield 200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Lee</dc:creator>
  <cp:lastModifiedBy>Elizabeth Lee</cp:lastModifiedBy>
  <cp:revision>37</cp:revision>
  <dcterms:created xsi:type="dcterms:W3CDTF">2021-09-06T21:30:33Z</dcterms:created>
  <dcterms:modified xsi:type="dcterms:W3CDTF">2022-02-17T18:55:07Z</dcterms:modified>
</cp:coreProperties>
</file>