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D1F24"/>
    <a:srgbClr val="DA592A"/>
    <a:srgbClr val="808080"/>
    <a:srgbClr val="154D81"/>
    <a:srgbClr val="DF652C"/>
    <a:srgbClr val="E0692D"/>
    <a:srgbClr val="DF6424"/>
    <a:srgbClr val="D35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D3B80C-3FE7-40FE-B1F3-42CE18E538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A53F04-AF52-4892-B54D-F3F64CA3BF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0869286-E771-474C-9D7B-AE138977AE0C}" type="datetimeFigureOut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8FCB2-9000-4DEF-8DDE-6FAB0C8693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050F3-1D86-4CE2-87BB-8642AB7BB7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D7B3106A-9D0E-4224-A107-5EFF96CB63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3BB3B-2B1B-4DA8-9268-4B7BD705FB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DCD012-5099-4249-AC2C-8B9F50867E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56CA1051-AA3C-4C94-A355-943E85FECB4E}" type="datetimeFigureOut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B350F1-C99B-4E4B-9949-B47586E839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D419E3-9999-4B5D-98FE-F62AD8837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C0CDF-89C0-4101-8E14-98C7262C07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E963F-AE81-47D0-9CD2-D816C36E8F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3AECEEC-1A49-4C09-99DB-C88CF1E7CC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lue-Seal_c100m56y0k23-Mark_SC_Horizontal.eps">
            <a:extLst>
              <a:ext uri="{FF2B5EF4-FFF2-40B4-BE49-F238E27FC236}">
                <a16:creationId xmlns:a16="http://schemas.microsoft.com/office/drawing/2014/main" id="{9FC3D237-4067-484C-BC25-5DDE5FCE4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1371600"/>
            <a:ext cx="36449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FermilabLogo_100c56m0y23k.eps">
            <a:extLst>
              <a:ext uri="{FF2B5EF4-FFF2-40B4-BE49-F238E27FC236}">
                <a16:creationId xmlns:a16="http://schemas.microsoft.com/office/drawing/2014/main" id="{1089826F-25BB-4EB3-ABD7-9339B68A9A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1447800"/>
            <a:ext cx="290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154D81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154D81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310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3B069-F1C3-4F94-B1C6-B3405285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D2905B4E-26A0-4EA8-A0A4-A6E63BBB13A3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C3BC1-B43C-4AC2-AD08-C3440305A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154D81"/>
                </a:solidFill>
              </a:defRPr>
            </a:lvl1pPr>
          </a:lstStyle>
          <a:p>
            <a:pPr eaLnBrk="1" hangingPunct="1"/>
            <a:r>
              <a:rPr lang="en-US" altLang="en-US" sz="900" dirty="0">
                <a:solidFill>
                  <a:srgbClr val="154D81"/>
                </a:solidFill>
                <a:latin typeface="Helvetica" panose="020B0604020202020204" pitchFamily="34" charset="0"/>
              </a:rPr>
              <a:t>A.Shemyakin | Week summary</a:t>
            </a:r>
            <a:endParaRPr lang="en-US" altLang="en-US" sz="900" b="1" dirty="0">
              <a:solidFill>
                <a:srgbClr val="154D81"/>
              </a:solidFill>
              <a:latin typeface="Helvetica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479CC-953A-425B-A1DB-FA4BD8DF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219C1-EEBB-40CE-AB84-0EBC34617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27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57CE478-9543-4B93-9C3C-F4C6555FA7F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37A57BB0-070C-41C6-9237-EC7A0AD91B96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4992BB6-0A28-482A-9F1A-101AF2B93E5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F4CEA28-0C42-4757-B9C8-49B327E6234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9714D0D9-7EB5-4F9A-BAEA-B9459712ED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87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32A4A-F2CF-4BE7-9785-2A8C4F2CF99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99092FF2-9D07-4F44-B725-CA87742C9C0C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9BE32F-0771-45C7-BBCE-AFBE779E0FB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563F7C-E3E0-4802-861B-6EBE699AD48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326605A6-D7C9-433E-B7CF-FF77766B4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26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4A26F3-2F6B-46F5-BF3B-5A24740DF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747E43-3267-44F7-B5C7-6DDA18DB8CAF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6214DA-3E79-45CC-AD84-20484D29A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1D7F4E-F8BE-4A4D-A8AB-838C8D44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ED50C-3779-41A1-B5D7-445A127560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14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539E33C-6283-476B-8435-33FC4A1E37B2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6445250" y="6515100"/>
            <a:ext cx="1076325" cy="2413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BF2F6233-9500-4E18-B2A5-9B752A9DA7F0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21D349A-6BD9-4521-B407-1F4522667AE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2CA116-851C-447E-9F1F-BC392BCAFF8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C71DC409-39B7-48DC-8C3F-2FAC78EF8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8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8EC1999-DA50-4FBB-AE25-08CBDCF0315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24632680-45D9-4718-91FE-722AB67A1F93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FE007ED-31CD-499B-B0CB-27C6A1A10D0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CB122A-443F-4412-9F32-8A0A947EAE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FD592A8A-06DC-4634-B4AB-3DC2BC44F4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11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2BF1D-35B1-4E9E-A3FC-62ABC893374B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81E656D9-5D54-45B5-8E26-155CA5F3E4A1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383A1-84F8-4E96-B15E-C13C74BB37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A9D00-577A-4A4C-B4EC-7B7319B6C63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B1AD305A-B386-47E9-9D4F-FFF9404E2C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03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83E42-AA7B-46FB-BF8A-C484DC45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45250" y="6515100"/>
            <a:ext cx="1076325" cy="2413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89644D31-112F-4378-AD08-8234EE29E03B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18456-BBA9-42F4-A39B-D21D5D07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010004-6829-456F-85C3-BF11773A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28E5BAF0-B0D1-45B5-9B5C-370F9C676F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05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13569CD-BB1B-4354-BBA3-2E6B77F63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154D81"/>
                </a:solidFill>
                <a:latin typeface="Helvetica" panose="020B0604020202020204" pitchFamily="34" charset="0"/>
              </a:defRPr>
            </a:lvl1pPr>
          </a:lstStyle>
          <a:p>
            <a:fld id="{E9FAC531-910B-4D76-99FC-4D50E3AD859B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F3FD09F-400F-4B61-AAD6-4FC7D8737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154D81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E97373A-3ED1-4B6D-8000-2811B5A528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154D81"/>
                </a:solidFill>
                <a:latin typeface="Helvetica" panose="020B0604020202020204" pitchFamily="34" charset="0"/>
              </a:defRPr>
            </a:lvl1pPr>
          </a:lstStyle>
          <a:p>
            <a:fld id="{15134B1F-CACA-495F-A05C-63FC25544D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3996" r:id="rId3"/>
    <p:sldLayoutId id="2147483997" r:id="rId4"/>
    <p:sldLayoutId id="2147483998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CDB06227-6D8D-4468-A368-89000F32FD8F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154D81"/>
                </a:solidFill>
                <a:latin typeface="Helvetica" panose="020B0604020202020204" pitchFamily="34" charset="0"/>
              </a:defRPr>
            </a:lvl1pPr>
          </a:lstStyle>
          <a:p>
            <a:fld id="{368BC379-322F-4643-8349-E33FF315E157}" type="datetime1">
              <a:rPr lang="en-US" altLang="en-US"/>
              <a:pPr/>
              <a:t>2/25/2022</a:t>
            </a:fld>
            <a:endParaRPr lang="en-US" altLang="en-US"/>
          </a:p>
        </p:txBody>
      </p:sp>
      <p:sp>
        <p:nvSpPr>
          <p:cNvPr id="9219" name="Footer Placeholder 4">
            <a:extLst>
              <a:ext uri="{FF2B5EF4-FFF2-40B4-BE49-F238E27FC236}">
                <a16:creationId xmlns:a16="http://schemas.microsoft.com/office/drawing/2014/main" id="{D538DBD3-B72E-4AA2-8B47-29F82B5BB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08BDCDA7-5FCB-4C60-845E-D069F3E79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panose="020B0604020202020204" pitchFamily="34" charset="0"/>
              </a:defRPr>
            </a:lvl1pPr>
          </a:lstStyle>
          <a:p>
            <a:fld id="{627E8D15-60AB-4780-9AB3-7BEC21E331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9468E042-14FB-4120-8AD8-5B0F139889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56500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Helvetica" panose="020B0604020202020204" pitchFamily="34" charset="0"/>
              </a:rPr>
              <a:t>Notes on work in February 14-25, 2022</a:t>
            </a:r>
          </a:p>
        </p:txBody>
      </p:sp>
      <p:sp>
        <p:nvSpPr>
          <p:cNvPr id="14338" name="Text Placeholder 2">
            <a:extLst>
              <a:ext uri="{FF2B5EF4-FFF2-40B4-BE49-F238E27FC236}">
                <a16:creationId xmlns:a16="http://schemas.microsoft.com/office/drawing/2014/main" id="{0FBBD5F5-4771-473E-90E5-A49222A2C6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56500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Helvetica" panose="020B0604020202020204" pitchFamily="34" charset="0"/>
              </a:rPr>
              <a:t>A. Shemyakin, A. Romanov</a:t>
            </a:r>
          </a:p>
          <a:p>
            <a:r>
              <a:rPr lang="en-US" altLang="en-US" dirty="0">
                <a:solidFill>
                  <a:schemeClr val="tx2"/>
                </a:solidFill>
                <a:latin typeface="Helvetica" panose="020B0604020202020204" pitchFamily="34" charset="0"/>
              </a:rPr>
              <a:t>Meeting on Undulator Light Interferometry Setup</a:t>
            </a:r>
          </a:p>
          <a:p>
            <a:r>
              <a:rPr lang="en-US" altLang="en-US" dirty="0">
                <a:solidFill>
                  <a:schemeClr val="tx2"/>
                </a:solidFill>
                <a:latin typeface="Helvetica" panose="020B0604020202020204" pitchFamily="34" charset="0"/>
              </a:rPr>
              <a:t>25 February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37F8170-0A59-42DC-9474-0FBA2AC35F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Summary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B9E2B857-552E-46D4-9F55-67C49260E6A7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Used an alignment fixture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Installed a CCD camera; took images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Unsuccessfully tried to identify sources of jitter</a:t>
            </a:r>
          </a:p>
        </p:txBody>
      </p:sp>
      <p:sp>
        <p:nvSpPr>
          <p:cNvPr id="15363" name="Date Placeholder 3">
            <a:extLst>
              <a:ext uri="{FF2B5EF4-FFF2-40B4-BE49-F238E27FC236}">
                <a16:creationId xmlns:a16="http://schemas.microsoft.com/office/drawing/2014/main" id="{EF69F188-5126-4C08-9281-34E15ED000F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708B640-293C-47E9-90AD-F625A6DC4332}" type="datetime1">
              <a:rPr lang="en-US" altLang="en-US" sz="900">
                <a:solidFill>
                  <a:srgbClr val="154D81"/>
                </a:solidFill>
                <a:latin typeface="Helvetica" panose="020B0604020202020204" pitchFamily="34" charset="0"/>
              </a:rPr>
              <a:pPr eaLnBrk="1" hangingPunct="1"/>
              <a:t>2/25/2022</a:t>
            </a:fld>
            <a:endParaRPr lang="en-US" altLang="en-US" sz="900" dirty="0">
              <a:solidFill>
                <a:srgbClr val="154D81"/>
              </a:solidFill>
              <a:latin typeface="Helvetica" panose="020B0604020202020204" pitchFamily="34" charset="0"/>
            </a:endParaRPr>
          </a:p>
        </p:txBody>
      </p:sp>
      <p:sp>
        <p:nvSpPr>
          <p:cNvPr id="15364" name="Footer Placeholder 4">
            <a:extLst>
              <a:ext uri="{FF2B5EF4-FFF2-40B4-BE49-F238E27FC236}">
                <a16:creationId xmlns:a16="http://schemas.microsoft.com/office/drawing/2014/main" id="{61224E73-AC62-4387-AE3C-5563062C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900" dirty="0">
                <a:solidFill>
                  <a:srgbClr val="154D81"/>
                </a:solidFill>
                <a:latin typeface="Helvetica" panose="020B0604020202020204" pitchFamily="34" charset="0"/>
              </a:rPr>
              <a:t>A.Shemyakin | Week summary</a:t>
            </a:r>
            <a:endParaRPr lang="en-US" altLang="en-US" sz="900" b="1" dirty="0">
              <a:solidFill>
                <a:srgbClr val="154D81"/>
              </a:solidFill>
              <a:latin typeface="Helvetica" panose="020B0604020202020204" pitchFamily="34" charset="0"/>
            </a:endParaRPr>
          </a:p>
        </p:txBody>
      </p:sp>
      <p:sp>
        <p:nvSpPr>
          <p:cNvPr id="15365" name="Slide Number Placeholder 5">
            <a:extLst>
              <a:ext uri="{FF2B5EF4-FFF2-40B4-BE49-F238E27FC236}">
                <a16:creationId xmlns:a16="http://schemas.microsoft.com/office/drawing/2014/main" id="{6837A01B-EB54-4A5C-A56C-30D2C8E8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2BB2311-015F-44E6-9211-7C3191A9039A}" type="slidenum">
              <a:rPr lang="en-US" altLang="en-US" sz="900">
                <a:solidFill>
                  <a:srgbClr val="154D81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900">
              <a:solidFill>
                <a:srgbClr val="154D81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9947-9794-4294-842E-B9A57D9C3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 fixture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A175A-6EE9-4C76-96BC-A601E3744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43047"/>
            <a:ext cx="8672513" cy="1643004"/>
          </a:xfrm>
        </p:spPr>
        <p:txBody>
          <a:bodyPr/>
          <a:lstStyle/>
          <a:p>
            <a:r>
              <a:rPr lang="en-US" dirty="0"/>
              <a:t>Sasha R. 3D printed a plate with two pairs of parallel grooves </a:t>
            </a:r>
          </a:p>
          <a:p>
            <a:pPr lvl="1"/>
            <a:r>
              <a:rPr lang="en-US" dirty="0"/>
              <a:t>Used eyes to align the mirrors and splitters to direct the light beam along the grooves to form a square MZI</a:t>
            </a:r>
          </a:p>
          <a:p>
            <a:pPr lvl="2"/>
            <a:r>
              <a:rPr lang="en-US" dirty="0"/>
              <a:t>Accuracy is likely &lt;1 mm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A284C-0C8A-44B8-914E-D0920A33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5B4E-26A0-4EA8-A0A4-A6E63BBB13A3}" type="datetime1">
              <a:rPr lang="en-US" altLang="en-US" smtClean="0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EA68A-DA58-4846-98E8-62F6EAAA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19056-30F6-4E8F-BA79-1E98B0F2D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19C1-EEBB-40CE-AB84-0EBC34617AD7}" type="slidenum">
              <a:rPr lang="en-US" altLang="en-US" smtClean="0"/>
              <a:pPr/>
              <a:t>3</a:t>
            </a:fld>
            <a:endParaRPr lang="en-US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E97A4FF-9B72-4806-A3BB-703F8F56B4F9}"/>
              </a:ext>
            </a:extLst>
          </p:cNvPr>
          <p:cNvGrpSpPr/>
          <p:nvPr/>
        </p:nvGrpSpPr>
        <p:grpSpPr>
          <a:xfrm>
            <a:off x="806450" y="2824824"/>
            <a:ext cx="2413635" cy="2178050"/>
            <a:chOff x="452437" y="3159125"/>
            <a:chExt cx="2413635" cy="217805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5E7CCCA-BC60-43D7-9592-FEFBFF064FB9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437" y="3159125"/>
              <a:ext cx="2413635" cy="2178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 Box 170">
              <a:extLst>
                <a:ext uri="{FF2B5EF4-FFF2-40B4-BE49-F238E27FC236}">
                  <a16:creationId xmlns:a16="http://schemas.microsoft.com/office/drawing/2014/main" id="{42B49458-123C-4CEC-AAFA-E00192BB0D3D}"/>
                </a:ext>
              </a:extLst>
            </p:cNvPr>
            <p:cNvSpPr txBox="1"/>
            <p:nvPr/>
          </p:nvSpPr>
          <p:spPr>
            <a:xfrm>
              <a:off x="1439862" y="4391025"/>
              <a:ext cx="614045" cy="189865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-5715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160 mm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BED1824-A410-486B-BD93-3705F6A15566}"/>
                </a:ext>
              </a:extLst>
            </p:cNvPr>
            <p:cNvCxnSpPr/>
            <p:nvPr/>
          </p:nvCxnSpPr>
          <p:spPr>
            <a:xfrm>
              <a:off x="1132523" y="4599624"/>
              <a:ext cx="1418590" cy="6985"/>
            </a:xfrm>
            <a:prstGeom prst="straightConnector1">
              <a:avLst/>
            </a:prstGeom>
            <a:ln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5816934-4A37-403C-9D59-9BBD6F4B61B8}"/>
              </a:ext>
            </a:extLst>
          </p:cNvPr>
          <p:cNvGrpSpPr/>
          <p:nvPr/>
        </p:nvGrpSpPr>
        <p:grpSpPr>
          <a:xfrm>
            <a:off x="3774942" y="2837162"/>
            <a:ext cx="3151583" cy="2008250"/>
            <a:chOff x="3493294" y="2972771"/>
            <a:chExt cx="3151583" cy="2008250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3DAC180-D3A1-482B-B5FA-E45FDF7D0BC1}"/>
                </a:ext>
              </a:extLst>
            </p:cNvPr>
            <p:cNvGrpSpPr/>
            <p:nvPr/>
          </p:nvGrpSpPr>
          <p:grpSpPr>
            <a:xfrm>
              <a:off x="3493294" y="2972771"/>
              <a:ext cx="3151583" cy="2004695"/>
              <a:chOff x="0" y="0"/>
              <a:chExt cx="3144127" cy="2004835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5F7A6FFD-E25C-4CCD-A56D-F823FCA9F71E}"/>
                  </a:ext>
                </a:extLst>
              </p:cNvPr>
              <p:cNvGrpSpPr/>
              <p:nvPr/>
            </p:nvGrpSpPr>
            <p:grpSpPr>
              <a:xfrm>
                <a:off x="0" y="99517"/>
                <a:ext cx="2996564" cy="1905000"/>
                <a:chOff x="0" y="99517"/>
                <a:chExt cx="2994024" cy="1905000"/>
              </a:xfrm>
            </p:grpSpPr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53291D48-9D46-4C1F-84F6-A300D57D54A9}"/>
                    </a:ext>
                  </a:extLst>
                </p:cNvPr>
                <p:cNvGrpSpPr/>
                <p:nvPr/>
              </p:nvGrpSpPr>
              <p:grpSpPr>
                <a:xfrm>
                  <a:off x="400049" y="99517"/>
                  <a:ext cx="2593975" cy="1714500"/>
                  <a:chOff x="400049" y="99517"/>
                  <a:chExt cx="2593975" cy="1714500"/>
                </a:xfrm>
              </p:grpSpPr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1066F128-64E8-4D70-94BA-170B4D66555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54237" y="1642570"/>
                    <a:ext cx="611187" cy="0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2" name="Group 61">
                    <a:extLst>
                      <a:ext uri="{FF2B5EF4-FFF2-40B4-BE49-F238E27FC236}">
                        <a16:creationId xmlns:a16="http://schemas.microsoft.com/office/drawing/2014/main" id="{C89B1549-5A84-45A4-8EAA-27FF8412463D}"/>
                      </a:ext>
                    </a:extLst>
                  </p:cNvPr>
                  <p:cNvGrpSpPr/>
                  <p:nvPr/>
                </p:nvGrpSpPr>
                <p:grpSpPr>
                  <a:xfrm>
                    <a:off x="1447799" y="99517"/>
                    <a:ext cx="457200" cy="342900"/>
                    <a:chOff x="1447799" y="99517"/>
                    <a:chExt cx="457200" cy="342900"/>
                  </a:xfrm>
                </p:grpSpPr>
                <p:sp>
                  <p:nvSpPr>
                    <p:cNvPr id="76" name="Rectangle 75">
                      <a:extLst>
                        <a:ext uri="{FF2B5EF4-FFF2-40B4-BE49-F238E27FC236}">
                          <a16:creationId xmlns:a16="http://schemas.microsoft.com/office/drawing/2014/main" id="{25A7566B-6A13-4A44-9E34-CDC0A04922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57324" y="99517"/>
                      <a:ext cx="447675" cy="327025"/>
                    </a:xfrm>
                    <a:prstGeom prst="rect">
                      <a:avLst/>
                    </a:prstGeom>
                    <a:noFill/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en-US"/>
                    </a:p>
                  </p:txBody>
                </p:sp>
                <p:cxnSp>
                  <p:nvCxnSpPr>
                    <p:cNvPr id="77" name="Straight Connector 76">
                      <a:extLst>
                        <a:ext uri="{FF2B5EF4-FFF2-40B4-BE49-F238E27FC236}">
                          <a16:creationId xmlns:a16="http://schemas.microsoft.com/office/drawing/2014/main" id="{486B8399-A820-4F44-BF9E-BD3A12611059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447799" y="131267"/>
                      <a:ext cx="438150" cy="311150"/>
                    </a:xfrm>
                    <a:prstGeom prst="line">
                      <a:avLst/>
                    </a:prstGeom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F2C93F54-395E-4B96-97FE-5C1667477883}"/>
                      </a:ext>
                    </a:extLst>
                  </p:cNvPr>
                  <p:cNvSpPr/>
                  <p:nvPr/>
                </p:nvSpPr>
                <p:spPr>
                  <a:xfrm>
                    <a:off x="1543049" y="1528267"/>
                    <a:ext cx="631825" cy="1905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/>
                  </a:p>
                </p:txBody>
              </p:sp>
              <p:cxnSp>
                <p:nvCxnSpPr>
                  <p:cNvPr id="64" name="Straight Connector 63">
                    <a:extLst>
                      <a:ext uri="{FF2B5EF4-FFF2-40B4-BE49-F238E27FC236}">
                        <a16:creationId xmlns:a16="http://schemas.microsoft.com/office/drawing/2014/main" id="{9BB24E55-A2A8-4BBA-8FF8-6834E817DD1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533649" y="1502867"/>
                    <a:ext cx="438150" cy="311150"/>
                  </a:xfrm>
                  <a:prstGeom prst="line">
                    <a:avLst/>
                  </a:prstGeom>
                  <a:ln w="28575">
                    <a:solidFill>
                      <a:sysClr val="windowText" lastClr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>
                    <a:extLst>
                      <a:ext uri="{FF2B5EF4-FFF2-40B4-BE49-F238E27FC236}">
                        <a16:creationId xmlns:a16="http://schemas.microsoft.com/office/drawing/2014/main" id="{091B80D5-A624-451D-ACE5-AFFCA7F565DA}"/>
                      </a:ext>
                    </a:extLst>
                  </p:cNvPr>
                  <p:cNvCxnSpPr/>
                  <p:nvPr/>
                </p:nvCxnSpPr>
                <p:spPr>
                  <a:xfrm>
                    <a:off x="2555874" y="102692"/>
                    <a:ext cx="438150" cy="307975"/>
                  </a:xfrm>
                  <a:prstGeom prst="line">
                    <a:avLst/>
                  </a:prstGeom>
                  <a:ln w="28575">
                    <a:solidFill>
                      <a:sysClr val="windowText" lastClr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7" name="Group 66">
                    <a:extLst>
                      <a:ext uri="{FF2B5EF4-FFF2-40B4-BE49-F238E27FC236}">
                        <a16:creationId xmlns:a16="http://schemas.microsoft.com/office/drawing/2014/main" id="{C9A61B02-8F37-4202-BC3B-B2DC50868DF5}"/>
                      </a:ext>
                    </a:extLst>
                  </p:cNvPr>
                  <p:cNvGrpSpPr/>
                  <p:nvPr/>
                </p:nvGrpSpPr>
                <p:grpSpPr>
                  <a:xfrm>
                    <a:off x="419099" y="1153617"/>
                    <a:ext cx="457200" cy="342900"/>
                    <a:chOff x="419099" y="1153617"/>
                    <a:chExt cx="457200" cy="342900"/>
                  </a:xfrm>
                </p:grpSpPr>
                <p:sp>
                  <p:nvSpPr>
                    <p:cNvPr id="74" name="Rectangle 73">
                      <a:extLst>
                        <a:ext uri="{FF2B5EF4-FFF2-40B4-BE49-F238E27FC236}">
                          <a16:creationId xmlns:a16="http://schemas.microsoft.com/office/drawing/2014/main" id="{F2E4B428-5B51-43DB-895C-CBE6FF5012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8624" y="1153617"/>
                      <a:ext cx="447675" cy="327025"/>
                    </a:xfrm>
                    <a:prstGeom prst="rect">
                      <a:avLst/>
                    </a:prstGeom>
                    <a:noFill/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en-US"/>
                    </a:p>
                  </p:txBody>
                </p:sp>
                <p:cxnSp>
                  <p:nvCxnSpPr>
                    <p:cNvPr id="75" name="Straight Connector 74">
                      <a:extLst>
                        <a:ext uri="{FF2B5EF4-FFF2-40B4-BE49-F238E27FC236}">
                          <a16:creationId xmlns:a16="http://schemas.microsoft.com/office/drawing/2014/main" id="{3EC7B7BA-8A72-41F8-B124-F169CED49FC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19099" y="1185367"/>
                      <a:ext cx="438150" cy="311150"/>
                    </a:xfrm>
                    <a:prstGeom prst="line">
                      <a:avLst/>
                    </a:prstGeom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8" name="Straight Connector 67">
                    <a:extLst>
                      <a:ext uri="{FF2B5EF4-FFF2-40B4-BE49-F238E27FC236}">
                        <a16:creationId xmlns:a16="http://schemas.microsoft.com/office/drawing/2014/main" id="{8F5D671A-B533-4522-BBB0-213647A6642D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1682750" y="277318"/>
                    <a:ext cx="3175" cy="1063625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>
                    <a:extLst>
                      <a:ext uri="{FF2B5EF4-FFF2-40B4-BE49-F238E27FC236}">
                        <a16:creationId xmlns:a16="http://schemas.microsoft.com/office/drawing/2014/main" id="{8183A11B-C371-44C9-A792-065E0D878E03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634999" y="290018"/>
                    <a:ext cx="12700" cy="1066800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>
                    <a:extLst>
                      <a:ext uri="{FF2B5EF4-FFF2-40B4-BE49-F238E27FC236}">
                        <a16:creationId xmlns:a16="http://schemas.microsoft.com/office/drawing/2014/main" id="{0226CB54-CBC8-4095-9627-70D8F25AD0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630237" y="1355230"/>
                    <a:ext cx="1066800" cy="3175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>
                    <a:extLst>
                      <a:ext uri="{FF2B5EF4-FFF2-40B4-BE49-F238E27FC236}">
                        <a16:creationId xmlns:a16="http://schemas.microsoft.com/office/drawing/2014/main" id="{D838629E-524D-4CB8-99F9-141FFB15E44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646112" y="288431"/>
                    <a:ext cx="1066800" cy="0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>
                    <a:extLst>
                      <a:ext uri="{FF2B5EF4-FFF2-40B4-BE49-F238E27FC236}">
                        <a16:creationId xmlns:a16="http://schemas.microsoft.com/office/drawing/2014/main" id="{5798BA72-DD18-48FB-8ADA-FDC3D586634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98624" y="286843"/>
                    <a:ext cx="1066800" cy="3175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>
                    <a:extLst>
                      <a:ext uri="{FF2B5EF4-FFF2-40B4-BE49-F238E27FC236}">
                        <a16:creationId xmlns:a16="http://schemas.microsoft.com/office/drawing/2014/main" id="{CFF67746-E4BF-4D9D-86B8-070E6CF7A80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00049" y="118568"/>
                    <a:ext cx="438150" cy="304800"/>
                  </a:xfrm>
                  <a:prstGeom prst="line">
                    <a:avLst/>
                  </a:prstGeom>
                  <a:ln w="28575">
                    <a:solidFill>
                      <a:sysClr val="windowText" lastClr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DFAE5CA3-4C4E-4265-B430-836DE19ED53F}"/>
                    </a:ext>
                  </a:extLst>
                </p:cNvPr>
                <p:cNvCxnSpPr/>
                <p:nvPr/>
              </p:nvCxnSpPr>
              <p:spPr>
                <a:xfrm flipV="1">
                  <a:off x="1498599" y="1185368"/>
                  <a:ext cx="438150" cy="304800"/>
                </a:xfrm>
                <a:prstGeom prst="line">
                  <a:avLst/>
                </a:prstGeom>
                <a:ln w="28575">
                  <a:solidFill>
                    <a:sysClr val="windowText" lastClr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2FB5E745-CF02-4BF7-A6FC-C42974E0BDEA}"/>
                    </a:ext>
                  </a:extLst>
                </p:cNvPr>
                <p:cNvCxnSpPr/>
                <p:nvPr/>
              </p:nvCxnSpPr>
              <p:spPr>
                <a:xfrm flipH="1" flipV="1">
                  <a:off x="2768600" y="232868"/>
                  <a:ext cx="6350" cy="1422399"/>
                </a:xfrm>
                <a:prstGeom prst="line">
                  <a:avLst/>
                </a:prstGeom>
                <a:ln w="95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BA608FAA-857C-4812-8C96-B56B18D021FE}"/>
                    </a:ext>
                  </a:extLst>
                </p:cNvPr>
                <p:cNvCxnSpPr/>
                <p:nvPr/>
              </p:nvCxnSpPr>
              <p:spPr>
                <a:xfrm>
                  <a:off x="663574" y="1363168"/>
                  <a:ext cx="3175" cy="641349"/>
                </a:xfrm>
                <a:prstGeom prst="line">
                  <a:avLst/>
                </a:prstGeom>
                <a:ln w="95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F62C2763-44F0-4974-8D50-0EE0D2B1DF0B}"/>
                    </a:ext>
                  </a:extLst>
                </p:cNvPr>
                <p:cNvCxnSpPr/>
                <p:nvPr/>
              </p:nvCxnSpPr>
              <p:spPr>
                <a:xfrm>
                  <a:off x="0" y="1344117"/>
                  <a:ext cx="647699" cy="0"/>
                </a:xfrm>
                <a:prstGeom prst="line">
                  <a:avLst/>
                </a:prstGeom>
                <a:ln w="95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A745FF06-940D-4256-BE50-EECEDA70A0A0}"/>
                    </a:ext>
                  </a:extLst>
                </p:cNvPr>
                <p:cNvCxnSpPr/>
                <p:nvPr/>
              </p:nvCxnSpPr>
              <p:spPr>
                <a:xfrm>
                  <a:off x="19049" y="1131392"/>
                  <a:ext cx="0" cy="485775"/>
                </a:xfrm>
                <a:prstGeom prst="line">
                  <a:avLst/>
                </a:prstGeom>
                <a:ln w="381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E90749B6-186B-4650-9371-27870D519720}"/>
                  </a:ext>
                </a:extLst>
              </p:cNvPr>
              <p:cNvGrpSpPr/>
              <p:nvPr/>
            </p:nvGrpSpPr>
            <p:grpSpPr>
              <a:xfrm>
                <a:off x="14630" y="0"/>
                <a:ext cx="3129497" cy="2004835"/>
                <a:chOff x="14630" y="0"/>
                <a:chExt cx="3129497" cy="2004835"/>
              </a:xfrm>
            </p:grpSpPr>
            <p:sp>
              <p:nvSpPr>
                <p:cNvPr id="45" name="Text Box 118">
                  <a:extLst>
                    <a:ext uri="{FF2B5EF4-FFF2-40B4-BE49-F238E27FC236}">
                      <a16:creationId xmlns:a16="http://schemas.microsoft.com/office/drawing/2014/main" id="{FA025735-B9E4-4618-AF1D-6A6B7A9E6096}"/>
                    </a:ext>
                  </a:extLst>
                </p:cNvPr>
                <p:cNvSpPr txBox="1"/>
                <p:nvPr/>
              </p:nvSpPr>
              <p:spPr>
                <a:xfrm>
                  <a:off x="2855626" y="48898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M2</a:t>
                  </a:r>
                </a:p>
              </p:txBody>
            </p:sp>
            <p:sp>
              <p:nvSpPr>
                <p:cNvPr id="46" name="Text Box 119">
                  <a:extLst>
                    <a:ext uri="{FF2B5EF4-FFF2-40B4-BE49-F238E27FC236}">
                      <a16:creationId xmlns:a16="http://schemas.microsoft.com/office/drawing/2014/main" id="{D5E1C371-F58F-4472-97AD-C62348D920E0}"/>
                    </a:ext>
                  </a:extLst>
                </p:cNvPr>
                <p:cNvSpPr txBox="1"/>
                <p:nvPr/>
              </p:nvSpPr>
              <p:spPr>
                <a:xfrm>
                  <a:off x="1657616" y="1775012"/>
                  <a:ext cx="503507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HeNe</a:t>
                  </a:r>
                </a:p>
              </p:txBody>
            </p:sp>
            <p:sp>
              <p:nvSpPr>
                <p:cNvPr id="48" name="Text Box 121">
                  <a:extLst>
                    <a:ext uri="{FF2B5EF4-FFF2-40B4-BE49-F238E27FC236}">
                      <a16:creationId xmlns:a16="http://schemas.microsoft.com/office/drawing/2014/main" id="{E59EB451-2DEA-439B-83A7-BD66CE4B405E}"/>
                    </a:ext>
                  </a:extLst>
                </p:cNvPr>
                <p:cNvSpPr txBox="1"/>
                <p:nvPr/>
              </p:nvSpPr>
              <p:spPr>
                <a:xfrm>
                  <a:off x="894801" y="875281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BS2</a:t>
                  </a:r>
                </a:p>
              </p:txBody>
            </p:sp>
            <p:sp>
              <p:nvSpPr>
                <p:cNvPr id="49" name="Text Box 122">
                  <a:extLst>
                    <a:ext uri="{FF2B5EF4-FFF2-40B4-BE49-F238E27FC236}">
                      <a16:creationId xmlns:a16="http://schemas.microsoft.com/office/drawing/2014/main" id="{FAFDFC47-A0C6-41CD-9EA4-0CCA087D54EE}"/>
                    </a:ext>
                  </a:extLst>
                </p:cNvPr>
                <p:cNvSpPr txBox="1"/>
                <p:nvPr/>
              </p:nvSpPr>
              <p:spPr>
                <a:xfrm>
                  <a:off x="1955896" y="0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BS1</a:t>
                  </a:r>
                </a:p>
              </p:txBody>
            </p:sp>
            <p:sp>
              <p:nvSpPr>
                <p:cNvPr id="50" name="Text Box 123">
                  <a:extLst>
                    <a:ext uri="{FF2B5EF4-FFF2-40B4-BE49-F238E27FC236}">
                      <a16:creationId xmlns:a16="http://schemas.microsoft.com/office/drawing/2014/main" id="{1639898C-AA56-43BF-82A1-48C938670FF9}"/>
                    </a:ext>
                  </a:extLst>
                </p:cNvPr>
                <p:cNvSpPr txBox="1"/>
                <p:nvPr/>
              </p:nvSpPr>
              <p:spPr>
                <a:xfrm>
                  <a:off x="2870296" y="1638096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M1</a:t>
                  </a:r>
                </a:p>
              </p:txBody>
            </p:sp>
            <p:sp>
              <p:nvSpPr>
                <p:cNvPr id="51" name="Text Box 124">
                  <a:extLst>
                    <a:ext uri="{FF2B5EF4-FFF2-40B4-BE49-F238E27FC236}">
                      <a16:creationId xmlns:a16="http://schemas.microsoft.com/office/drawing/2014/main" id="{0CBEBBDB-E42D-4001-A67A-07525D3E4193}"/>
                    </a:ext>
                  </a:extLst>
                </p:cNvPr>
                <p:cNvSpPr txBox="1"/>
                <p:nvPr/>
              </p:nvSpPr>
              <p:spPr>
                <a:xfrm>
                  <a:off x="1882548" y="973078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IM2</a:t>
                  </a:r>
                </a:p>
              </p:txBody>
            </p:sp>
            <p:sp>
              <p:nvSpPr>
                <p:cNvPr id="52" name="Text Box 125">
                  <a:extLst>
                    <a:ext uri="{FF2B5EF4-FFF2-40B4-BE49-F238E27FC236}">
                      <a16:creationId xmlns:a16="http://schemas.microsoft.com/office/drawing/2014/main" id="{130B8829-D696-4B4B-9F3E-0C1F7165522F}"/>
                    </a:ext>
                  </a:extLst>
                </p:cNvPr>
                <p:cNvSpPr txBox="1"/>
                <p:nvPr/>
              </p:nvSpPr>
              <p:spPr>
                <a:xfrm>
                  <a:off x="254232" y="48898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IM1</a:t>
                  </a:r>
                </a:p>
              </p:txBody>
            </p:sp>
            <p:sp>
              <p:nvSpPr>
                <p:cNvPr id="53" name="Text Box 126">
                  <a:extLst>
                    <a:ext uri="{FF2B5EF4-FFF2-40B4-BE49-F238E27FC236}">
                      <a16:creationId xmlns:a16="http://schemas.microsoft.com/office/drawing/2014/main" id="{E98E899A-41CF-4D06-AF36-B85CC8EC86A6}"/>
                    </a:ext>
                  </a:extLst>
                </p:cNvPr>
                <p:cNvSpPr txBox="1"/>
                <p:nvPr/>
              </p:nvSpPr>
              <p:spPr>
                <a:xfrm>
                  <a:off x="14630" y="870391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S1</a:t>
                  </a:r>
                </a:p>
              </p:txBody>
            </p:sp>
          </p:grpSp>
        </p:grp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81D7060-26D7-4FE0-981D-2F6FA48B3A0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210763" y="4738150"/>
              <a:ext cx="0" cy="48574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126">
              <a:extLst>
                <a:ext uri="{FF2B5EF4-FFF2-40B4-BE49-F238E27FC236}">
                  <a16:creationId xmlns:a16="http://schemas.microsoft.com/office/drawing/2014/main" id="{8D4F06E7-53D9-414F-A0A5-64CEF47BE677}"/>
                </a:ext>
              </a:extLst>
            </p:cNvPr>
            <p:cNvSpPr txBox="1"/>
            <p:nvPr/>
          </p:nvSpPr>
          <p:spPr>
            <a:xfrm>
              <a:off x="4453634" y="4725656"/>
              <a:ext cx="274480" cy="22980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S2</a:t>
              </a: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B392FE0F-7923-4358-924A-9313021A58F8}"/>
              </a:ext>
            </a:extLst>
          </p:cNvPr>
          <p:cNvSpPr txBox="1"/>
          <p:nvPr/>
        </p:nvSpPr>
        <p:spPr>
          <a:xfrm>
            <a:off x="166688" y="5190187"/>
            <a:ext cx="874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Left – Aligning with the fixture. Right- the corresponding schematic. </a:t>
            </a:r>
            <a:r>
              <a:rPr lang="en-US" sz="1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HeNe</a:t>
            </a:r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</a:t>
            </a:r>
            <a:r>
              <a:rPr lang="en-US" sz="1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HeNe</a:t>
            </a:r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laser. M1 and M2 are mirrors outside of MZI. IM1 and IM2 are mirrors inside of MZI. BS1 and BS2 are cubic beam splitters of the MZI. S1 and S2 are screens.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1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10E39-A21E-4120-9F87-03FC48C55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61839-E9FA-4121-8D9E-3CAB14E1F1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043046"/>
                <a:ext cx="8672513" cy="3166029"/>
              </a:xfrm>
            </p:spPr>
            <p:txBody>
              <a:bodyPr/>
              <a:lstStyle/>
              <a:p>
                <a:r>
                  <a:rPr lang="en-US" dirty="0"/>
                  <a:t>Sasha R. installed a CCD camera and connected it to its data acquisition program. Data saved to </a:t>
                </a:r>
              </a:p>
              <a:p>
                <a:pPr lvl="3"/>
                <a:r>
                  <a:rPr lang="en-US" dirty="0"/>
                  <a:t>iota-fast.bd Data\Run_4\</a:t>
                </a:r>
                <a:r>
                  <a:rPr lang="en-US" dirty="0" err="1"/>
                  <a:t>undulator_radiation_interferometry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Found that an interference pattern exists in all cases when the images from two passes are overlap</a:t>
                </a:r>
              </a:p>
              <a:p>
                <a:pPr lvl="1"/>
                <a:r>
                  <a:rPr lang="en-US" dirty="0"/>
                  <a:t>Since the angular error is usually large, generally the fringes are not resolved by eye (down to 0.03 mm).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𝑀𝑎𝑥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𝑎𝑛𝑔𝑢𝑙𝑎𝑟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𝑚𝑖𝑠𝑎𝑙𝑖𝑔𝑛𝑚𝑒𝑛𝑡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λ</m:t>
                        </m:r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𝑓𝑟𝑖𝑛𝑔𝑒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𝑝𝑒𝑟𝑖𝑜𝑑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≈20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𝑚𝑟𝑎𝑑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61839-E9FA-4121-8D9E-3CAB14E1F1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043046"/>
                <a:ext cx="8672513" cy="3166029"/>
              </a:xfrm>
              <a:blipFill>
                <a:blip r:embed="rId2"/>
                <a:stretch>
                  <a:fillRect l="-2039" t="-2697" r="-2602" b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C4FD8-6CA5-42E2-8067-8FDF3C79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5B4E-26A0-4EA8-A0A4-A6E63BBB13A3}" type="datetime1">
              <a:rPr lang="en-US" altLang="en-US" smtClean="0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620B1-2E55-4017-906A-7B5B0AFE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6B5B6-6CC9-42F8-AB27-A093B5EC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19C1-EEBB-40CE-AB84-0EBC34617AD7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989C9A-9040-452C-AC42-7DE01D299689}"/>
              </a:ext>
            </a:extLst>
          </p:cNvPr>
          <p:cNvSpPr txBox="1"/>
          <p:nvPr/>
        </p:nvSpPr>
        <p:spPr>
          <a:xfrm>
            <a:off x="3565798" y="4875883"/>
            <a:ext cx="5334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 setup with the camera. </a:t>
            </a:r>
            <a:r>
              <a:rPr lang="en-US" sz="1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HeNe</a:t>
            </a:r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</a:t>
            </a:r>
            <a:r>
              <a:rPr lang="en-US" sz="16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HeNe</a:t>
            </a:r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laser. M1 and M2 are mirrors outside of MZI. IM1 and IM2 are mirrors inside of MZI. BS1 and BS2 are cubic beam splitters of the MZI. L1 is a defocusing lens (expander). S1 is a screen. NF is the neutral filter. CCD is a CCD camera.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E6D888C-C15B-4CF9-A861-6A7B088BB5C9}"/>
              </a:ext>
            </a:extLst>
          </p:cNvPr>
          <p:cNvGrpSpPr/>
          <p:nvPr/>
        </p:nvGrpSpPr>
        <p:grpSpPr>
          <a:xfrm>
            <a:off x="224493" y="4164898"/>
            <a:ext cx="3211355" cy="2174875"/>
            <a:chOff x="0" y="0"/>
            <a:chExt cx="3211355" cy="2174875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3DAC180-D3A1-482B-B5FA-E45FDF7D0BC1}"/>
                </a:ext>
              </a:extLst>
            </p:cNvPr>
            <p:cNvGrpSpPr/>
            <p:nvPr/>
          </p:nvGrpSpPr>
          <p:grpSpPr>
            <a:xfrm>
              <a:off x="0" y="0"/>
              <a:ext cx="3209925" cy="2130424"/>
              <a:chOff x="0" y="0"/>
              <a:chExt cx="3202331" cy="2130573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5F7A6FFD-E25C-4CCD-A56D-F823FCA9F71E}"/>
                  </a:ext>
                </a:extLst>
              </p:cNvPr>
              <p:cNvGrpSpPr/>
              <p:nvPr/>
            </p:nvGrpSpPr>
            <p:grpSpPr>
              <a:xfrm>
                <a:off x="0" y="99517"/>
                <a:ext cx="2996564" cy="1905000"/>
                <a:chOff x="0" y="99517"/>
                <a:chExt cx="2994024" cy="1905000"/>
              </a:xfrm>
            </p:grpSpPr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53291D48-9D46-4C1F-84F6-A300D57D54A9}"/>
                    </a:ext>
                  </a:extLst>
                </p:cNvPr>
                <p:cNvGrpSpPr/>
                <p:nvPr/>
              </p:nvGrpSpPr>
              <p:grpSpPr>
                <a:xfrm>
                  <a:off x="400049" y="99517"/>
                  <a:ext cx="2593975" cy="1714500"/>
                  <a:chOff x="400049" y="99517"/>
                  <a:chExt cx="2593975" cy="1714500"/>
                </a:xfrm>
              </p:grpSpPr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1066F128-64E8-4D70-94BA-170B4D66555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54237" y="1642570"/>
                    <a:ext cx="611187" cy="0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8" name="Group 37">
                    <a:extLst>
                      <a:ext uri="{FF2B5EF4-FFF2-40B4-BE49-F238E27FC236}">
                        <a16:creationId xmlns:a16="http://schemas.microsoft.com/office/drawing/2014/main" id="{C89B1549-5A84-45A4-8EAA-27FF8412463D}"/>
                      </a:ext>
                    </a:extLst>
                  </p:cNvPr>
                  <p:cNvGrpSpPr/>
                  <p:nvPr/>
                </p:nvGrpSpPr>
                <p:grpSpPr>
                  <a:xfrm>
                    <a:off x="1447799" y="99517"/>
                    <a:ext cx="457200" cy="342900"/>
                    <a:chOff x="1447799" y="99517"/>
                    <a:chExt cx="457200" cy="342900"/>
                  </a:xfrm>
                </p:grpSpPr>
                <p:sp>
                  <p:nvSpPr>
                    <p:cNvPr id="52" name="Rectangle 51">
                      <a:extLst>
                        <a:ext uri="{FF2B5EF4-FFF2-40B4-BE49-F238E27FC236}">
                          <a16:creationId xmlns:a16="http://schemas.microsoft.com/office/drawing/2014/main" id="{25A7566B-6A13-4A44-9E34-CDC0A04922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57324" y="99517"/>
                      <a:ext cx="447675" cy="327025"/>
                    </a:xfrm>
                    <a:prstGeom prst="rect">
                      <a:avLst/>
                    </a:prstGeom>
                    <a:noFill/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en-US"/>
                    </a:p>
                  </p:txBody>
                </p:sp>
                <p:cxnSp>
                  <p:nvCxnSpPr>
                    <p:cNvPr id="53" name="Straight Connector 52">
                      <a:extLst>
                        <a:ext uri="{FF2B5EF4-FFF2-40B4-BE49-F238E27FC236}">
                          <a16:creationId xmlns:a16="http://schemas.microsoft.com/office/drawing/2014/main" id="{486B8399-A820-4F44-BF9E-BD3A12611059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447799" y="131267"/>
                      <a:ext cx="438150" cy="311150"/>
                    </a:xfrm>
                    <a:prstGeom prst="line">
                      <a:avLst/>
                    </a:prstGeom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F2C93F54-395E-4B96-97FE-5C1667477883}"/>
                      </a:ext>
                    </a:extLst>
                  </p:cNvPr>
                  <p:cNvSpPr/>
                  <p:nvPr/>
                </p:nvSpPr>
                <p:spPr>
                  <a:xfrm>
                    <a:off x="1543049" y="1528267"/>
                    <a:ext cx="631825" cy="1905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/>
                  </a:p>
                </p:txBody>
              </p: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9BB24E55-A2A8-4BBA-8FF8-6834E817DD1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533649" y="1502867"/>
                    <a:ext cx="438150" cy="311150"/>
                  </a:xfrm>
                  <a:prstGeom prst="line">
                    <a:avLst/>
                  </a:prstGeom>
                  <a:ln w="28575">
                    <a:solidFill>
                      <a:sysClr val="windowText" lastClr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" name="Flowchart: Direct Access Storage 40">
                    <a:extLst>
                      <a:ext uri="{FF2B5EF4-FFF2-40B4-BE49-F238E27FC236}">
                        <a16:creationId xmlns:a16="http://schemas.microsoft.com/office/drawing/2014/main" id="{31ACE97A-BB26-4CC8-8DD4-48DB61BB23E1}"/>
                      </a:ext>
                    </a:extLst>
                  </p:cNvPr>
                  <p:cNvSpPr/>
                  <p:nvPr/>
                </p:nvSpPr>
                <p:spPr>
                  <a:xfrm rot="16200000" flipV="1">
                    <a:off x="2676525" y="1026617"/>
                    <a:ext cx="174624" cy="222250"/>
                  </a:xfrm>
                  <a:prstGeom prst="flowChartMagneticDrum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/>
                  </a:p>
                </p:txBody>
              </p:sp>
              <p:cxnSp>
                <p:nvCxnSpPr>
                  <p:cNvPr id="42" name="Straight Connector 41">
                    <a:extLst>
                      <a:ext uri="{FF2B5EF4-FFF2-40B4-BE49-F238E27FC236}">
                        <a16:creationId xmlns:a16="http://schemas.microsoft.com/office/drawing/2014/main" id="{091B80D5-A624-451D-ACE5-AFFCA7F565DA}"/>
                      </a:ext>
                    </a:extLst>
                  </p:cNvPr>
                  <p:cNvCxnSpPr/>
                  <p:nvPr/>
                </p:nvCxnSpPr>
                <p:spPr>
                  <a:xfrm>
                    <a:off x="2555874" y="102692"/>
                    <a:ext cx="438150" cy="307975"/>
                  </a:xfrm>
                  <a:prstGeom prst="line">
                    <a:avLst/>
                  </a:prstGeom>
                  <a:ln w="28575">
                    <a:solidFill>
                      <a:sysClr val="windowText" lastClr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C9A61B02-8F37-4202-BC3B-B2DC50868DF5}"/>
                      </a:ext>
                    </a:extLst>
                  </p:cNvPr>
                  <p:cNvGrpSpPr/>
                  <p:nvPr/>
                </p:nvGrpSpPr>
                <p:grpSpPr>
                  <a:xfrm>
                    <a:off x="419099" y="1153617"/>
                    <a:ext cx="457200" cy="342900"/>
                    <a:chOff x="419099" y="1153617"/>
                    <a:chExt cx="457200" cy="342900"/>
                  </a:xfrm>
                </p:grpSpPr>
                <p:sp>
                  <p:nvSpPr>
                    <p:cNvPr id="50" name="Rectangle 49">
                      <a:extLst>
                        <a:ext uri="{FF2B5EF4-FFF2-40B4-BE49-F238E27FC236}">
                          <a16:creationId xmlns:a16="http://schemas.microsoft.com/office/drawing/2014/main" id="{F2E4B428-5B51-43DB-895C-CBE6FF5012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8624" y="1153617"/>
                      <a:ext cx="447675" cy="327025"/>
                    </a:xfrm>
                    <a:prstGeom prst="rect">
                      <a:avLst/>
                    </a:prstGeom>
                    <a:noFill/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en-US"/>
                    </a:p>
                  </p:txBody>
                </p:sp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3EC7B7BA-8A72-41F8-B124-F169CED49FC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19099" y="1185367"/>
                      <a:ext cx="438150" cy="311150"/>
                    </a:xfrm>
                    <a:prstGeom prst="line">
                      <a:avLst/>
                    </a:prstGeom>
                    <a:ln w="28575">
                      <a:solidFill>
                        <a:sysClr val="windowText" lastClr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8F5D671A-B533-4522-BBB0-213647A6642D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1682750" y="277318"/>
                    <a:ext cx="3175" cy="1063625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8183A11B-C371-44C9-A792-065E0D878E03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634999" y="290018"/>
                    <a:ext cx="12700" cy="1066800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0226CB54-CBC8-4095-9627-70D8F25AD0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630237" y="1355230"/>
                    <a:ext cx="1066800" cy="3175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D838629E-524D-4CB8-99F9-141FFB15E44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646112" y="288431"/>
                    <a:ext cx="1066800" cy="0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5798BA72-DD18-48FB-8ADA-FDC3D586634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98624" y="286843"/>
                    <a:ext cx="1066800" cy="3175"/>
                  </a:xfrm>
                  <a:prstGeom prst="line">
                    <a:avLst/>
                  </a:prstGeom>
                  <a:ln w="95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CFF67746-E4BF-4D9D-86B8-070E6CF7A80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00049" y="118568"/>
                    <a:ext cx="438150" cy="304800"/>
                  </a:xfrm>
                  <a:prstGeom prst="line">
                    <a:avLst/>
                  </a:prstGeom>
                  <a:ln w="28575">
                    <a:solidFill>
                      <a:sysClr val="windowText" lastClr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DFAE5CA3-4C4E-4265-B430-836DE19ED53F}"/>
                    </a:ext>
                  </a:extLst>
                </p:cNvPr>
                <p:cNvCxnSpPr/>
                <p:nvPr/>
              </p:nvCxnSpPr>
              <p:spPr>
                <a:xfrm flipV="1">
                  <a:off x="1498599" y="1185368"/>
                  <a:ext cx="438150" cy="304800"/>
                </a:xfrm>
                <a:prstGeom prst="line">
                  <a:avLst/>
                </a:prstGeom>
                <a:ln w="28575">
                  <a:solidFill>
                    <a:sysClr val="windowText" lastClr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2FB5E745-CF02-4BF7-A6FC-C42974E0BDEA}"/>
                    </a:ext>
                  </a:extLst>
                </p:cNvPr>
                <p:cNvCxnSpPr/>
                <p:nvPr/>
              </p:nvCxnSpPr>
              <p:spPr>
                <a:xfrm flipH="1" flipV="1">
                  <a:off x="2768600" y="232868"/>
                  <a:ext cx="6350" cy="1422399"/>
                </a:xfrm>
                <a:prstGeom prst="line">
                  <a:avLst/>
                </a:prstGeom>
                <a:ln w="95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BA608FAA-857C-4812-8C96-B56B18D021FE}"/>
                    </a:ext>
                  </a:extLst>
                </p:cNvPr>
                <p:cNvCxnSpPr/>
                <p:nvPr/>
              </p:nvCxnSpPr>
              <p:spPr>
                <a:xfrm>
                  <a:off x="663574" y="1363168"/>
                  <a:ext cx="3175" cy="641349"/>
                </a:xfrm>
                <a:prstGeom prst="line">
                  <a:avLst/>
                </a:prstGeom>
                <a:ln w="95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F62C2763-44F0-4974-8D50-0EE0D2B1DF0B}"/>
                    </a:ext>
                  </a:extLst>
                </p:cNvPr>
                <p:cNvCxnSpPr/>
                <p:nvPr/>
              </p:nvCxnSpPr>
              <p:spPr>
                <a:xfrm>
                  <a:off x="0" y="1344117"/>
                  <a:ext cx="647699" cy="0"/>
                </a:xfrm>
                <a:prstGeom prst="line">
                  <a:avLst/>
                </a:prstGeom>
                <a:ln w="95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A745FF06-940D-4256-BE50-EECEDA70A0A0}"/>
                    </a:ext>
                  </a:extLst>
                </p:cNvPr>
                <p:cNvCxnSpPr/>
                <p:nvPr/>
              </p:nvCxnSpPr>
              <p:spPr>
                <a:xfrm>
                  <a:off x="19049" y="1131392"/>
                  <a:ext cx="0" cy="485775"/>
                </a:xfrm>
                <a:prstGeom prst="line">
                  <a:avLst/>
                </a:prstGeom>
                <a:ln w="381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90749B6-186B-4650-9371-27870D519720}"/>
                  </a:ext>
                </a:extLst>
              </p:cNvPr>
              <p:cNvGrpSpPr/>
              <p:nvPr/>
            </p:nvGrpSpPr>
            <p:grpSpPr>
              <a:xfrm>
                <a:off x="14630" y="0"/>
                <a:ext cx="3187701" cy="2130573"/>
                <a:chOff x="14630" y="0"/>
                <a:chExt cx="3187701" cy="2130573"/>
              </a:xfrm>
            </p:grpSpPr>
            <p:sp>
              <p:nvSpPr>
                <p:cNvPr id="21" name="Text Box 118">
                  <a:extLst>
                    <a:ext uri="{FF2B5EF4-FFF2-40B4-BE49-F238E27FC236}">
                      <a16:creationId xmlns:a16="http://schemas.microsoft.com/office/drawing/2014/main" id="{FA025735-B9E4-4618-AF1D-6A6B7A9E6096}"/>
                    </a:ext>
                  </a:extLst>
                </p:cNvPr>
                <p:cNvSpPr txBox="1"/>
                <p:nvPr/>
              </p:nvSpPr>
              <p:spPr>
                <a:xfrm>
                  <a:off x="2855626" y="48898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M2</a:t>
                  </a:r>
                </a:p>
              </p:txBody>
            </p:sp>
            <p:sp>
              <p:nvSpPr>
                <p:cNvPr id="22" name="Text Box 119">
                  <a:extLst>
                    <a:ext uri="{FF2B5EF4-FFF2-40B4-BE49-F238E27FC236}">
                      <a16:creationId xmlns:a16="http://schemas.microsoft.com/office/drawing/2014/main" id="{D5E1C371-F58F-4472-97AD-C62348D920E0}"/>
                    </a:ext>
                  </a:extLst>
                </p:cNvPr>
                <p:cNvSpPr txBox="1"/>
                <p:nvPr/>
              </p:nvSpPr>
              <p:spPr>
                <a:xfrm>
                  <a:off x="1657616" y="1775012"/>
                  <a:ext cx="503507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HeNe</a:t>
                  </a:r>
                </a:p>
              </p:txBody>
            </p:sp>
            <p:sp>
              <p:nvSpPr>
                <p:cNvPr id="23" name="Text Box 120">
                  <a:extLst>
                    <a:ext uri="{FF2B5EF4-FFF2-40B4-BE49-F238E27FC236}">
                      <a16:creationId xmlns:a16="http://schemas.microsoft.com/office/drawing/2014/main" id="{4A50EED6-67CD-4A4D-8222-1332E440C37E}"/>
                    </a:ext>
                  </a:extLst>
                </p:cNvPr>
                <p:cNvSpPr txBox="1"/>
                <p:nvPr/>
              </p:nvSpPr>
              <p:spPr>
                <a:xfrm>
                  <a:off x="2928500" y="1089101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L1</a:t>
                  </a:r>
                </a:p>
              </p:txBody>
            </p:sp>
            <p:sp>
              <p:nvSpPr>
                <p:cNvPr id="24" name="Text Box 121">
                  <a:extLst>
                    <a:ext uri="{FF2B5EF4-FFF2-40B4-BE49-F238E27FC236}">
                      <a16:creationId xmlns:a16="http://schemas.microsoft.com/office/drawing/2014/main" id="{E59EB451-2DEA-439B-83A7-BD66CE4B405E}"/>
                    </a:ext>
                  </a:extLst>
                </p:cNvPr>
                <p:cNvSpPr txBox="1"/>
                <p:nvPr/>
              </p:nvSpPr>
              <p:spPr>
                <a:xfrm>
                  <a:off x="894801" y="875281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BS2</a:t>
                  </a:r>
                </a:p>
              </p:txBody>
            </p:sp>
            <p:sp>
              <p:nvSpPr>
                <p:cNvPr id="25" name="Text Box 122">
                  <a:extLst>
                    <a:ext uri="{FF2B5EF4-FFF2-40B4-BE49-F238E27FC236}">
                      <a16:creationId xmlns:a16="http://schemas.microsoft.com/office/drawing/2014/main" id="{FAFDFC47-A0C6-41CD-9EA4-0CCA087D54EE}"/>
                    </a:ext>
                  </a:extLst>
                </p:cNvPr>
                <p:cNvSpPr txBox="1"/>
                <p:nvPr/>
              </p:nvSpPr>
              <p:spPr>
                <a:xfrm>
                  <a:off x="1955896" y="0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BS1</a:t>
                  </a:r>
                </a:p>
              </p:txBody>
            </p:sp>
            <p:sp>
              <p:nvSpPr>
                <p:cNvPr id="26" name="Text Box 123">
                  <a:extLst>
                    <a:ext uri="{FF2B5EF4-FFF2-40B4-BE49-F238E27FC236}">
                      <a16:creationId xmlns:a16="http://schemas.microsoft.com/office/drawing/2014/main" id="{1639898C-AA56-43BF-82A1-48C938670FF9}"/>
                    </a:ext>
                  </a:extLst>
                </p:cNvPr>
                <p:cNvSpPr txBox="1"/>
                <p:nvPr/>
              </p:nvSpPr>
              <p:spPr>
                <a:xfrm>
                  <a:off x="2870296" y="1638096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M1</a:t>
                  </a:r>
                </a:p>
              </p:txBody>
            </p:sp>
            <p:sp>
              <p:nvSpPr>
                <p:cNvPr id="27" name="Text Box 124">
                  <a:extLst>
                    <a:ext uri="{FF2B5EF4-FFF2-40B4-BE49-F238E27FC236}">
                      <a16:creationId xmlns:a16="http://schemas.microsoft.com/office/drawing/2014/main" id="{0CBEBBDB-E42D-4001-A67A-07525D3E4193}"/>
                    </a:ext>
                  </a:extLst>
                </p:cNvPr>
                <p:cNvSpPr txBox="1"/>
                <p:nvPr/>
              </p:nvSpPr>
              <p:spPr>
                <a:xfrm>
                  <a:off x="1882548" y="973078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IM2</a:t>
                  </a:r>
                </a:p>
              </p:txBody>
            </p:sp>
            <p:sp>
              <p:nvSpPr>
                <p:cNvPr id="28" name="Text Box 125">
                  <a:extLst>
                    <a:ext uri="{FF2B5EF4-FFF2-40B4-BE49-F238E27FC236}">
                      <a16:creationId xmlns:a16="http://schemas.microsoft.com/office/drawing/2014/main" id="{130B8829-D696-4B4B-9F3E-0C1F7165522F}"/>
                    </a:ext>
                  </a:extLst>
                </p:cNvPr>
                <p:cNvSpPr txBox="1"/>
                <p:nvPr/>
              </p:nvSpPr>
              <p:spPr>
                <a:xfrm>
                  <a:off x="254232" y="48898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IM1</a:t>
                  </a:r>
                </a:p>
              </p:txBody>
            </p:sp>
            <p:sp>
              <p:nvSpPr>
                <p:cNvPr id="29" name="Text Box 126">
                  <a:extLst>
                    <a:ext uri="{FF2B5EF4-FFF2-40B4-BE49-F238E27FC236}">
                      <a16:creationId xmlns:a16="http://schemas.microsoft.com/office/drawing/2014/main" id="{E98E899A-41CF-4D06-AF36-B85CC8EC86A6}"/>
                    </a:ext>
                  </a:extLst>
                </p:cNvPr>
                <p:cNvSpPr txBox="1"/>
                <p:nvPr/>
              </p:nvSpPr>
              <p:spPr>
                <a:xfrm>
                  <a:off x="14630" y="870391"/>
                  <a:ext cx="273831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S1</a:t>
                  </a:r>
                </a:p>
              </p:txBody>
            </p:sp>
            <p:sp>
              <p:nvSpPr>
                <p:cNvPr id="30" name="Text Box 127">
                  <a:extLst>
                    <a:ext uri="{FF2B5EF4-FFF2-40B4-BE49-F238E27FC236}">
                      <a16:creationId xmlns:a16="http://schemas.microsoft.com/office/drawing/2014/main" id="{CF3BEAD4-4B22-4FD7-BCF7-C96444A06A33}"/>
                    </a:ext>
                  </a:extLst>
                </p:cNvPr>
                <p:cNvSpPr txBox="1"/>
                <p:nvPr/>
              </p:nvSpPr>
              <p:spPr>
                <a:xfrm>
                  <a:off x="826086" y="1900750"/>
                  <a:ext cx="337966" cy="229823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l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CCD</a:t>
                  </a:r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FD8454B-D0A1-41FF-A22F-5FF435AF58BE}"/>
                </a:ext>
              </a:extLst>
            </p:cNvPr>
            <p:cNvGrpSpPr/>
            <p:nvPr/>
          </p:nvGrpSpPr>
          <p:grpSpPr>
            <a:xfrm>
              <a:off x="587375" y="841375"/>
              <a:ext cx="2623980" cy="1333500"/>
              <a:chOff x="587375" y="841375"/>
              <a:chExt cx="2623980" cy="13335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9AFB5A6A-4199-4FA2-9FFF-CA826D17E434}"/>
                  </a:ext>
                </a:extLst>
              </p:cNvPr>
              <p:cNvSpPr/>
              <p:nvPr/>
            </p:nvSpPr>
            <p:spPr>
              <a:xfrm>
                <a:off x="587375" y="1833563"/>
                <a:ext cx="166687" cy="341312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B4EBDB5-409F-4F5A-AC77-0CC174BF4325}"/>
                  </a:ext>
                </a:extLst>
              </p:cNvPr>
              <p:cNvSpPr/>
              <p:nvPr/>
            </p:nvSpPr>
            <p:spPr>
              <a:xfrm>
                <a:off x="2674938" y="936625"/>
                <a:ext cx="214312" cy="4571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8" name="Text Box 120">
                <a:extLst>
                  <a:ext uri="{FF2B5EF4-FFF2-40B4-BE49-F238E27FC236}">
                    <a16:creationId xmlns:a16="http://schemas.microsoft.com/office/drawing/2014/main" id="{5065298F-AFDF-4F1E-9543-B38FEAA865F6}"/>
                  </a:ext>
                </a:extLst>
              </p:cNvPr>
              <p:cNvSpPr txBox="1"/>
              <p:nvPr/>
            </p:nvSpPr>
            <p:spPr>
              <a:xfrm>
                <a:off x="2936875" y="841375"/>
                <a:ext cx="274480" cy="229807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l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609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10E39-A21E-4120-9F87-03FC48C55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61839-E9FA-4121-8D9E-3CAB14E1F1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043047"/>
                <a:ext cx="8672513" cy="2509778"/>
              </a:xfrm>
            </p:spPr>
            <p:txBody>
              <a:bodyPr/>
              <a:lstStyle/>
              <a:p>
                <a:r>
                  <a:rPr lang="en-US" dirty="0"/>
                  <a:t>Program can record either a false-color image or a “projection” (distribution along a straight line)</a:t>
                </a:r>
              </a:p>
              <a:p>
                <a:pPr lvl="1"/>
                <a:r>
                  <a:rPr lang="en-US" dirty="0"/>
                  <a:t>Keeps recording frames until stopped</a:t>
                </a:r>
              </a:p>
              <a:p>
                <a:r>
                  <a:rPr lang="en-US" dirty="0"/>
                  <a:t>The fringe period can be changed from ~5 down to 0.03 mm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𝐵𝑒𝑠𝑡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𝑎𝑛𝑔𝑢𝑙𝑎𝑟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𝑎𝑙𝑖𝑔𝑛𝑚𝑒𝑛𝑡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</a:rPr>
                          <m:t>λ</m:t>
                        </m:r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𝑓𝑟𝑖𝑛𝑔𝑒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𝑝𝑒𝑟𝑖𝑜𝑑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~0.1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𝑚𝑟𝑎𝑑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61839-E9FA-4121-8D9E-3CAB14E1F1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043047"/>
                <a:ext cx="8672513" cy="2509778"/>
              </a:xfrm>
              <a:blipFill>
                <a:blip r:embed="rId2"/>
                <a:stretch>
                  <a:fillRect l="-2039" t="-3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C4FD8-6CA5-42E2-8067-8FDF3C79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5B4E-26A0-4EA8-A0A4-A6E63BBB13A3}" type="datetime1">
              <a:rPr lang="en-US" altLang="en-US" smtClean="0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620B1-2E55-4017-906A-7B5B0AFE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6B5B6-6CC9-42F8-AB27-A093B5EC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19C1-EEBB-40CE-AB84-0EBC34617AD7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BCA0D4-D163-4FCE-B636-BD3FA7AA3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921797"/>
            <a:ext cx="2528955" cy="18121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5D2F6CE-1B49-4A11-B46E-89679AFC2D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3363" y="3921798"/>
            <a:ext cx="2878854" cy="179928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A989C9A-9040-452C-AC42-7DE01D299689}"/>
              </a:ext>
            </a:extLst>
          </p:cNvPr>
          <p:cNvSpPr txBox="1"/>
          <p:nvPr/>
        </p:nvSpPr>
        <p:spPr>
          <a:xfrm>
            <a:off x="227450" y="5733901"/>
            <a:ext cx="874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Three camera images at different misalignments. The red rectangle shows an approximate location of the projection used in the following plots.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172E4DB-3E29-4425-AB09-74941346D78B}"/>
              </a:ext>
            </a:extLst>
          </p:cNvPr>
          <p:cNvGrpSpPr/>
          <p:nvPr/>
        </p:nvGrpSpPr>
        <p:grpSpPr>
          <a:xfrm>
            <a:off x="5847266" y="3906236"/>
            <a:ext cx="2903752" cy="1814845"/>
            <a:chOff x="5847266" y="3796424"/>
            <a:chExt cx="2903752" cy="181484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B8AA9AB-766C-4D4C-8D2B-EFCCD7858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47266" y="3796424"/>
              <a:ext cx="2903752" cy="181484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FB8D113-0C54-49E9-B2B5-5AD1D0D15095}"/>
                </a:ext>
              </a:extLst>
            </p:cNvPr>
            <p:cNvSpPr/>
            <p:nvPr/>
          </p:nvSpPr>
          <p:spPr>
            <a:xfrm>
              <a:off x="5847266" y="4707140"/>
              <a:ext cx="2903752" cy="11430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6348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E2DCA-E342-49DE-9640-DAE5CB10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Stability, no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BB38E-B17B-4C5B-BCE2-A6EBDF79D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43047"/>
            <a:ext cx="8672513" cy="1604903"/>
          </a:xfrm>
        </p:spPr>
        <p:txBody>
          <a:bodyPr/>
          <a:lstStyle/>
          <a:p>
            <a:r>
              <a:rPr lang="en-US" dirty="0"/>
              <a:t>The images without interference pattern are stable</a:t>
            </a:r>
          </a:p>
          <a:p>
            <a:pPr lvl="1"/>
            <a:r>
              <a:rPr lang="en-US" dirty="0"/>
              <a:t>When one of paths is blocked </a:t>
            </a:r>
          </a:p>
          <a:p>
            <a:r>
              <a:rPr lang="en-US" dirty="0"/>
              <a:t>Spots from two paths are aligned quite well</a:t>
            </a:r>
          </a:p>
          <a:p>
            <a:pPr lvl="1"/>
            <a:r>
              <a:rPr lang="en-US" dirty="0"/>
              <a:t>There is an asymmetry in the brightness distribution, some difference on right side, and a different interference pattern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D8AE2-1E85-428C-9D1D-C690E90B4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5B4E-26A0-4EA8-A0A4-A6E63BBB13A3}" type="datetime1">
              <a:rPr lang="en-US" altLang="en-US" smtClean="0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F1F6D-CAD6-4429-B285-3676C6AC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2A10C-DF31-4A6E-9646-139FF9FD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19C1-EEBB-40CE-AB84-0EBC34617AD7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900C6B-C874-4E40-90D5-1A5D61467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" y="3112632"/>
            <a:ext cx="2790825" cy="25050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4B52C4-8123-44F5-B0AF-7A6A0C17A91C}"/>
              </a:ext>
            </a:extLst>
          </p:cNvPr>
          <p:cNvSpPr txBox="1"/>
          <p:nvPr/>
        </p:nvSpPr>
        <p:spPr>
          <a:xfrm>
            <a:off x="242887" y="5488980"/>
            <a:ext cx="3814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Typical relative difference in pixel intensity between two different frames (the same projection) when one of paths is blocked</a:t>
            </a:r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7E97194-C688-4B20-9501-D885A54E5C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068356"/>
            <a:ext cx="4176713" cy="25493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E9597C0-D243-4FEC-AC86-53BC88B4BC32}"/>
              </a:ext>
            </a:extLst>
          </p:cNvPr>
          <p:cNvSpPr txBox="1"/>
          <p:nvPr/>
        </p:nvSpPr>
        <p:spPr>
          <a:xfrm>
            <a:off x="4269583" y="5602944"/>
            <a:ext cx="4712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Comparison of profiles from two separate paths</a:t>
            </a:r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Each image is modulated with ~0.2 mm period. 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79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9CC8-7DBA-436D-8B7A-B181F9BB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Interference pattern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E5495C-577E-4691-8312-0970853400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043046"/>
                <a:ext cx="8672513" cy="1867326"/>
              </a:xfrm>
            </p:spPr>
            <p:txBody>
              <a:bodyPr/>
              <a:lstStyle/>
              <a:p>
                <a:r>
                  <a:rPr lang="en-US" dirty="0"/>
                  <a:t>The simplest fit is not good; may need to look into details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ra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rad>
                            <m:func>
                              <m:func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  <m:t>λ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gives errors ~1/4 of amplitude</a:t>
                </a:r>
              </a:p>
              <a:p>
                <a:pPr lvl="2"/>
                <a:r>
                  <a:rPr lang="en-US" dirty="0"/>
                  <a:t>λ = 30 µm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 15 µm are fitted parameters </a:t>
                </a:r>
              </a:p>
              <a:p>
                <a:r>
                  <a:rPr lang="en-US" dirty="0"/>
                  <a:t>No fringes where images are not overlapped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E5495C-577E-4691-8312-0970853400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043046"/>
                <a:ext cx="8672513" cy="1867326"/>
              </a:xfrm>
              <a:blipFill>
                <a:blip r:embed="rId2"/>
                <a:stretch>
                  <a:fillRect l="-2039" t="-4575" b="-9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C9CA4-C0BD-4DAC-A348-1F8C4612C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5B4E-26A0-4EA8-A0A4-A6E63BBB13A3}" type="datetime1">
              <a:rPr lang="en-US" altLang="en-US" smtClean="0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0CB5E-7385-464A-84CC-59E4690D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B4955-C699-4F54-8952-13A844265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19C1-EEBB-40CE-AB84-0EBC34617AD7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86B6C2-03B8-47CC-962D-83480E3ABD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2" y="2990833"/>
            <a:ext cx="4343401" cy="26568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FA8BDD1-4B66-42DA-AE35-6CF4E9148B5D}"/>
              </a:ext>
            </a:extLst>
          </p:cNvPr>
          <p:cNvSpPr txBox="1"/>
          <p:nvPr/>
        </p:nvSpPr>
        <p:spPr>
          <a:xfrm>
            <a:off x="228601" y="566175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Interference pattern (gray) compared with profiles from individual paths.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8EF7AA-C9D1-480E-ABE3-9ABC2A8AB9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5881" y="2990833"/>
            <a:ext cx="4219520" cy="25810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DC63150-637C-4734-8900-E0B3AB095E9B}"/>
              </a:ext>
            </a:extLst>
          </p:cNvPr>
          <p:cNvSpPr txBox="1"/>
          <p:nvPr/>
        </p:nvSpPr>
        <p:spPr>
          <a:xfrm>
            <a:off x="4557713" y="5652384"/>
            <a:ext cx="434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Errors of a simple fit.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09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E2DCA-E342-49DE-9640-DAE5CB10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 of the interference pattern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BB38E-B17B-4C5B-BCE2-A6EBDF79D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43047"/>
            <a:ext cx="8672513" cy="1604903"/>
          </a:xfrm>
        </p:spPr>
        <p:txBody>
          <a:bodyPr/>
          <a:lstStyle/>
          <a:p>
            <a:r>
              <a:rPr lang="en-US" dirty="0"/>
              <a:t>The interference pattern moves in sub-second scale</a:t>
            </a:r>
          </a:p>
          <a:p>
            <a:pPr lvl="1"/>
            <a:r>
              <a:rPr lang="en-US" dirty="0"/>
              <a:t>When the projection is shifted as a whole, stability is similar to the one without the pattern</a:t>
            </a:r>
          </a:p>
          <a:p>
            <a:pPr lvl="1"/>
            <a:r>
              <a:rPr lang="en-US" dirty="0"/>
              <a:t>For 6 recorded frames, the maximum shift is 0.16 of period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D8AE2-1E85-428C-9D1D-C690E90B4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5B4E-26A0-4EA8-A0A4-A6E63BBB13A3}" type="datetime1">
              <a:rPr lang="en-US" altLang="en-US" smtClean="0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F1F6D-CAD6-4429-B285-3676C6AC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2A10C-DF31-4A6E-9646-139FF9FD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19C1-EEBB-40CE-AB84-0EBC34617AD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4B52C4-8123-44F5-B0AF-7A6A0C17A91C}"/>
              </a:ext>
            </a:extLst>
          </p:cNvPr>
          <p:cNvSpPr txBox="1"/>
          <p:nvPr/>
        </p:nvSpPr>
        <p:spPr>
          <a:xfrm>
            <a:off x="228600" y="5298483"/>
            <a:ext cx="2612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Typical relative difference in pixel intensity between two different frames of the same projection</a:t>
            </a:r>
            <a:r>
              <a:rPr lang="en-US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DD6C41-974F-499E-B5F7-811438FF4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912449"/>
            <a:ext cx="2612531" cy="2419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48842F-0DCA-4B0A-B36A-5E0AF766B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350" y="2869743"/>
            <a:ext cx="2790476" cy="25047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93743CD-A4AE-40EC-8E47-47CAD907E6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6272" y="2980259"/>
            <a:ext cx="3034841" cy="19480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9C91280-3BD4-43D5-8557-75464B470C96}"/>
              </a:ext>
            </a:extLst>
          </p:cNvPr>
          <p:cNvSpPr txBox="1"/>
          <p:nvPr/>
        </p:nvSpPr>
        <p:spPr>
          <a:xfrm>
            <a:off x="3116582" y="5276344"/>
            <a:ext cx="2612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Same relative difference as on the left but with an optimum shift of one of the frames.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F1386A-40F7-4932-AC93-B1438B1614E7}"/>
              </a:ext>
            </a:extLst>
          </p:cNvPr>
          <p:cNvSpPr txBox="1"/>
          <p:nvPr/>
        </p:nvSpPr>
        <p:spPr>
          <a:xfrm>
            <a:off x="5880559" y="5298483"/>
            <a:ext cx="2612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Optimum shift with respect to the first frame.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293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7808D-A014-40E6-B5E2-2F51397C4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 of the interference pattern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7BE19-1778-4F4D-BF30-9C0DD3559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Tried to close the lid of the optical table; to move the table to the floor, with or without a support</a:t>
            </a:r>
          </a:p>
          <a:p>
            <a:pPr lvl="1"/>
            <a:r>
              <a:rPr lang="en-US" dirty="0"/>
              <a:t>Looking by eye, improvements are insignificant</a:t>
            </a:r>
          </a:p>
          <a:p>
            <a:r>
              <a:rPr lang="en-US" dirty="0"/>
              <a:t>Might consider assembling the MZI on a small table installed inside the main table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9F16D-8D91-416B-A1DA-E7342889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5B4E-26A0-4EA8-A0A4-A6E63BBB13A3}" type="datetime1">
              <a:rPr lang="en-US" altLang="en-US" smtClean="0"/>
              <a:pPr/>
              <a:t>2/25/2022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E913C-0695-4E00-A2D0-E84DA0A2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/>
            <a:r>
              <a:rPr lang="en-US" altLang="en-US" sz="900">
                <a:solidFill>
                  <a:srgbClr val="154D81"/>
                </a:solidFill>
                <a:latin typeface="Helvetica" panose="020B0604020202020204" pitchFamily="34" charset="0"/>
              </a:rPr>
              <a:t>A.Shemyakin | Week summary</a:t>
            </a:r>
            <a:endParaRPr lang="en-US" altLang="en-US" sz="900" b="1" dirty="0">
              <a:solidFill>
                <a:srgbClr val="154D81"/>
              </a:solidFill>
              <a:latin typeface="Helvetica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C3001-0013-48CF-8E1A-4264F8C5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19C1-EEBB-40CE-AB84-0EBC34617AD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01336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late_EPS">
  <a:themeElements>
    <a:clrScheme name="Custom 2">
      <a:dk1>
        <a:srgbClr val="404040"/>
      </a:dk1>
      <a:lt1>
        <a:srgbClr val="FFFFFF"/>
      </a:lt1>
      <a:dk2>
        <a:srgbClr val="154D81"/>
      </a:dk2>
      <a:lt2>
        <a:srgbClr val="FFFFFF"/>
      </a:lt2>
      <a:accent1>
        <a:srgbClr val="82D2E6"/>
      </a:accent1>
      <a:accent2>
        <a:srgbClr val="1997B7"/>
      </a:accent2>
      <a:accent3>
        <a:srgbClr val="DA592A"/>
      </a:accent3>
      <a:accent4>
        <a:srgbClr val="BD1F24"/>
      </a:accent4>
      <a:accent5>
        <a:srgbClr val="519A24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">
      <a:dk1>
        <a:srgbClr val="074184"/>
      </a:dk1>
      <a:lt1>
        <a:srgbClr val="FFFFFF"/>
      </a:lt1>
      <a:dk2>
        <a:srgbClr val="074184"/>
      </a:dk2>
      <a:lt2>
        <a:srgbClr val="FFFCF3"/>
      </a:lt2>
      <a:accent1>
        <a:srgbClr val="70C3DC"/>
      </a:accent1>
      <a:accent2>
        <a:srgbClr val="E14825"/>
      </a:accent2>
      <a:accent3>
        <a:srgbClr val="399F3C"/>
      </a:accent3>
      <a:accent4>
        <a:srgbClr val="800F1B"/>
      </a:accent4>
      <a:accent5>
        <a:srgbClr val="1997B7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FermilabTemplate</Template>
  <TotalTime>401</TotalTime>
  <Words>703</Words>
  <Application>Microsoft Office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Helvetica</vt:lpstr>
      <vt:lpstr>Times New Roman</vt:lpstr>
      <vt:lpstr>FermilabTemplate_EPS</vt:lpstr>
      <vt:lpstr>Fermilab: Footer Only</vt:lpstr>
      <vt:lpstr>Notes on work in February 14-25, 2022</vt:lpstr>
      <vt:lpstr>Summary</vt:lpstr>
      <vt:lpstr>Alignment fixture</vt:lpstr>
      <vt:lpstr>Camera</vt:lpstr>
      <vt:lpstr>Images</vt:lpstr>
      <vt:lpstr>Stability, no interference</vt:lpstr>
      <vt:lpstr>Interference pattern</vt:lpstr>
      <vt:lpstr>Stability of the interference pattern </vt:lpstr>
      <vt:lpstr>Stability of the interference pattern – cont.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work in February 14-25, 2022</dc:title>
  <dc:creator>Alexander V Shemyakin</dc:creator>
  <cp:lastModifiedBy>Alexander V Shemyakin</cp:lastModifiedBy>
  <cp:revision>30</cp:revision>
  <cp:lastPrinted>2014-01-20T19:40:21Z</cp:lastPrinted>
  <dcterms:created xsi:type="dcterms:W3CDTF">2022-02-25T15:07:12Z</dcterms:created>
  <dcterms:modified xsi:type="dcterms:W3CDTF">2022-02-25T21:50:39Z</dcterms:modified>
</cp:coreProperties>
</file>