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/>
    <p:restoredTop sz="91116"/>
  </p:normalViewPr>
  <p:slideViewPr>
    <p:cSldViewPr snapToGrid="0" snapToObjects="1">
      <p:cViewPr>
        <p:scale>
          <a:sx n="147" d="100"/>
          <a:sy n="147" d="100"/>
        </p:scale>
        <p:origin x="928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CF04D-540A-F747-B4AA-A0341C8CE388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89235-A1CB-A847-AB40-8F4156ED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9235-A1CB-A847-AB40-8F4156ED9B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2253-A3DE-6F4A-BF88-0B711C6D6F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9235-A1CB-A847-AB40-8F4156ED9B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1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D856-3FB1-F54F-AC68-982D6529EA65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5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C528-0D19-A847-AF61-A3F50EBF3424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FB24-C036-8849-9506-92B963778AF5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4D51-3AE0-3045-BD20-CB3EDCD3CC54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B3D0-C63B-D14D-A1BB-79A7497AC671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770A-7A2F-114F-9B4B-E65A0603B92F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9A4F-8FF6-B048-9554-0607F04E17C8}" type="datetime1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86B6-9FF6-2841-8797-C96DE10DC946}" type="datetime1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2C7C-A7A8-2B43-A660-9BB4E4792D83}" type="datetime1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80F9-D636-0349-B498-08163C057FA1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8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B714-22E8-CB43-A300-D25DA1777C01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CEF TG Conveners Meeting 25.February.2022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9C7F5-6A87-214D-9E49-2E8C794C577D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CEF TG Conveners Meeting 25.February.2022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EE3E-4B05-AC41-B179-83A51E4C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246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verleaf.com/project/623f4646a6bd6458eb0c009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erleaf.com/read/ygvznnnnjdv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urldefense.com/v3/__https:/arxiv.org/abs/2203.08748__;!!P4SdNyxKAPE!QMIyJJ9b7EZIApXWy5fbPlHcI4uZFPum9-L_IQOyEqyCb00-HH9ob37XAuQOlW8$&amp;source=gmail-imap&amp;ust=1649765644000000&amp;usg=AOvVaw1MxMK4tzj0ONHn9LGYHMJ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q=https://urldefense.com/v3/__https:/forms.gle/xBhtfxB4ye8rPuBi6__;!!P4SdNyxKAPE!QMIyJJ9b7EZIApXWy5fbPlHcI4uZFPum9-L_IQOyEqyCb00-HH9ob37XtnGYZ5g$&amp;source=gmail-imap&amp;ust=1649765644000000&amp;usg=AOvVaw3W2GeWdxWb11NiOKNdK34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4116"/>
            <a:ext cx="10515600" cy="7359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/>
              <a:t>CEF4: TG </a:t>
            </a:r>
            <a:r>
              <a:rPr lang="en-US" sz="3600" b="1" u="sng"/>
              <a:t>Discussion 5.</a:t>
            </a:r>
            <a:r>
              <a:rPr lang="en-US" sz="3600" b="1" u="sng" dirty="0"/>
              <a:t>Apr.22</a:t>
            </a:r>
            <a:br>
              <a:rPr lang="en-US" sz="4000" u="sng" dirty="0"/>
            </a:br>
            <a:r>
              <a:rPr lang="en-US" sz="2200" u="sng" dirty="0"/>
              <a:t>S. de Jong, S. Malik, R. </a:t>
            </a:r>
            <a:r>
              <a:rPr lang="en-US" sz="2200" u="sng" dirty="0" err="1"/>
              <a:t>Ruchti</a:t>
            </a:r>
            <a:endParaRPr lang="en-US" sz="22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25282"/>
            <a:ext cx="10515600" cy="5448602"/>
          </a:xfrm>
        </p:spPr>
        <p:txBody>
          <a:bodyPr>
            <a:normAutofit fontScale="85000" lnSpcReduction="20000"/>
          </a:bodyPr>
          <a:lstStyle/>
          <a:p>
            <a:pPr marL="1371600" lvl="2" indent="-457200">
              <a:buAutoNum type="arabicPeriod"/>
            </a:pPr>
            <a:r>
              <a:rPr lang="en-US" sz="2600" dirty="0"/>
              <a:t>Posted on Indico:</a:t>
            </a:r>
          </a:p>
          <a:p>
            <a:pPr lvl="3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Minutes of the 22.Mar.22 CEF4 Meeting </a:t>
            </a:r>
          </a:p>
          <a:p>
            <a:pPr lvl="3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Notes from 29.Mar.22 CEF4 TG Conveners Discussion on TG Report Development and Preparation.  </a:t>
            </a:r>
          </a:p>
          <a:p>
            <a:pPr lvl="3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Thanks to Daria.</a:t>
            </a:r>
          </a:p>
          <a:p>
            <a:pPr marL="1371600" lvl="2" indent="-457200">
              <a:buAutoNum type="arabicPeriod"/>
            </a:pPr>
            <a:r>
              <a:rPr lang="en-US" sz="2600" dirty="0"/>
              <a:t>Final status of CPs (table and </a:t>
            </a:r>
            <a:r>
              <a:rPr lang="en-US" sz="2600" dirty="0" err="1"/>
              <a:t>arXiv</a:t>
            </a:r>
            <a:r>
              <a:rPr lang="en-US" sz="2600" dirty="0"/>
              <a:t> links on slide 2).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/>
              <a:t>CEF4 TG Report</a:t>
            </a:r>
          </a:p>
          <a:p>
            <a:pPr lvl="3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Drafting in progress.   Once a first draft is in place (~two weeks) comments will be welcome from CEF4 group to polish it up.</a:t>
            </a:r>
          </a:p>
          <a:p>
            <a:pPr marL="1371600" lvl="2" indent="-457200">
              <a:buAutoNum type="arabicPeriod"/>
            </a:pPr>
            <a:r>
              <a:rPr lang="en-US" sz="2600" dirty="0"/>
              <a:t>Notes from CEF TG Conveners Meeting 1.Apr.22 (see slide 3)</a:t>
            </a:r>
          </a:p>
          <a:p>
            <a:pPr lvl="3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Timeline ahead for Snowmass Documentation Preparations</a:t>
            </a:r>
          </a:p>
          <a:p>
            <a:pPr lvl="3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Website to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register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for CEF Workshop (now fully online) 24-26.May.22</a:t>
            </a:r>
          </a:p>
          <a:p>
            <a:pPr lvl="5"/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https://indico.fnal.gov/event/52461/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Request for ideas for Community Engagement at the Snowmass CSS Meeting in Seattle, July.22</a:t>
            </a:r>
          </a:p>
          <a:p>
            <a:pPr lvl="3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CEF4 Contributions to the meeting:</a:t>
            </a:r>
          </a:p>
          <a:p>
            <a:pPr lvl="4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Potential template for TG Reports in Overleaf</a:t>
            </a:r>
          </a:p>
          <a:p>
            <a:pPr lvl="5"/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https://www.overleaf.com/project/623f4646a6bd6458eb0c0095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4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APS Innovation Fund preproposal submission and community-wide opportunity it represents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Snowmass Accessibility Survey (see slide 4) </a:t>
            </a:r>
            <a:endParaRPr lang="en-US" sz="2600" dirty="0"/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/>
              <a:t>Developing Ideas for Community Engagement at the Snowmass CSS in Seattle,  17-27.Jul.22 (see slides 5-n)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DF331-047D-5844-B5EA-79D18F5AC4FB}"/>
              </a:ext>
            </a:extLst>
          </p:cNvPr>
          <p:cNvSpPr txBox="1"/>
          <p:nvPr/>
        </p:nvSpPr>
        <p:spPr>
          <a:xfrm>
            <a:off x="1137920" y="7203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5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E5F47-6349-B342-B55E-379BCB14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36BBA-1D95-7844-85E8-50823C957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9" y="471351"/>
            <a:ext cx="10570878" cy="55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4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812EB0-FEB9-B144-A1AF-63CA9C6B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6433D-AAC3-6042-ACDD-5D78E930F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6" y="544466"/>
            <a:ext cx="10593762" cy="53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6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BA6DC6-B5F8-F64F-A68A-B9C6E294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52CF9-79AF-C343-BC0D-7BDAC459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660762"/>
            <a:ext cx="10541692" cy="46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B901D-76C6-B645-B76D-7DCA8057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7FDC4-F233-7E45-BC60-640AD393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15" y="647155"/>
            <a:ext cx="9955698" cy="53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107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CEF4 - Physics Education – CP Status Table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392F-FD51-6442-94F5-B6221D6C51D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FBBEAC2-AC61-F145-9448-956EA905A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10487"/>
              </p:ext>
            </p:extLst>
          </p:nvPr>
        </p:nvGraphicFramePr>
        <p:xfrm>
          <a:off x="838200" y="1022818"/>
          <a:ext cx="10916478" cy="359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1748">
                  <a:extLst>
                    <a:ext uri="{9D8B030D-6E8A-4147-A177-3AD203B41FA5}">
                      <a16:colId xmlns:a16="http://schemas.microsoft.com/office/drawing/2014/main" val="41951743"/>
                    </a:ext>
                  </a:extLst>
                </a:gridCol>
                <a:gridCol w="4424730">
                  <a:extLst>
                    <a:ext uri="{9D8B030D-6E8A-4147-A177-3AD203B41FA5}">
                      <a16:colId xmlns:a16="http://schemas.microsoft.com/office/drawing/2014/main" val="838496519"/>
                    </a:ext>
                  </a:extLst>
                </a:gridCol>
              </a:tblGrid>
              <a:tr h="708931">
                <a:tc>
                  <a:txBody>
                    <a:bodyPr/>
                    <a:lstStyle/>
                    <a:p>
                      <a:r>
                        <a:rPr lang="en-US" dirty="0"/>
                        <a:t>CEF4 has four Contributed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arXiv</a:t>
                      </a:r>
                      <a:r>
                        <a:rPr lang="en-US" dirty="0"/>
                        <a:t>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98221"/>
                  </a:ext>
                </a:extLst>
              </a:tr>
              <a:tr h="421013">
                <a:tc>
                  <a:txBody>
                    <a:bodyPr/>
                    <a:lstStyle/>
                    <a:p>
                      <a:r>
                        <a:rPr lang="en-US" dirty="0"/>
                        <a:t>CP1/4: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Broadening the scope of Education, Career and Open Science in HEP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https://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arxiv.org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/abs/2203.08809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519471"/>
                  </a:ext>
                </a:extLst>
              </a:tr>
              <a:tr h="421013">
                <a:tc>
                  <a:txBody>
                    <a:bodyPr/>
                    <a:lstStyle/>
                    <a:p>
                      <a:r>
                        <a:rPr lang="en-US" dirty="0"/>
                        <a:t>CP2: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Opportunities for Particle Physics Engagement in K-12 Schools and Undergraduate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https://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arxiv.org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/abs/2203.10953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959193"/>
                  </a:ext>
                </a:extLst>
              </a:tr>
              <a:tr h="726681">
                <a:tc>
                  <a:txBody>
                    <a:bodyPr/>
                    <a:lstStyle/>
                    <a:p>
                      <a:r>
                        <a:rPr lang="en-US" dirty="0"/>
                        <a:t>CP5: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International 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https://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arxiv.org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/abs/2203.09336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24035"/>
                  </a:ext>
                </a:extLst>
              </a:tr>
              <a:tr h="877463">
                <a:tc>
                  <a:txBody>
                    <a:bodyPr/>
                    <a:lstStyle/>
                    <a:p>
                      <a:r>
                        <a:rPr lang="en-US" dirty="0"/>
                        <a:t>CP3: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Particle Physics Specific Education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https://www.overleaf.com/read/ygvznnnnjdvh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CP in preparation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5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9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3F4D9-3783-4142-AFE4-1AED3875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9FDF8-46E8-FF47-AD6D-4358D2E06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60" y="529894"/>
            <a:ext cx="7991375" cy="6009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F0030-6D47-E642-BD71-071A279D8751}"/>
              </a:ext>
            </a:extLst>
          </p:cNvPr>
          <p:cNvSpPr txBox="1"/>
          <p:nvPr/>
        </p:nvSpPr>
        <p:spPr>
          <a:xfrm>
            <a:off x="4340993" y="124479"/>
            <a:ext cx="373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From </a:t>
            </a:r>
            <a:r>
              <a:rPr lang="en-US" b="1" dirty="0" err="1"/>
              <a:t>Ketevi</a:t>
            </a:r>
            <a:r>
              <a:rPr lang="en-US" b="1" dirty="0"/>
              <a:t> and Breese, 1.Apr.22</a:t>
            </a:r>
          </a:p>
        </p:txBody>
      </p:sp>
    </p:spTree>
    <p:extLst>
      <p:ext uri="{BB962C8B-B14F-4D97-AF65-F5344CB8AC3E}">
        <p14:creationId xmlns:p14="http://schemas.microsoft.com/office/powerpoint/2010/main" val="36261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4116"/>
            <a:ext cx="10515600" cy="73595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/>
              <a:t>From Snowmass Organization</a:t>
            </a:r>
            <a:endParaRPr lang="en-US" sz="22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79286"/>
            <a:ext cx="10515600" cy="481785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Dear Snowmass Enthusiasts!</a:t>
            </a:r>
          </a:p>
          <a:p>
            <a:pPr marL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marL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We are extending the deadline for the updated Accessibility Survey an additional two weeks. If you haven’t done so already, please fill out the short survey below by 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April 15th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This anonymous survey is vitally important to the high energy community and its aggregated results will be included in the final version of 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Accessibility in High Energy Physics: Lessons from the Snowmass Process.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current version of the paper can be found on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arXiv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 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https://arxiv.org/abs/2203.08748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 </a:t>
            </a:r>
          </a:p>
          <a:p>
            <a:pPr marL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marL="0">
              <a:spcBef>
                <a:spcPts val="0"/>
              </a:spcBef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https://forms.gle/xBhtfxB4ye8rPuBi6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marL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DF331-047D-5844-B5EA-79D18F5AC4FB}"/>
              </a:ext>
            </a:extLst>
          </p:cNvPr>
          <p:cNvSpPr txBox="1"/>
          <p:nvPr/>
        </p:nvSpPr>
        <p:spPr>
          <a:xfrm>
            <a:off x="1137920" y="7203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7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98AA8-4943-A54B-9D8D-49C37497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2E1AD-011E-BC4F-9ADD-6FAEB473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028700"/>
            <a:ext cx="92583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A1E17-B8AC-C24F-AE13-1F7B50922EC8}"/>
              </a:ext>
            </a:extLst>
          </p:cNvPr>
          <p:cNvSpPr txBox="1"/>
          <p:nvPr/>
        </p:nvSpPr>
        <p:spPr>
          <a:xfrm>
            <a:off x="1725250" y="303510"/>
            <a:ext cx="8999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Following Slides from the Snowmass CSS Organizers – for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3479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1C83B-180F-ED40-B5C5-174432BE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02995-E262-4E44-8984-BC7A48925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46" y="712320"/>
            <a:ext cx="10388707" cy="53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2CEDB-1E70-6146-8167-86972654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5E998-DE8C-EE49-8541-97E2B3D8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551031"/>
            <a:ext cx="11192102" cy="49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3F786-21EC-B44D-ACF1-90799507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5D0F0-7DCA-8A49-9BE4-3E2E3536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78893"/>
            <a:ext cx="10164932" cy="53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3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30F2C-DA0C-BC47-B412-FF6BDF07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EE3E-4B05-AC41-B179-83A51E4CD1A2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BFA89-402B-FE40-B911-46DCE73C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3" y="767231"/>
            <a:ext cx="10795798" cy="52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5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8936</TotalTime>
  <Words>468</Words>
  <Application>Microsoft Macintosh PowerPoint</Application>
  <PresentationFormat>Widescreen</PresentationFormat>
  <Paragraphs>56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CEF4: TG Discussion 5.Apr.22 S. de Jong, S. Malik, R. Ruchti</vt:lpstr>
      <vt:lpstr>CEF4 - Physics Education – CP Status Table </vt:lpstr>
      <vt:lpstr>PowerPoint Presentation</vt:lpstr>
      <vt:lpstr>From Snowmass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CommF4: Weekly Discussion Session 9.Jun.20</dc:title>
  <dc:creator>Microsoft Office User</dc:creator>
  <cp:lastModifiedBy>Microsoft Office User</cp:lastModifiedBy>
  <cp:revision>409</cp:revision>
  <dcterms:created xsi:type="dcterms:W3CDTF">2020-06-09T14:55:41Z</dcterms:created>
  <dcterms:modified xsi:type="dcterms:W3CDTF">2022-04-05T16:53:58Z</dcterms:modified>
</cp:coreProperties>
</file>