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3" r:id="rId2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39" marR="40639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1pPr>
    <a:lvl2pPr marL="40639" marR="40639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2pPr>
    <a:lvl3pPr marL="40639" marR="40639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3pPr>
    <a:lvl4pPr marL="40639" marR="40639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4pPr>
    <a:lvl5pPr marL="40639" marR="40639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5pPr>
    <a:lvl6pPr marL="40639" marR="40639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6pPr>
    <a:lvl7pPr marL="40639" marR="40639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7pPr>
    <a:lvl8pPr marL="40639" marR="40639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8pPr>
    <a:lvl9pPr marL="40639" marR="40639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Comic Sans MS"/>
          <a:ea typeface="Comic Sans MS"/>
          <a:cs typeface="Comic Sans MS"/>
        </a:font>
        <a:srgbClr val="5035E7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ff" i="off">
        <a:font>
          <a:latin typeface="Comic Sans MS"/>
          <a:ea typeface="Comic Sans MS"/>
          <a:cs typeface="Comic Sans MS"/>
        </a:font>
        <a:srgbClr val="5035E7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Comic Sans MS"/>
          <a:ea typeface="Comic Sans MS"/>
          <a:cs typeface="Comic Sans MS"/>
        </a:font>
        <a:srgbClr val="5035E7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Comic Sans MS"/>
          <a:ea typeface="Comic Sans MS"/>
          <a:cs typeface="Comic Sans MS"/>
        </a:font>
        <a:srgbClr val="5035E7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34018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6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16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16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16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16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16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16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16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3485378" y="-14450"/>
            <a:ext cx="13858210" cy="10081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"/>
          <p:cNvSpPr/>
          <p:nvPr/>
        </p:nvSpPr>
        <p:spPr>
          <a:xfrm>
            <a:off x="-2" y="9428663"/>
            <a:ext cx="17340266" cy="1"/>
          </a:xfrm>
          <a:prstGeom prst="line">
            <a:avLst/>
          </a:prstGeom>
          <a:ln w="3175">
            <a:solidFill>
              <a:srgbClr val="4F81BD"/>
            </a:solidFill>
          </a:ln>
        </p:spPr>
        <p:txBody>
          <a:bodyPr lIns="65023" tIns="65023" rIns="65023" bIns="65023"/>
          <a:lstStyle/>
          <a:p>
            <a:pPr marL="0" marR="0" defTabSz="457223">
              <a:defRPr sz="1600">
                <a:uFillTx/>
                <a:latin typeface="Helvetica"/>
                <a:ea typeface="Helvetica"/>
                <a:cs typeface="Helvetica"/>
                <a:sym typeface="Helvetica"/>
              </a:defRPr>
            </a:pPr>
            <a:endParaRPr sz="1600"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867012" y="1631863"/>
            <a:ext cx="15606239" cy="7635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2248" tIns="72248" rIns="72248" bIns="72248">
            <a:normAutofit/>
          </a:bodyPr>
          <a:lstStyle>
            <a:lvl2pPr marL="736600" indent="-355600">
              <a:spcBef>
                <a:spcPts val="400"/>
              </a:spcBef>
              <a:buClr>
                <a:srgbClr val="005493"/>
              </a:buClr>
              <a:buSzPct val="60000"/>
              <a:buFont typeface="Wingdings"/>
              <a:buChar char="◼︎"/>
              <a:defRPr sz="2800">
                <a:solidFill>
                  <a:srgbClr val="456892"/>
                </a:solidFill>
              </a:defRPr>
            </a:lvl2pPr>
            <a:lvl3pPr marL="1028700" indent="-342900">
              <a:spcBef>
                <a:spcPts val="400"/>
              </a:spcBef>
              <a:buClr>
                <a:srgbClr val="D50001"/>
              </a:buClr>
              <a:buSzPct val="75000"/>
              <a:buChar char="★"/>
              <a:defRPr sz="2400">
                <a:solidFill>
                  <a:srgbClr val="456892"/>
                </a:solidFill>
              </a:defRPr>
            </a:lvl3pPr>
            <a:lvl4pPr marL="1244600" indent="-355600">
              <a:spcBef>
                <a:spcPts val="400"/>
              </a:spcBef>
              <a:buClr>
                <a:srgbClr val="005493"/>
              </a:buClr>
              <a:buSzPct val="80000"/>
              <a:buFont typeface="Wingdings"/>
              <a:buChar char="◼︎"/>
              <a:defRPr sz="2200">
                <a:solidFill>
                  <a:srgbClr val="456892"/>
                </a:solidFill>
              </a:defRPr>
            </a:lvl4pPr>
            <a:lvl5pPr marL="1457325" indent="-314325">
              <a:spcBef>
                <a:spcPts val="400"/>
              </a:spcBef>
              <a:buClr>
                <a:srgbClr val="005493"/>
              </a:buClr>
              <a:buChar char="•"/>
              <a:defRPr sz="2200">
                <a:solidFill>
                  <a:srgbClr val="456892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209224" y="9475135"/>
            <a:ext cx="1131040" cy="215444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marL="0" marR="0" algn="ctr" defTabSz="457223">
              <a:defRPr sz="1400">
                <a:solidFill>
                  <a:srgbClr val="A6A6A6"/>
                </a:solidFill>
                <a:uFill>
                  <a:solidFill>
                    <a:srgbClr val="A6A6A6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3485378" y="-14450"/>
            <a:ext cx="13858210" cy="10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3" tIns="65023" rIns="65023" bIns="65023" anchor="ctr">
            <a:normAutofit/>
          </a:bodyPr>
          <a:lstStyle/>
          <a:p>
            <a:r>
              <a:t>Title Text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07B536-2F08-EA4A-B953-5519AE5520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340263" cy="9248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hdr="0"/>
  <p:txStyles>
    <p:titleStyle>
      <a:lvl1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1pPr>
      <a:lvl2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2pPr>
      <a:lvl3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3pPr>
      <a:lvl4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4pPr>
      <a:lvl5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5pPr>
      <a:lvl6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6pPr>
      <a:lvl7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7pPr>
      <a:lvl8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8pPr>
      <a:lvl9pPr marL="0" marR="0" indent="0" algn="l" defTabSz="45722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D50001"/>
          </a:solidFill>
          <a:effectLst>
            <a:outerShdw blurRad="50800" dist="12700" dir="18900000" rotWithShape="0">
              <a:srgbClr val="B8B8B8">
                <a:alpha val="39585"/>
              </a:srgbClr>
            </a:outerShdw>
          </a:effectLst>
          <a:uFill>
            <a:solidFill>
              <a:srgbClr val="D50001"/>
            </a:solidFill>
          </a:uFill>
          <a:latin typeface="+mj-lt"/>
          <a:ea typeface="+mj-ea"/>
          <a:cs typeface="+mj-cs"/>
          <a:sym typeface="Helvetica Neue"/>
        </a:defRPr>
      </a:lvl9pPr>
    </p:titleStyle>
    <p:bodyStyle>
      <a:lvl1pPr marL="444522" marR="0" indent="-381019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70000"/>
        <a:buFontTx/>
        <a:buChar char="✦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69658" marR="0" indent="-388640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▪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066853" marR="0" indent="-431822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o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374844" marR="0" indent="-485799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–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1628857" marR="0" indent="-485799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»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700155" marR="0" indent="-388640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•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57378" marR="0" indent="-388640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•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14601" marR="0" indent="-388640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•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71824" marR="0" indent="-388640" algn="l" defTabSz="457223" latinLnBrk="0">
        <a:lnSpc>
          <a:spcPct val="100000"/>
        </a:lnSpc>
        <a:spcBef>
          <a:spcPts val="1200"/>
        </a:spcBef>
        <a:spcAft>
          <a:spcPts val="0"/>
        </a:spcAft>
        <a:buClr>
          <a:srgbClr val="941100"/>
        </a:buClr>
        <a:buSzPct val="100000"/>
        <a:buFontTx/>
        <a:buChar char="•"/>
        <a:tabLst/>
        <a:defRPr sz="3401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457223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914446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1371668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1828892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2286114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2743337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3200560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3657783" algn="ctr" defTabSz="45722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6A6A6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53010/" TargetMode="External"/><Relationship Id="rId2" Type="http://schemas.openxmlformats.org/officeDocument/2006/relationships/hyperlink" Target="https://indico.fnal.gov/event/52701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ocs.google.com/spreadsheets/d/1fod7gvoy_YKQR6Ix6ee6WjjWuKpzy4l-bbZiSCPC90Q/edit#gid=0" TargetMode="External"/><Relationship Id="rId4" Type="http://schemas.openxmlformats.org/officeDocument/2006/relationships/hyperlink" Target="https://indico.fnal.gov/event/5246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52" name="Title"/>
          <p:cNvSpPr txBox="1">
            <a:spLocks noGrp="1"/>
          </p:cNvSpPr>
          <p:nvPr>
            <p:ph type="title"/>
          </p:nvPr>
        </p:nvSpPr>
        <p:spPr>
          <a:xfrm>
            <a:off x="0" y="-14450"/>
            <a:ext cx="17340263" cy="1008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News</a:t>
            </a:r>
            <a:endParaRPr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379FBC3C-3320-5847-BF02-AECD7DD4DAB5}"/>
              </a:ext>
            </a:extLst>
          </p:cNvPr>
          <p:cNvSpPr txBox="1">
            <a:spLocks/>
          </p:cNvSpPr>
          <p:nvPr/>
        </p:nvSpPr>
        <p:spPr>
          <a:xfrm>
            <a:off x="143364" y="841276"/>
            <a:ext cx="16993169" cy="8731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2248" tIns="72248" rIns="72248" bIns="72248">
            <a:spAutoFit/>
          </a:bodyPr>
          <a:lstStyle>
            <a:lvl1pPr marL="444522" marR="0" indent="-381019" algn="l" defTabSz="457223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41100"/>
              </a:buClr>
              <a:buSzPct val="70000"/>
              <a:buFontTx/>
              <a:buChar char="✦"/>
              <a:tabLst/>
              <a:defRPr sz="34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36600" marR="0" indent="-355600" algn="l" defTabSz="457223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5493"/>
              </a:buClr>
              <a:buSzPct val="60000"/>
              <a:buFont typeface="Wingdings"/>
              <a:buChar char="◼︎"/>
              <a:tabLst/>
              <a:defRPr sz="2800" b="0" i="0" u="none" strike="noStrike" cap="none" spc="0" baseline="0">
                <a:ln>
                  <a:noFill/>
                </a:ln>
                <a:solidFill>
                  <a:srgbClr val="456892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028700" marR="0" indent="-342900" algn="l" defTabSz="457223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50001"/>
              </a:buClr>
              <a:buSzPct val="75000"/>
              <a:buFontTx/>
              <a:buChar char="★"/>
              <a:tabLst/>
              <a:defRPr sz="2400" b="0" i="0" u="none" strike="noStrike" cap="none" spc="0" baseline="0">
                <a:ln>
                  <a:noFill/>
                </a:ln>
                <a:solidFill>
                  <a:srgbClr val="456892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244600" marR="0" indent="-355600" algn="l" defTabSz="457223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5493"/>
              </a:buClr>
              <a:buSzPct val="80000"/>
              <a:buFont typeface="Wingdings"/>
              <a:buChar char="◼︎"/>
              <a:tabLst/>
              <a:defRPr sz="2200" b="0" i="0" u="none" strike="noStrike" cap="none" spc="0" baseline="0">
                <a:ln>
                  <a:noFill/>
                </a:ln>
                <a:solidFill>
                  <a:srgbClr val="456892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1457325" marR="0" indent="-314325" algn="l" defTabSz="457223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5493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456892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700155" marR="0" indent="-388640" algn="l" defTabSz="457223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41100"/>
              </a:buClr>
              <a:buSzPct val="100000"/>
              <a:buFontTx/>
              <a:buChar char="•"/>
              <a:tabLst/>
              <a:defRPr sz="34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157378" marR="0" indent="-388640" algn="l" defTabSz="457223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41100"/>
              </a:buClr>
              <a:buSzPct val="100000"/>
              <a:buFontTx/>
              <a:buChar char="•"/>
              <a:tabLst/>
              <a:defRPr sz="34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614601" marR="0" indent="-388640" algn="l" defTabSz="457223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41100"/>
              </a:buClr>
              <a:buSzPct val="100000"/>
              <a:buFontTx/>
              <a:buChar char="•"/>
              <a:tabLst/>
              <a:defRPr sz="34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4071824" marR="0" indent="-388640" algn="l" defTabSz="457223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41100"/>
              </a:buClr>
              <a:buSzPct val="100000"/>
              <a:buFontTx/>
              <a:buChar char="•"/>
              <a:tabLst/>
              <a:defRPr sz="34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Recent and upcoming events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AF Workshop in January: </a:t>
            </a:r>
            <a:r>
              <a:rPr lang="en-US" sz="2199" dirty="0">
                <a:solidFill>
                  <a:schemeClr val="tx1"/>
                </a:solidFill>
                <a:latin typeface="+mj-lt"/>
                <a:hlinkClick r:id="rId2"/>
              </a:rPr>
              <a:t>https://</a:t>
            </a:r>
            <a:r>
              <a:rPr lang="en-US" sz="2199" dirty="0" err="1">
                <a:solidFill>
                  <a:schemeClr val="tx1"/>
                </a:solidFill>
                <a:latin typeface="+mj-lt"/>
                <a:hlinkClick r:id="rId2"/>
              </a:rPr>
              <a:t>indico.fnal.gov</a:t>
            </a:r>
            <a:r>
              <a:rPr lang="en-US" sz="2199" dirty="0">
                <a:solidFill>
                  <a:schemeClr val="tx1"/>
                </a:solidFill>
                <a:latin typeface="+mj-lt"/>
                <a:hlinkClick r:id="rId2"/>
              </a:rPr>
              <a:t>/event/52701/</a:t>
            </a:r>
            <a:endParaRPr lang="en-US" sz="2199" dirty="0">
              <a:solidFill>
                <a:schemeClr val="tx1"/>
              </a:solidFill>
              <a:latin typeface="+mj-lt"/>
            </a:endParaRP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Muon Collider Agora: </a:t>
            </a:r>
            <a:r>
              <a:rPr lang="en-US" sz="2199" dirty="0">
                <a:solidFill>
                  <a:schemeClr val="tx1"/>
                </a:solidFill>
                <a:latin typeface="+mj-lt"/>
                <a:hlinkClick r:id="rId3"/>
              </a:rPr>
              <a:t>https://indico.fnal.gov/event/53010/</a:t>
            </a:r>
            <a:r>
              <a:rPr lang="en-US" sz="2199" dirty="0">
                <a:solidFill>
                  <a:schemeClr val="tx1"/>
                </a:solidFill>
                <a:latin typeface="+mj-lt"/>
              </a:rPr>
              <a:t> (recording available)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Upcoming: Muon Collider Session at the EF Workshop: </a:t>
            </a:r>
            <a:r>
              <a:rPr lang="en-US" sz="2199" dirty="0">
                <a:solidFill>
                  <a:schemeClr val="tx1"/>
                </a:solidFill>
                <a:latin typeface="+mj-lt"/>
                <a:hlinkClick r:id="rId4"/>
              </a:rPr>
              <a:t>https://</a:t>
            </a:r>
            <a:r>
              <a:rPr lang="en-US" sz="2199" dirty="0" err="1">
                <a:solidFill>
                  <a:schemeClr val="tx1"/>
                </a:solidFill>
                <a:latin typeface="+mj-lt"/>
                <a:hlinkClick r:id="rId4"/>
              </a:rPr>
              <a:t>indico.fnal.gov</a:t>
            </a:r>
            <a:r>
              <a:rPr lang="en-US" sz="2199" dirty="0">
                <a:solidFill>
                  <a:schemeClr val="tx1"/>
                </a:solidFill>
                <a:latin typeface="+mj-lt"/>
                <a:hlinkClick r:id="rId4"/>
              </a:rPr>
              <a:t>/event/52465/</a:t>
            </a:r>
            <a:endParaRPr lang="en-US" sz="2199" dirty="0">
              <a:solidFill>
                <a:schemeClr val="tx1"/>
              </a:solidFill>
              <a:latin typeface="+mj-lt"/>
            </a:endParaRPr>
          </a:p>
          <a:p>
            <a:pPr hangingPunct="1"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Reminder White Paper deadline is March 15</a:t>
            </a:r>
            <a:r>
              <a:rPr lang="en-US" sz="3200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: </a:t>
            </a:r>
          </a:p>
          <a:p>
            <a:pPr lvl="1" hangingPunct="1">
              <a:lnSpc>
                <a:spcPct val="120000"/>
              </a:lnSpc>
            </a:pPr>
            <a:r>
              <a:rPr lang="en-US" sz="2599" dirty="0">
                <a:solidFill>
                  <a:schemeClr val="tx1"/>
                </a:solidFill>
                <a:latin typeface="+mj-lt"/>
              </a:rPr>
              <a:t>Google doc with planned White Papers: </a:t>
            </a:r>
            <a:r>
              <a:rPr lang="en-US" sz="2599" dirty="0">
                <a:solidFill>
                  <a:schemeClr val="tx1"/>
                </a:solidFill>
                <a:latin typeface="+mj-lt"/>
                <a:hlinkClick r:id="rId5"/>
              </a:rPr>
              <a:t>Link</a:t>
            </a:r>
            <a:endParaRPr lang="en-US" sz="2599" dirty="0">
              <a:solidFill>
                <a:schemeClr val="tx1"/>
              </a:solidFill>
              <a:latin typeface="+mj-lt"/>
            </a:endParaRPr>
          </a:p>
          <a:p>
            <a:pPr lvl="1" hangingPunct="1">
              <a:lnSpc>
                <a:spcPct val="120000"/>
              </a:lnSpc>
            </a:pPr>
            <a:r>
              <a:rPr lang="en-US" sz="2599" dirty="0">
                <a:solidFill>
                  <a:schemeClr val="tx1"/>
                </a:solidFill>
                <a:latin typeface="+mj-lt"/>
              </a:rPr>
              <a:t>If you are doing a study – please submit even a very short document, this will allow us to use/reference it in the Summary Report. And make an entry in the google doc above.</a:t>
            </a:r>
          </a:p>
          <a:p>
            <a:pPr hangingPunct="1"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IMCC White Papers (Open for anybody interested to sign)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Accelerator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Physics case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Detector performance </a:t>
            </a:r>
          </a:p>
          <a:p>
            <a:pPr lvl="1" hangingPunct="1">
              <a:lnSpc>
                <a:spcPct val="120000"/>
              </a:lnSpc>
            </a:pPr>
            <a:r>
              <a:rPr lang="en-US" sz="2199" dirty="0">
                <a:solidFill>
                  <a:schemeClr val="tx1"/>
                </a:solidFill>
                <a:latin typeface="+mj-lt"/>
              </a:rPr>
              <a:t>Detector technologies and R&amp;D directions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546122" indent="-457200" hangingPunct="1">
              <a:lnSpc>
                <a:spcPct val="120000"/>
              </a:lnSpc>
            </a:pPr>
            <a:r>
              <a:rPr lang="en-US" sz="3200" dirty="0">
                <a:solidFill>
                  <a:schemeClr val="tx1"/>
                </a:solidFill>
              </a:rPr>
              <a:t>Writing of the Snowmass Muon Collider Summary Report will start after March 15</a:t>
            </a:r>
            <a:r>
              <a:rPr lang="en-US" sz="3200" baseline="30000" dirty="0">
                <a:solidFill>
                  <a:schemeClr val="tx1"/>
                </a:solidFill>
              </a:rPr>
              <a:t>th</a:t>
            </a:r>
            <a:endParaRPr lang="en-US" sz="3200" dirty="0">
              <a:solidFill>
                <a:schemeClr val="tx1"/>
              </a:solidFill>
            </a:endParaRPr>
          </a:p>
          <a:p>
            <a:pPr marL="838200" lvl="1" indent="-457200" hangingPunct="1">
              <a:lnSpc>
                <a:spcPct val="120000"/>
              </a:lnSpc>
            </a:pPr>
            <a:r>
              <a:rPr lang="en-US" sz="2599" dirty="0">
                <a:solidFill>
                  <a:schemeClr val="tx1"/>
                </a:solidFill>
                <a:latin typeface="+mj-lt"/>
              </a:rPr>
              <a:t>Initial draft by ~mid-April</a:t>
            </a:r>
          </a:p>
          <a:p>
            <a:pPr marL="838200" lvl="1" indent="-457200" hangingPunct="1">
              <a:lnSpc>
                <a:spcPct val="120000"/>
              </a:lnSpc>
            </a:pPr>
            <a:r>
              <a:rPr lang="en-US" sz="2599" dirty="0">
                <a:solidFill>
                  <a:schemeClr val="tx1"/>
                </a:solidFill>
                <a:latin typeface="+mj-lt"/>
              </a:rPr>
              <a:t>Circulate to the community for comments and authorship</a:t>
            </a:r>
          </a:p>
        </p:txBody>
      </p:sp>
    </p:spTree>
    <p:extLst>
      <p:ext uri="{BB962C8B-B14F-4D97-AF65-F5344CB8AC3E}">
        <p14:creationId xmlns:p14="http://schemas.microsoft.com/office/powerpoint/2010/main" val="300280341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Arial Rounded MT Bold"/>
        <a:ea typeface="Arial Rounded MT Bold"/>
        <a:cs typeface="Arial Rounded MT Bol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Arial Rounded MT Bold"/>
        <a:ea typeface="Arial Rounded MT Bold"/>
        <a:cs typeface="Arial Rounded MT Bol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69553</TotalTime>
  <Words>169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Gill Sans</vt:lpstr>
      <vt:lpstr>Helvetica</vt:lpstr>
      <vt:lpstr>Helvetica Neue</vt:lpstr>
      <vt:lpstr>Lucida Grande</vt:lpstr>
      <vt:lpstr>Wingdings</vt:lpstr>
      <vt:lpstr>White</vt:lpstr>
      <vt:lpstr>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USCMS Physics Activities and Support</dc:title>
  <cp:lastModifiedBy>KEVIN BLACK</cp:lastModifiedBy>
  <cp:revision>701</cp:revision>
  <cp:lastPrinted>2019-12-08T17:57:01Z</cp:lastPrinted>
  <dcterms:modified xsi:type="dcterms:W3CDTF">2022-03-09T15:31:58Z</dcterms:modified>
</cp:coreProperties>
</file>