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24"/>
  </p:notesMasterIdLst>
  <p:handoutMasterIdLst>
    <p:handoutMasterId r:id="rId25"/>
  </p:handoutMasterIdLst>
  <p:sldIdLst>
    <p:sldId id="265" r:id="rId3"/>
    <p:sldId id="731" r:id="rId4"/>
    <p:sldId id="715" r:id="rId5"/>
    <p:sldId id="704" r:id="rId6"/>
    <p:sldId id="732" r:id="rId7"/>
    <p:sldId id="709" r:id="rId8"/>
    <p:sldId id="708" r:id="rId9"/>
    <p:sldId id="714" r:id="rId10"/>
    <p:sldId id="705" r:id="rId11"/>
    <p:sldId id="707" r:id="rId12"/>
    <p:sldId id="720" r:id="rId13"/>
    <p:sldId id="706" r:id="rId14"/>
    <p:sldId id="717" r:id="rId15"/>
    <p:sldId id="719" r:id="rId16"/>
    <p:sldId id="724" r:id="rId17"/>
    <p:sldId id="723" r:id="rId18"/>
    <p:sldId id="730" r:id="rId19"/>
    <p:sldId id="726" r:id="rId20"/>
    <p:sldId id="721" r:id="rId21"/>
    <p:sldId id="722" r:id="rId22"/>
    <p:sldId id="729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66A"/>
    <a:srgbClr val="00FF00"/>
    <a:srgbClr val="404040"/>
    <a:srgbClr val="505050"/>
    <a:srgbClr val="004C97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2" autoAdjust="0"/>
    <p:restoredTop sz="94679" autoAdjust="0"/>
  </p:normalViewPr>
  <p:slideViewPr>
    <p:cSldViewPr snapToGrid="0" snapToObjects="1">
      <p:cViewPr varScale="1">
        <p:scale>
          <a:sx n="88" d="100"/>
          <a:sy n="88" d="100"/>
        </p:scale>
        <p:origin x="705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4/22/2022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4/22/2022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878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491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062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24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143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6F14253-2E33-4B63-9D43-D649EA8B77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795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803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5805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3012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8266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649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6974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225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896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607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910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946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189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450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879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4/22/2022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4/22/2022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4/22/2022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4/22/2022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4/22/2022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Wednesday, October 23, 2013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44C4D-BEB7-4624-8D2A-34E58A073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10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4/22/2022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4/22/2022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4/22/2022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4/22/2022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7" r:id="rId6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4/22/2022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203.0807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arxiv.org/abs/2203.08278" TargetMode="External"/><Relationship Id="rId4" Type="http://schemas.openxmlformats.org/officeDocument/2006/relationships/hyperlink" Target="https://www.snowmass21.org/docs/files/summaries/AF/SNOWMASS21-AF5_AF0-RF5_RF0_Prebys2-203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203.08276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rxiv.org/abs/2203.08102" TargetMode="External"/><Relationship Id="rId5" Type="http://schemas.openxmlformats.org/officeDocument/2006/relationships/hyperlink" Target="https://arxiv.org/abs/2106.02133" TargetMode="External"/><Relationship Id="rId4" Type="http://schemas.openxmlformats.org/officeDocument/2006/relationships/hyperlink" Target="https://arxiv.org/abs/2111.0693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203.08803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inspirehep.net/literature/2062982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203.08322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arxiv.org/abs/1910.0850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109.10905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rxiv.org/abs/2103.00009" TargetMode="External"/><Relationship Id="rId5" Type="http://schemas.openxmlformats.org/officeDocument/2006/relationships/hyperlink" Target="https://arxiv.org/abs/2203.07048" TargetMode="External"/><Relationship Id="rId4" Type="http://schemas.openxmlformats.org/officeDocument/2006/relationships/hyperlink" Target="https://arxiv.org/abs/2203.07316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arxiv.org/abs/2109.10905" TargetMode="External"/><Relationship Id="rId7" Type="http://schemas.openxmlformats.org/officeDocument/2006/relationships/hyperlink" Target="https://arxiv.org/abs/2203.0652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iopscience.iop.org/article/10.1088/1742-6596/706/2/022002/pdf" TargetMode="External"/><Relationship Id="rId5" Type="http://schemas.openxmlformats.org/officeDocument/2006/relationships/hyperlink" Target="https://arxiv.org/abs/2203.07048" TargetMode="External"/><Relationship Id="rId4" Type="http://schemas.openxmlformats.org/officeDocument/2006/relationships/hyperlink" Target="https://arxiv.org/abs/2203.07316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105.12962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rive.google.com/file/d/14vnE4U0spOJBJwPhQA7pVybHlq-MvobQ/view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203.0832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hyperlink" Target="https://arxiv.org/abs/2112.0006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203.08192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204.01860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.ornl.gov/sites/publications/Files/Pub71531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arxiv.org/abs/2204.0457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spirehep.net/literature/151685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arxiv.org/abs/2203.07339" TargetMode="External"/><Relationship Id="rId4" Type="http://schemas.openxmlformats.org/officeDocument/2006/relationships/hyperlink" Target="https://arxiv.org/abs/2203.0807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8831" y="3088759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>
                <a:latin typeface="Helvetica" panose="020B0604020202020204" pitchFamily="34" charset="0"/>
                <a:ea typeface="Geneva" pitchFamily="121" charset="-128"/>
              </a:rPr>
              <a:t>Accelerator Frontier Outlook on </a:t>
            </a:r>
            <a:br>
              <a:rPr lang="en-US" altLang="en-US" sz="2800" dirty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sz="2800" dirty="0">
                <a:latin typeface="Helvetica" panose="020B0604020202020204" pitchFamily="34" charset="0"/>
                <a:ea typeface="Geneva" pitchFamily="121" charset="-128"/>
              </a:rPr>
              <a:t>Dark Sector Searches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746786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>
                <a:latin typeface="Helvetica" panose="020B0604020202020204" pitchFamily="34" charset="0"/>
                <a:ea typeface="Geneva" pitchFamily="121" charset="-128"/>
              </a:rPr>
              <a:t>Jeffrey Eldred</a:t>
            </a:r>
          </a:p>
          <a:p>
            <a:pPr eaLnBrk="1" hangingPunct="1"/>
            <a:r>
              <a:rPr lang="en-US" altLang="en-US" b="1" dirty="0">
                <a:solidFill>
                  <a:schemeClr val="accent6"/>
                </a:solidFill>
                <a:latin typeface="Helvetica" panose="020B0604020202020204" pitchFamily="34" charset="0"/>
                <a:ea typeface="Geneva" pitchFamily="121" charset="-128"/>
              </a:rPr>
              <a:t>Accelerator-based Dark Sector Searches Agora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April 22nd 2021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Fermilab PIP-II Outlook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E57909-62AB-4CA8-A326-43A731F0570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Accelerator Frontier &amp; Dark Sector Searches</a:t>
            </a:r>
            <a:endParaRPr lang="en-US" sz="1200" b="1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10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4/22/2022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5" name="Content Placeholder 29">
            <a:extLst>
              <a:ext uri="{FF2B5EF4-FFF2-40B4-BE49-F238E27FC236}">
                <a16:creationId xmlns:a16="http://schemas.microsoft.com/office/drawing/2014/main" id="{B1956084-6E74-4CB8-B3DF-9BA52894A6CB}"/>
              </a:ext>
            </a:extLst>
          </p:cNvPr>
          <p:cNvSpPr txBox="1">
            <a:spLocks/>
          </p:cNvSpPr>
          <p:nvPr/>
        </p:nvSpPr>
        <p:spPr bwMode="auto">
          <a:xfrm>
            <a:off x="235743" y="956930"/>
            <a:ext cx="8672513" cy="53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PIP2 Beam Dump (PIP2BD) Snowmass </a:t>
            </a:r>
            <a:r>
              <a:rPr lang="en-US" altLang="en-US" sz="2000" b="1" dirty="0">
                <a:solidFill>
                  <a:schemeClr val="accent6"/>
                </a:solidFill>
                <a:hlinkClick r:id="rId3"/>
              </a:rPr>
              <a:t>white paper.</a:t>
            </a:r>
            <a:endParaRPr lang="en-US" altLang="en-US" sz="20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0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… or (Proposed) Compact PAR (C-PAR)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- 100m ring, better optimized for experimental program.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- Would (likely) not help with Booster injection.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- Sited to be compatible with a 1.2 GeV injection.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- Compact ring capable of high rep. rate compatible with requirements for a proposed PRISM-like CFLV. See </a:t>
            </a:r>
            <a:r>
              <a:rPr lang="en-US" altLang="en-US" sz="2000" dirty="0" err="1">
                <a:solidFill>
                  <a:schemeClr val="accent6"/>
                </a:solidFill>
                <a:hlinkClick r:id="rId4"/>
              </a:rPr>
              <a:t>Prebys</a:t>
            </a:r>
            <a:r>
              <a:rPr lang="en-US" altLang="en-US" sz="2000" dirty="0">
                <a:solidFill>
                  <a:schemeClr val="accent6"/>
                </a:solidFill>
                <a:hlinkClick r:id="rId4"/>
              </a:rPr>
              <a:t> et al. </a:t>
            </a:r>
            <a:r>
              <a:rPr lang="en-US" altLang="en-US" sz="2000" dirty="0">
                <a:solidFill>
                  <a:schemeClr val="accent6"/>
                </a:solidFill>
              </a:rPr>
              <a:t>and </a:t>
            </a:r>
            <a:r>
              <a:rPr lang="en-US" altLang="en-US" sz="2000" dirty="0">
                <a:solidFill>
                  <a:schemeClr val="accent6"/>
                </a:solidFill>
                <a:hlinkClick r:id="rId5"/>
              </a:rPr>
              <a:t>Aoki et al.</a:t>
            </a:r>
            <a:r>
              <a:rPr lang="en-US" altLang="en-US" sz="2000" dirty="0">
                <a:solidFill>
                  <a:schemeClr val="accent6"/>
                </a:solidFill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/>
                </a:solidFill>
              </a:rPr>
              <a:t>- PIP2-BD mode: </a:t>
            </a:r>
            <a:r>
              <a:rPr lang="en-US" altLang="en-US" sz="2000" b="1" dirty="0">
                <a:solidFill>
                  <a:schemeClr val="tx2"/>
                </a:solidFill>
              </a:rPr>
              <a:t>4.8e12</a:t>
            </a:r>
            <a:r>
              <a:rPr lang="en-US" altLang="en-US" sz="2000" dirty="0">
                <a:solidFill>
                  <a:schemeClr val="tx2"/>
                </a:solidFill>
              </a:rPr>
              <a:t> protons in </a:t>
            </a:r>
            <a:r>
              <a:rPr lang="en-US" altLang="en-US" sz="2000" b="1" dirty="0">
                <a:solidFill>
                  <a:schemeClr val="tx2"/>
                </a:solidFill>
              </a:rPr>
              <a:t>20ns</a:t>
            </a:r>
            <a:r>
              <a:rPr lang="en-US" altLang="en-US" sz="2000" dirty="0">
                <a:solidFill>
                  <a:schemeClr val="tx2"/>
                </a:solidFill>
              </a:rPr>
              <a:t> pulses every </a:t>
            </a:r>
            <a:r>
              <a:rPr lang="en-US" altLang="en-US" sz="2000" b="1" dirty="0">
                <a:solidFill>
                  <a:schemeClr val="tx2"/>
                </a:solidFill>
              </a:rPr>
              <a:t>100Hz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tx2"/>
                </a:solidFill>
              </a:rPr>
              <a:t>(</a:t>
            </a:r>
            <a:r>
              <a:rPr lang="en-US" altLang="en-US" sz="2000" b="1" dirty="0">
                <a:solidFill>
                  <a:schemeClr val="tx2"/>
                </a:solidFill>
              </a:rPr>
              <a:t>0.09 MW</a:t>
            </a:r>
            <a:r>
              <a:rPr lang="en-US" altLang="en-US" sz="2000" dirty="0">
                <a:solidFill>
                  <a:schemeClr val="tx2"/>
                </a:solidFill>
              </a:rPr>
              <a:t> at </a:t>
            </a:r>
            <a:r>
              <a:rPr lang="en-US" altLang="en-US" sz="2000" b="1" dirty="0">
                <a:solidFill>
                  <a:schemeClr val="tx2"/>
                </a:solidFill>
              </a:rPr>
              <a:t>1.2 GeV</a:t>
            </a:r>
            <a:r>
              <a:rPr lang="en-US" altLang="en-US" sz="2000" dirty="0">
                <a:solidFill>
                  <a:schemeClr val="tx2"/>
                </a:solidFill>
              </a:rPr>
              <a:t>).</a:t>
            </a:r>
            <a:endParaRPr lang="en-US" altLang="en-US" sz="20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/>
                </a:solidFill>
              </a:rPr>
              <a:t>- CLFV mode: </a:t>
            </a:r>
            <a:r>
              <a:rPr lang="en-US" altLang="en-US" sz="2000" b="1" dirty="0">
                <a:solidFill>
                  <a:schemeClr val="tx2"/>
                </a:solidFill>
              </a:rPr>
              <a:t>0.9e12</a:t>
            </a:r>
            <a:r>
              <a:rPr lang="en-US" altLang="en-US" sz="2000" dirty="0">
                <a:solidFill>
                  <a:schemeClr val="tx2"/>
                </a:solidFill>
              </a:rPr>
              <a:t> protons in </a:t>
            </a:r>
            <a:r>
              <a:rPr lang="en-US" altLang="en-US" sz="2000" b="1" dirty="0">
                <a:solidFill>
                  <a:schemeClr val="tx2"/>
                </a:solidFill>
              </a:rPr>
              <a:t>20ns</a:t>
            </a:r>
            <a:r>
              <a:rPr lang="en-US" altLang="en-US" sz="2000" dirty="0">
                <a:solidFill>
                  <a:schemeClr val="tx2"/>
                </a:solidFill>
              </a:rPr>
              <a:t> pulses every </a:t>
            </a:r>
            <a:r>
              <a:rPr lang="en-US" altLang="en-US" sz="2000" b="1" dirty="0">
                <a:solidFill>
                  <a:schemeClr val="tx2"/>
                </a:solidFill>
              </a:rPr>
              <a:t>800Hz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tx2"/>
                </a:solidFill>
              </a:rPr>
              <a:t>(</a:t>
            </a:r>
            <a:r>
              <a:rPr lang="en-US" altLang="en-US" sz="2000" b="1" dirty="0">
                <a:solidFill>
                  <a:schemeClr val="tx2"/>
                </a:solidFill>
              </a:rPr>
              <a:t>0.14 MW</a:t>
            </a:r>
            <a:r>
              <a:rPr lang="en-US" altLang="en-US" sz="2000" dirty="0">
                <a:solidFill>
                  <a:schemeClr val="tx2"/>
                </a:solidFill>
              </a:rPr>
              <a:t> at </a:t>
            </a:r>
            <a:r>
              <a:rPr lang="en-US" altLang="en-US" sz="2000" b="1" dirty="0">
                <a:solidFill>
                  <a:schemeClr val="tx2"/>
                </a:solidFill>
              </a:rPr>
              <a:t>1.2 GeV</a:t>
            </a:r>
            <a:r>
              <a:rPr lang="en-US" altLang="en-US" sz="2000" dirty="0">
                <a:solidFill>
                  <a:schemeClr val="tx2"/>
                </a:solidFill>
              </a:rPr>
              <a:t>).</a:t>
            </a:r>
            <a:endParaRPr lang="en-US" altLang="en-US" sz="2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077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C-PAR Pulse Schemes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E57909-62AB-4CA8-A326-43A731F0570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Accelerator Frontier &amp; Dark Sector Searches</a:t>
            </a:r>
            <a:endParaRPr lang="en-US" sz="1200" b="1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11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4/22/2022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AE440C7-326B-4F65-9B77-077E62D2B3D2}"/>
              </a:ext>
            </a:extLst>
          </p:cNvPr>
          <p:cNvSpPr/>
          <p:nvPr/>
        </p:nvSpPr>
        <p:spPr>
          <a:xfrm>
            <a:off x="3221274" y="1194970"/>
            <a:ext cx="2075379" cy="2018872"/>
          </a:xfrm>
          <a:prstGeom prst="ellipse">
            <a:avLst/>
          </a:prstGeom>
          <a:noFill/>
          <a:ln w="38100">
            <a:solidFill>
              <a:srgbClr val="63666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B47803-CA10-4AC9-A732-4AD676738D26}"/>
              </a:ext>
            </a:extLst>
          </p:cNvPr>
          <p:cNvSpPr/>
          <p:nvPr/>
        </p:nvSpPr>
        <p:spPr>
          <a:xfrm>
            <a:off x="4167523" y="1095647"/>
            <a:ext cx="182880" cy="182880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324E8EA-1FCF-4408-8371-0EB345A96C27}"/>
              </a:ext>
            </a:extLst>
          </p:cNvPr>
          <p:cNvSpPr/>
          <p:nvPr/>
        </p:nvSpPr>
        <p:spPr>
          <a:xfrm>
            <a:off x="3455961" y="1376722"/>
            <a:ext cx="182880" cy="182880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6604ECB-8FFF-4A3D-8DA4-47FE398EA4AA}"/>
              </a:ext>
            </a:extLst>
          </p:cNvPr>
          <p:cNvSpPr/>
          <p:nvPr/>
        </p:nvSpPr>
        <p:spPr>
          <a:xfrm>
            <a:off x="3207044" y="3776733"/>
            <a:ext cx="2075379" cy="2018872"/>
          </a:xfrm>
          <a:prstGeom prst="ellipse">
            <a:avLst/>
          </a:prstGeom>
          <a:noFill/>
          <a:ln w="38100">
            <a:solidFill>
              <a:srgbClr val="63666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B77ADAF-5020-4425-809A-7D3C655F7D32}"/>
              </a:ext>
            </a:extLst>
          </p:cNvPr>
          <p:cNvSpPr/>
          <p:nvPr/>
        </p:nvSpPr>
        <p:spPr>
          <a:xfrm>
            <a:off x="4153293" y="5704165"/>
            <a:ext cx="182880" cy="182880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E0FF3DD-8AE3-446B-AC01-5F9A088FD1D0}"/>
              </a:ext>
            </a:extLst>
          </p:cNvPr>
          <p:cNvSpPr/>
          <p:nvPr/>
        </p:nvSpPr>
        <p:spPr>
          <a:xfrm>
            <a:off x="4153293" y="3677410"/>
            <a:ext cx="182880" cy="182880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C65CE41-8B60-4AD8-8122-3FF2A8CB0A5F}"/>
              </a:ext>
            </a:extLst>
          </p:cNvPr>
          <p:cNvSpPr/>
          <p:nvPr/>
        </p:nvSpPr>
        <p:spPr>
          <a:xfrm>
            <a:off x="5190983" y="4694729"/>
            <a:ext cx="182880" cy="182880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DEBE095-8EE1-46F6-A256-F63CC74C92D8}"/>
              </a:ext>
            </a:extLst>
          </p:cNvPr>
          <p:cNvSpPr/>
          <p:nvPr/>
        </p:nvSpPr>
        <p:spPr>
          <a:xfrm>
            <a:off x="3119956" y="4694729"/>
            <a:ext cx="182880" cy="182880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B2EC578-F4BF-4267-AC40-244CF4233756}"/>
              </a:ext>
            </a:extLst>
          </p:cNvPr>
          <p:cNvSpPr/>
          <p:nvPr/>
        </p:nvSpPr>
        <p:spPr>
          <a:xfrm>
            <a:off x="4863323" y="5435058"/>
            <a:ext cx="182880" cy="182880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65AD5A2-0684-4B64-979E-6EB942C054D5}"/>
              </a:ext>
            </a:extLst>
          </p:cNvPr>
          <p:cNvSpPr/>
          <p:nvPr/>
        </p:nvSpPr>
        <p:spPr>
          <a:xfrm>
            <a:off x="4854958" y="3965598"/>
            <a:ext cx="182880" cy="182880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9AA0F97-579F-4E68-9FEC-94020A1EF619}"/>
              </a:ext>
            </a:extLst>
          </p:cNvPr>
          <p:cNvSpPr/>
          <p:nvPr/>
        </p:nvSpPr>
        <p:spPr>
          <a:xfrm>
            <a:off x="3398289" y="5435058"/>
            <a:ext cx="182880" cy="182880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563096C-7AAB-4534-8C2C-37F4B957CD20}"/>
              </a:ext>
            </a:extLst>
          </p:cNvPr>
          <p:cNvSpPr/>
          <p:nvPr/>
        </p:nvSpPr>
        <p:spPr>
          <a:xfrm>
            <a:off x="3389924" y="3965598"/>
            <a:ext cx="182880" cy="182880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4861D4F-C20D-4A38-884C-53C81023A250}"/>
              </a:ext>
            </a:extLst>
          </p:cNvPr>
          <p:cNvSpPr/>
          <p:nvPr/>
        </p:nvSpPr>
        <p:spPr>
          <a:xfrm>
            <a:off x="3792671" y="1168905"/>
            <a:ext cx="182880" cy="182880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BA54740-B74A-49E2-BCA8-026171400569}"/>
              </a:ext>
            </a:extLst>
          </p:cNvPr>
          <p:cNvSpPr/>
          <p:nvPr/>
        </p:nvSpPr>
        <p:spPr>
          <a:xfrm>
            <a:off x="3221274" y="1699918"/>
            <a:ext cx="182880" cy="182880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0CF990B-D860-4797-9D4F-A5202BDD96D4}"/>
              </a:ext>
            </a:extLst>
          </p:cNvPr>
          <p:cNvSpPr/>
          <p:nvPr/>
        </p:nvSpPr>
        <p:spPr>
          <a:xfrm>
            <a:off x="2937895" y="1082787"/>
            <a:ext cx="1571946" cy="712631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/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7195899-BB84-4D6D-ACC5-7068B6B93425}"/>
              </a:ext>
            </a:extLst>
          </p:cNvPr>
          <p:cNvSpPr/>
          <p:nvPr/>
        </p:nvSpPr>
        <p:spPr>
          <a:xfrm>
            <a:off x="4016133" y="3548133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CB83075-FA57-40AF-B51E-B995807BB102}"/>
              </a:ext>
            </a:extLst>
          </p:cNvPr>
          <p:cNvSpPr/>
          <p:nvPr/>
        </p:nvSpPr>
        <p:spPr>
          <a:xfrm>
            <a:off x="4717798" y="3828438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8F6559A-3E14-4196-9BBC-F854E6D94073}"/>
              </a:ext>
            </a:extLst>
          </p:cNvPr>
          <p:cNvSpPr/>
          <p:nvPr/>
        </p:nvSpPr>
        <p:spPr>
          <a:xfrm>
            <a:off x="5053823" y="4557569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8AF1D9D-D2D3-449B-8AB6-FDA7B5492C45}"/>
              </a:ext>
            </a:extLst>
          </p:cNvPr>
          <p:cNvSpPr/>
          <p:nvPr/>
        </p:nvSpPr>
        <p:spPr>
          <a:xfrm>
            <a:off x="4726163" y="5301441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103E6CE-AFDC-4A21-BCF2-F4197218BF45}"/>
              </a:ext>
            </a:extLst>
          </p:cNvPr>
          <p:cNvSpPr/>
          <p:nvPr/>
        </p:nvSpPr>
        <p:spPr>
          <a:xfrm>
            <a:off x="4016133" y="5567005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8C06DA9-BD3B-4CD7-911B-E01A65499120}"/>
              </a:ext>
            </a:extLst>
          </p:cNvPr>
          <p:cNvSpPr/>
          <p:nvPr/>
        </p:nvSpPr>
        <p:spPr>
          <a:xfrm>
            <a:off x="3261753" y="5297898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4966A42-24A8-4423-9B38-4227CE32D040}"/>
              </a:ext>
            </a:extLst>
          </p:cNvPr>
          <p:cNvSpPr/>
          <p:nvPr/>
        </p:nvSpPr>
        <p:spPr>
          <a:xfrm>
            <a:off x="2992674" y="4564992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892D556-68E9-435A-A1AD-47264E87781D}"/>
              </a:ext>
            </a:extLst>
          </p:cNvPr>
          <p:cNvSpPr/>
          <p:nvPr/>
        </p:nvSpPr>
        <p:spPr>
          <a:xfrm>
            <a:off x="3261129" y="3822737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9">
            <a:extLst>
              <a:ext uri="{FF2B5EF4-FFF2-40B4-BE49-F238E27FC236}">
                <a16:creationId xmlns:a16="http://schemas.microsoft.com/office/drawing/2014/main" id="{2164B521-43CB-4FD5-92F2-2B5185CC4A89}"/>
              </a:ext>
            </a:extLst>
          </p:cNvPr>
          <p:cNvSpPr txBox="1">
            <a:spLocks/>
          </p:cNvSpPr>
          <p:nvPr/>
        </p:nvSpPr>
        <p:spPr bwMode="auto">
          <a:xfrm>
            <a:off x="356586" y="1299240"/>
            <a:ext cx="2476634" cy="51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accent6"/>
                </a:solidFill>
              </a:rPr>
              <a:t>PIP2-BD mode:</a:t>
            </a: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55" name="Content Placeholder 29">
            <a:extLst>
              <a:ext uri="{FF2B5EF4-FFF2-40B4-BE49-F238E27FC236}">
                <a16:creationId xmlns:a16="http://schemas.microsoft.com/office/drawing/2014/main" id="{9AC9DF04-8F3B-4485-A940-A84844007351}"/>
              </a:ext>
            </a:extLst>
          </p:cNvPr>
          <p:cNvSpPr txBox="1">
            <a:spLocks/>
          </p:cNvSpPr>
          <p:nvPr/>
        </p:nvSpPr>
        <p:spPr bwMode="auto">
          <a:xfrm>
            <a:off x="5684707" y="1292070"/>
            <a:ext cx="3145931" cy="171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tx1"/>
                </a:solidFill>
              </a:rPr>
              <a:t>4-bunch merge and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tx1"/>
                </a:solidFill>
              </a:rPr>
              <a:t>100 Hz extraction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800" b="1" dirty="0">
              <a:solidFill>
                <a:schemeClr val="accent2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2"/>
                </a:solidFill>
              </a:rPr>
              <a:t>Four 1.2e12 bunches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2"/>
                </a:solidFill>
              </a:rPr>
              <a:t>consecutive RF buckets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800" b="1" dirty="0">
              <a:solidFill>
                <a:srgbClr val="63666A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63666A"/>
                </a:solidFill>
              </a:rPr>
              <a:t>100 Hz fill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000" b="1" dirty="0">
              <a:solidFill>
                <a:schemeClr val="accent2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000" b="1" dirty="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57" name="Content Placeholder 29">
            <a:extLst>
              <a:ext uri="{FF2B5EF4-FFF2-40B4-BE49-F238E27FC236}">
                <a16:creationId xmlns:a16="http://schemas.microsoft.com/office/drawing/2014/main" id="{B55EB0F6-0217-41E2-949C-226E2D89EAFC}"/>
              </a:ext>
            </a:extLst>
          </p:cNvPr>
          <p:cNvSpPr txBox="1">
            <a:spLocks/>
          </p:cNvSpPr>
          <p:nvPr/>
        </p:nvSpPr>
        <p:spPr bwMode="auto">
          <a:xfrm>
            <a:off x="5684707" y="3747543"/>
            <a:ext cx="2909626" cy="229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tx1"/>
                </a:solidFill>
              </a:rPr>
              <a:t>800 Hz single-bunch extraction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8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2"/>
                </a:solidFill>
              </a:rPr>
              <a:t>Eight 0.9e12 bunches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2"/>
                </a:solidFill>
              </a:rPr>
              <a:t>every other RF bucket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8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63666A"/>
                </a:solidFill>
              </a:rPr>
              <a:t>100 Hz fill</a:t>
            </a:r>
          </a:p>
        </p:txBody>
      </p:sp>
      <p:sp>
        <p:nvSpPr>
          <p:cNvPr id="58" name="Content Placeholder 29">
            <a:extLst>
              <a:ext uri="{FF2B5EF4-FFF2-40B4-BE49-F238E27FC236}">
                <a16:creationId xmlns:a16="http://schemas.microsoft.com/office/drawing/2014/main" id="{5664284E-8910-40B0-BA0A-31C75704FD50}"/>
              </a:ext>
            </a:extLst>
          </p:cNvPr>
          <p:cNvSpPr txBox="1">
            <a:spLocks/>
          </p:cNvSpPr>
          <p:nvPr/>
        </p:nvSpPr>
        <p:spPr bwMode="auto">
          <a:xfrm>
            <a:off x="359091" y="3753336"/>
            <a:ext cx="2379030" cy="51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accent6"/>
                </a:solidFill>
              </a:rPr>
              <a:t>CLFV mode:</a:t>
            </a:r>
            <a:endParaRPr lang="en-US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1001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Fermilab RCS (Proposed)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E57909-62AB-4CA8-A326-43A731F0570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Accelerator Frontier &amp; Dark Sector Searches</a:t>
            </a:r>
            <a:endParaRPr lang="en-US" sz="1200" b="1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12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4/22/2022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5" name="Content Placeholder 29">
            <a:extLst>
              <a:ext uri="{FF2B5EF4-FFF2-40B4-BE49-F238E27FC236}">
                <a16:creationId xmlns:a16="http://schemas.microsoft.com/office/drawing/2014/main" id="{B1956084-6E74-4CB8-B3DF-9BA52894A6CB}"/>
              </a:ext>
            </a:extLst>
          </p:cNvPr>
          <p:cNvSpPr txBox="1">
            <a:spLocks/>
          </p:cNvSpPr>
          <p:nvPr/>
        </p:nvSpPr>
        <p:spPr bwMode="auto">
          <a:xfrm>
            <a:off x="235743" y="956930"/>
            <a:ext cx="8672513" cy="53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2.4 MW RCS upgrade white papers, </a:t>
            </a:r>
            <a:r>
              <a:rPr lang="en-US" altLang="en-US" sz="2000" b="1" dirty="0">
                <a:solidFill>
                  <a:schemeClr val="accent6"/>
                </a:solidFill>
                <a:hlinkClick r:id="rId3"/>
              </a:rPr>
              <a:t>summary</a:t>
            </a:r>
            <a:r>
              <a:rPr lang="en-US" altLang="en-US" sz="2000" b="1" dirty="0">
                <a:solidFill>
                  <a:schemeClr val="accent6"/>
                </a:solidFill>
              </a:rPr>
              <a:t> 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of two versions </a:t>
            </a:r>
            <a:r>
              <a:rPr lang="en-US" altLang="en-US" sz="2000" b="1" dirty="0">
                <a:solidFill>
                  <a:schemeClr val="accent6"/>
                </a:solidFill>
                <a:hlinkClick r:id="rId4"/>
              </a:rPr>
              <a:t>1</a:t>
            </a:r>
            <a:r>
              <a:rPr lang="en-US" altLang="en-US" sz="2000" b="1" dirty="0">
                <a:solidFill>
                  <a:schemeClr val="accent6"/>
                </a:solidFill>
              </a:rPr>
              <a:t> </a:t>
            </a:r>
            <a:r>
              <a:rPr lang="en-US" altLang="en-US" sz="2000" b="1" dirty="0">
                <a:solidFill>
                  <a:schemeClr val="accent6"/>
                </a:solidFill>
                <a:hlinkClick r:id="rId5"/>
              </a:rPr>
              <a:t>2</a:t>
            </a:r>
            <a:r>
              <a:rPr lang="en-US" altLang="en-US" sz="2000" b="1" dirty="0">
                <a:solidFill>
                  <a:schemeClr val="accent6"/>
                </a:solidFill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12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(Proposed) 2.4 MW RCS Upgrade for DUNE/LBNF ~2038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- A ~2 GeV upgrade of PIP-II </a:t>
            </a:r>
            <a:r>
              <a:rPr lang="en-US" altLang="en-US" sz="2000" dirty="0" err="1">
                <a:solidFill>
                  <a:schemeClr val="accent6"/>
                </a:solidFill>
              </a:rPr>
              <a:t>Linac</a:t>
            </a:r>
            <a:r>
              <a:rPr lang="en-US" altLang="en-US" sz="2000" dirty="0">
                <a:solidFill>
                  <a:schemeClr val="accent6"/>
                </a:solidFill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- New ~550m rapid-cycling synchrotron (RCS) to replace Booster ring and provide 26-37e12 protons every 10-20 Hz at 8 GeV.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12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Possible Accumulator Ring &amp; Experimental Program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- A </a:t>
            </a:r>
            <a:r>
              <a:rPr lang="en-US" altLang="en-US" sz="2000" b="1" dirty="0">
                <a:solidFill>
                  <a:schemeClr val="tx2"/>
                </a:solidFill>
              </a:rPr>
              <a:t>2 GeV </a:t>
            </a:r>
            <a:r>
              <a:rPr lang="en-US" altLang="en-US" sz="2000" dirty="0">
                <a:solidFill>
                  <a:schemeClr val="accent6"/>
                </a:solidFill>
              </a:rPr>
              <a:t>~550m AR is required by some RCS upgrade scenarios and may be beneficial for other RCS scenarios.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- If H- laser-stripping technology can be developed, this AR could operate a high-power experimental program simultaneously.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/>
                </a:solidFill>
              </a:rPr>
              <a:t>- DM mode: ~</a:t>
            </a:r>
            <a:r>
              <a:rPr lang="en-US" altLang="en-US" sz="2000" b="1" dirty="0">
                <a:solidFill>
                  <a:schemeClr val="tx2"/>
                </a:solidFill>
              </a:rPr>
              <a:t>34e12</a:t>
            </a:r>
            <a:r>
              <a:rPr lang="en-US" altLang="en-US" sz="2000" dirty="0">
                <a:solidFill>
                  <a:schemeClr val="tx2"/>
                </a:solidFill>
              </a:rPr>
              <a:t> protons in </a:t>
            </a:r>
            <a:r>
              <a:rPr lang="en-US" altLang="en-US" sz="2000" b="1" dirty="0">
                <a:solidFill>
                  <a:schemeClr val="tx2"/>
                </a:solidFill>
              </a:rPr>
              <a:t>2000ns</a:t>
            </a:r>
            <a:r>
              <a:rPr lang="en-US" altLang="en-US" sz="2000" dirty="0">
                <a:solidFill>
                  <a:schemeClr val="tx2"/>
                </a:solidFill>
              </a:rPr>
              <a:t> pulses every ~</a:t>
            </a:r>
            <a:r>
              <a:rPr lang="en-US" altLang="en-US" sz="2000" b="1" dirty="0">
                <a:solidFill>
                  <a:schemeClr val="tx2"/>
                </a:solidFill>
              </a:rPr>
              <a:t>120Hz </a:t>
            </a:r>
            <a:r>
              <a:rPr lang="en-US" altLang="en-US" sz="2000" dirty="0">
                <a:solidFill>
                  <a:schemeClr val="tx2"/>
                </a:solidFill>
              </a:rPr>
              <a:t>(</a:t>
            </a:r>
            <a:r>
              <a:rPr lang="en-US" altLang="en-US" sz="2000" b="1" dirty="0">
                <a:solidFill>
                  <a:schemeClr val="tx2"/>
                </a:solidFill>
              </a:rPr>
              <a:t>1.3 MW)</a:t>
            </a:r>
            <a:r>
              <a:rPr lang="en-US" altLang="en-US" sz="2000" dirty="0">
                <a:solidFill>
                  <a:schemeClr val="tx2"/>
                </a:solidFill>
              </a:rPr>
              <a:t>.</a:t>
            </a:r>
            <a:endParaRPr lang="en-US" altLang="en-US" sz="20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12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8-GeV Dark Sector Searches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- The 2.4 MW RCS upgrade would provide </a:t>
            </a:r>
            <a:r>
              <a:rPr lang="en-US" altLang="en-US" sz="2000" b="1" dirty="0">
                <a:solidFill>
                  <a:schemeClr val="tx2"/>
                </a:solidFill>
              </a:rPr>
              <a:t>170-750 kW </a:t>
            </a:r>
            <a:r>
              <a:rPr lang="en-US" altLang="en-US" sz="2000" dirty="0">
                <a:solidFill>
                  <a:schemeClr val="accent6"/>
                </a:solidFill>
              </a:rPr>
              <a:t>at </a:t>
            </a:r>
            <a:r>
              <a:rPr lang="en-US" altLang="en-US" sz="2000" b="1" dirty="0">
                <a:solidFill>
                  <a:schemeClr val="tx2"/>
                </a:solidFill>
              </a:rPr>
              <a:t>8 GeV</a:t>
            </a:r>
            <a:r>
              <a:rPr lang="en-US" altLang="en-US" sz="2000" dirty="0">
                <a:solidFill>
                  <a:schemeClr val="accent6"/>
                </a:solidFill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- The dominant factor in beam power is the RCS ramp rate.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- </a:t>
            </a:r>
            <a:r>
              <a:rPr lang="en-US" altLang="en-US" sz="2000" b="1" dirty="0">
                <a:solidFill>
                  <a:schemeClr val="accent6"/>
                </a:solidFill>
                <a:hlinkClick r:id="rId6"/>
              </a:rPr>
              <a:t>SBN-BD white paper Toups et al. </a:t>
            </a:r>
            <a:endParaRPr lang="en-US" altLang="en-US" sz="2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190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ESS </a:t>
            </a:r>
            <a:r>
              <a:rPr lang="en-US" sz="2400" dirty="0" err="1"/>
              <a:t>nuSB</a:t>
            </a:r>
            <a:r>
              <a:rPr lang="en-US" sz="2400" dirty="0"/>
              <a:t> Accumulator Ring (Proposed)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E57909-62AB-4CA8-A326-43A731F0570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Accelerator Frontier &amp; Dark Sector Searches</a:t>
            </a:r>
            <a:endParaRPr lang="en-US" sz="1200" b="1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13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4/22/2022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5" name="Content Placeholder 29">
            <a:extLst>
              <a:ext uri="{FF2B5EF4-FFF2-40B4-BE49-F238E27FC236}">
                <a16:creationId xmlns:a16="http://schemas.microsoft.com/office/drawing/2014/main" id="{B1956084-6E74-4CB8-B3DF-9BA52894A6CB}"/>
              </a:ext>
            </a:extLst>
          </p:cNvPr>
          <p:cNvSpPr txBox="1">
            <a:spLocks/>
          </p:cNvSpPr>
          <p:nvPr/>
        </p:nvSpPr>
        <p:spPr bwMode="auto">
          <a:xfrm>
            <a:off x="242887" y="956930"/>
            <a:ext cx="8672513" cy="53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ESSnuSB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 Snowmass </a:t>
            </a:r>
            <a:r>
              <a:rPr lang="en-US" altLang="en-US" sz="2000" b="1" dirty="0">
                <a:solidFill>
                  <a:schemeClr val="accent6"/>
                </a:solidFill>
                <a:hlinkClick r:id="rId3"/>
              </a:rPr>
              <a:t>white paper.</a:t>
            </a:r>
            <a:endParaRPr lang="en-US" altLang="en-US" sz="20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ESS Status &amp;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Comissioning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000" b="1" dirty="0">
                <a:solidFill>
                  <a:schemeClr val="accent6"/>
                </a:solidFill>
                <a:hlinkClick r:id="rId4"/>
              </a:rPr>
              <a:t>paper N. </a:t>
            </a:r>
            <a:r>
              <a:rPr lang="en-US" altLang="en-US" sz="2000" b="1" dirty="0" err="1">
                <a:solidFill>
                  <a:schemeClr val="accent6"/>
                </a:solidFill>
                <a:hlinkClick r:id="rId4"/>
              </a:rPr>
              <a:t>Milas</a:t>
            </a:r>
            <a:r>
              <a:rPr lang="en-US" altLang="en-US" sz="2000" b="1" dirty="0">
                <a:solidFill>
                  <a:schemeClr val="accent6"/>
                </a:solidFill>
                <a:hlinkClick r:id="rId4"/>
              </a:rPr>
              <a:t> et al.</a:t>
            </a:r>
            <a:endParaRPr lang="en-US" altLang="en-US" sz="12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12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/>
                </a:solidFill>
              </a:rPr>
              <a:t>ESS </a:t>
            </a:r>
            <a:r>
              <a:rPr lang="en-US" altLang="en-US" sz="2000" b="1" dirty="0" err="1">
                <a:solidFill>
                  <a:schemeClr val="accent6"/>
                </a:solidFill>
              </a:rPr>
              <a:t>Linac</a:t>
            </a:r>
            <a:r>
              <a:rPr lang="en-US" altLang="en-US" sz="2000" b="1" dirty="0">
                <a:solidFill>
                  <a:schemeClr val="accent6"/>
                </a:solidFill>
              </a:rPr>
              <a:t> ~2026: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tx2"/>
                </a:solidFill>
              </a:rPr>
              <a:t>62.5 mA </a:t>
            </a:r>
            <a:r>
              <a:rPr lang="en-US" altLang="en-US" sz="2000" dirty="0">
                <a:solidFill>
                  <a:schemeClr val="tx2"/>
                </a:solidFill>
              </a:rPr>
              <a:t>for </a:t>
            </a:r>
            <a:r>
              <a:rPr lang="en-US" altLang="en-US" sz="2000" b="1" dirty="0">
                <a:solidFill>
                  <a:schemeClr val="tx2"/>
                </a:solidFill>
              </a:rPr>
              <a:t>2.86ms</a:t>
            </a:r>
            <a:r>
              <a:rPr lang="en-US" altLang="en-US" sz="2000" dirty="0">
                <a:solidFill>
                  <a:schemeClr val="tx2"/>
                </a:solidFill>
              </a:rPr>
              <a:t> every </a:t>
            </a:r>
            <a:r>
              <a:rPr lang="en-US" altLang="en-US" sz="2000" b="1" dirty="0">
                <a:solidFill>
                  <a:schemeClr val="tx2"/>
                </a:solidFill>
              </a:rPr>
              <a:t>14Hz </a:t>
            </a:r>
            <a:r>
              <a:rPr lang="en-US" altLang="en-US" sz="2000" dirty="0">
                <a:solidFill>
                  <a:schemeClr val="tx2"/>
                </a:solidFill>
              </a:rPr>
              <a:t>(</a:t>
            </a:r>
            <a:r>
              <a:rPr lang="en-US" altLang="en-US" sz="2000" b="1" dirty="0">
                <a:solidFill>
                  <a:schemeClr val="tx2"/>
                </a:solidFill>
              </a:rPr>
              <a:t>2.0 MW</a:t>
            </a:r>
            <a:r>
              <a:rPr lang="en-US" altLang="en-US" sz="2000" dirty="0">
                <a:solidFill>
                  <a:schemeClr val="tx2"/>
                </a:solidFill>
              </a:rPr>
              <a:t> at </a:t>
            </a:r>
            <a:r>
              <a:rPr lang="en-US" altLang="en-US" sz="2000" b="1" dirty="0">
                <a:solidFill>
                  <a:schemeClr val="tx2"/>
                </a:solidFill>
              </a:rPr>
              <a:t>0.8 GeV</a:t>
            </a:r>
            <a:r>
              <a:rPr lang="en-US" altLang="en-US" sz="2000" dirty="0">
                <a:solidFill>
                  <a:schemeClr val="tx2"/>
                </a:solidFill>
              </a:rPr>
              <a:t>).</a:t>
            </a:r>
            <a:endParaRPr lang="en-US" altLang="en-US" sz="20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/>
                </a:solidFill>
              </a:rPr>
              <a:t>ESS </a:t>
            </a:r>
            <a:r>
              <a:rPr lang="en-US" altLang="en-US" sz="2000" b="1" dirty="0" err="1">
                <a:solidFill>
                  <a:schemeClr val="accent6"/>
                </a:solidFill>
              </a:rPr>
              <a:t>Linac</a:t>
            </a:r>
            <a:r>
              <a:rPr lang="en-US" altLang="en-US" sz="2000" b="1" dirty="0">
                <a:solidFill>
                  <a:schemeClr val="accent6"/>
                </a:solidFill>
              </a:rPr>
              <a:t> at Full Power: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tx2"/>
                </a:solidFill>
              </a:rPr>
              <a:t>62.5 mA </a:t>
            </a:r>
            <a:r>
              <a:rPr lang="en-US" altLang="en-US" sz="2000" dirty="0">
                <a:solidFill>
                  <a:schemeClr val="tx2"/>
                </a:solidFill>
              </a:rPr>
              <a:t>for </a:t>
            </a:r>
            <a:r>
              <a:rPr lang="en-US" altLang="en-US" sz="2000" b="1" dirty="0">
                <a:solidFill>
                  <a:schemeClr val="tx2"/>
                </a:solidFill>
              </a:rPr>
              <a:t>2.86ms</a:t>
            </a:r>
            <a:r>
              <a:rPr lang="en-US" altLang="en-US" sz="2000" dirty="0">
                <a:solidFill>
                  <a:schemeClr val="tx2"/>
                </a:solidFill>
              </a:rPr>
              <a:t> every </a:t>
            </a:r>
            <a:r>
              <a:rPr lang="en-US" altLang="en-US" sz="2000" b="1" dirty="0">
                <a:solidFill>
                  <a:schemeClr val="tx2"/>
                </a:solidFill>
              </a:rPr>
              <a:t>14Hz </a:t>
            </a:r>
            <a:r>
              <a:rPr lang="en-US" altLang="en-US" sz="2000" dirty="0">
                <a:solidFill>
                  <a:schemeClr val="tx2"/>
                </a:solidFill>
              </a:rPr>
              <a:t>(</a:t>
            </a:r>
            <a:r>
              <a:rPr lang="en-US" altLang="en-US" sz="2000" b="1" dirty="0">
                <a:solidFill>
                  <a:schemeClr val="tx2"/>
                </a:solidFill>
              </a:rPr>
              <a:t>5.0 MW</a:t>
            </a:r>
            <a:r>
              <a:rPr lang="en-US" altLang="en-US" sz="2000" dirty="0">
                <a:solidFill>
                  <a:schemeClr val="tx2"/>
                </a:solidFill>
              </a:rPr>
              <a:t> at </a:t>
            </a:r>
            <a:r>
              <a:rPr lang="en-US" altLang="en-US" sz="2000" b="1" dirty="0">
                <a:solidFill>
                  <a:schemeClr val="tx2"/>
                </a:solidFill>
              </a:rPr>
              <a:t>2.0 GeV</a:t>
            </a:r>
            <a:r>
              <a:rPr lang="en-US" altLang="en-US" sz="2000" dirty="0">
                <a:solidFill>
                  <a:schemeClr val="tx2"/>
                </a:solidFill>
              </a:rPr>
              <a:t>).</a:t>
            </a:r>
            <a:endParaRPr lang="en-US" altLang="en-US" sz="20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12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12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(Proposed)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ESSnuSB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 Accumulator Ring ~2037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/>
                </a:solidFill>
              </a:rPr>
              <a:t>- </a:t>
            </a:r>
            <a:r>
              <a:rPr lang="en-US" altLang="en-US" sz="2000" dirty="0">
                <a:solidFill>
                  <a:schemeClr val="accent6"/>
                </a:solidFill>
              </a:rPr>
              <a:t>Upgrade to 2.5 GeV &amp; 10MW, with 14 Hz H- interleaved with 14 Hz p+.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- </a:t>
            </a:r>
            <a:r>
              <a:rPr lang="en-US" altLang="en-US" sz="2000" dirty="0" err="1">
                <a:solidFill>
                  <a:schemeClr val="accent6"/>
                </a:solidFill>
              </a:rPr>
              <a:t>ESSnuSB</a:t>
            </a:r>
            <a:r>
              <a:rPr lang="en-US" altLang="en-US" sz="2000" dirty="0">
                <a:solidFill>
                  <a:schemeClr val="accent6"/>
                </a:solidFill>
              </a:rPr>
              <a:t> AR is 380m ring which extracts four 1.2us pulses separated by 0.9ms every 72ms, dividing the pulses across four neutrino targets/horns.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/>
                </a:solidFill>
              </a:rPr>
              <a:t>- </a:t>
            </a:r>
            <a:r>
              <a:rPr lang="en-US" altLang="en-US" sz="2000" b="1" dirty="0" err="1">
                <a:solidFill>
                  <a:schemeClr val="accent6"/>
                </a:solidFill>
              </a:rPr>
              <a:t>ESSnuSB</a:t>
            </a:r>
            <a:r>
              <a:rPr lang="en-US" altLang="en-US" sz="2000" b="1" dirty="0">
                <a:solidFill>
                  <a:schemeClr val="accent6"/>
                </a:solidFill>
              </a:rPr>
              <a:t>:</a:t>
            </a:r>
            <a:r>
              <a:rPr lang="en-US" altLang="en-US" sz="2000" dirty="0">
                <a:solidFill>
                  <a:schemeClr val="accent6"/>
                </a:solidFill>
              </a:rPr>
              <a:t> </a:t>
            </a:r>
            <a:r>
              <a:rPr lang="en-US" altLang="en-US" sz="2000" b="1" dirty="0">
                <a:solidFill>
                  <a:schemeClr val="tx2"/>
                </a:solidFill>
              </a:rPr>
              <a:t>220e12</a:t>
            </a:r>
            <a:r>
              <a:rPr lang="en-US" altLang="en-US" sz="2000" dirty="0">
                <a:solidFill>
                  <a:schemeClr val="tx2"/>
                </a:solidFill>
              </a:rPr>
              <a:t> protons in </a:t>
            </a:r>
            <a:r>
              <a:rPr lang="en-US" altLang="en-US" sz="2000" b="1" dirty="0">
                <a:solidFill>
                  <a:schemeClr val="tx2"/>
                </a:solidFill>
              </a:rPr>
              <a:t>1.2us</a:t>
            </a:r>
            <a:r>
              <a:rPr lang="en-US" altLang="en-US" sz="2000" dirty="0">
                <a:solidFill>
                  <a:schemeClr val="tx2"/>
                </a:solidFill>
              </a:rPr>
              <a:t> pulses every </a:t>
            </a:r>
            <a:r>
              <a:rPr lang="en-US" altLang="en-US" sz="2000" b="1" dirty="0">
                <a:solidFill>
                  <a:schemeClr val="tx2"/>
                </a:solidFill>
              </a:rPr>
              <a:t>4x14Hz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tx2"/>
                </a:solidFill>
              </a:rPr>
              <a:t>(</a:t>
            </a:r>
            <a:r>
              <a:rPr lang="en-US" altLang="en-US" sz="2000" b="1" dirty="0">
                <a:solidFill>
                  <a:schemeClr val="tx2"/>
                </a:solidFill>
              </a:rPr>
              <a:t>5.0 MW</a:t>
            </a:r>
            <a:r>
              <a:rPr lang="en-US" altLang="en-US" sz="2000" dirty="0">
                <a:solidFill>
                  <a:schemeClr val="tx2"/>
                </a:solidFill>
              </a:rPr>
              <a:t> at </a:t>
            </a:r>
            <a:r>
              <a:rPr lang="en-US" altLang="en-US" sz="2000" b="1" dirty="0">
                <a:solidFill>
                  <a:schemeClr val="tx2"/>
                </a:solidFill>
              </a:rPr>
              <a:t>2.5 GeV</a:t>
            </a:r>
            <a:r>
              <a:rPr lang="en-US" altLang="en-US" sz="2000" dirty="0">
                <a:solidFill>
                  <a:schemeClr val="tx2"/>
                </a:solidFill>
              </a:rPr>
              <a:t>).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 err="1">
                <a:solidFill>
                  <a:schemeClr val="accent6"/>
                </a:solidFill>
              </a:rPr>
              <a:t>ESSnuSB</a:t>
            </a:r>
            <a:r>
              <a:rPr lang="en-US" altLang="en-US" sz="2000" dirty="0">
                <a:solidFill>
                  <a:schemeClr val="accent6"/>
                </a:solidFill>
              </a:rPr>
              <a:t> white paper discusses subsequent a </a:t>
            </a:r>
            <a:r>
              <a:rPr lang="en-US" altLang="en-US" sz="2000" b="1" dirty="0">
                <a:solidFill>
                  <a:schemeClr val="tx2"/>
                </a:solidFill>
              </a:rPr>
              <a:t>2ns</a:t>
            </a:r>
            <a:r>
              <a:rPr lang="en-US" altLang="en-US" sz="2000" dirty="0">
                <a:solidFill>
                  <a:schemeClr val="accent6"/>
                </a:solidFill>
              </a:rPr>
              <a:t> proton compressor ring, to serve as a proton driver for a </a:t>
            </a:r>
            <a:r>
              <a:rPr lang="en-US" altLang="en-US" sz="2000" b="1" dirty="0">
                <a:solidFill>
                  <a:schemeClr val="tx2"/>
                </a:solidFill>
              </a:rPr>
              <a:t>future muon collider </a:t>
            </a:r>
            <a:r>
              <a:rPr lang="en-US" altLang="en-US" sz="2000" dirty="0">
                <a:solidFill>
                  <a:schemeClr val="accent6"/>
                </a:solidFill>
              </a:rPr>
              <a:t>program.</a:t>
            </a:r>
            <a:endParaRPr lang="en-US" altLang="en-US" sz="8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0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0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669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Proton Dark Matter Searches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E57909-62AB-4CA8-A326-43A731F0570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Accelerator Frontier &amp; Dark Sector Searches</a:t>
            </a:r>
            <a:endParaRPr lang="en-US" sz="1200" b="1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14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4/22/2022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5" name="Content Placeholder 29">
            <a:extLst>
              <a:ext uri="{FF2B5EF4-FFF2-40B4-BE49-F238E27FC236}">
                <a16:creationId xmlns:a16="http://schemas.microsoft.com/office/drawing/2014/main" id="{B1956084-6E74-4CB8-B3DF-9BA52894A6CB}"/>
              </a:ext>
            </a:extLst>
          </p:cNvPr>
          <p:cNvSpPr txBox="1">
            <a:spLocks/>
          </p:cNvSpPr>
          <p:nvPr/>
        </p:nvSpPr>
        <p:spPr bwMode="auto">
          <a:xfrm>
            <a:off x="235743" y="956930"/>
            <a:ext cx="8672513" cy="53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Common Themes in Intense Proton Facilities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4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- High power </a:t>
            </a:r>
            <a:r>
              <a:rPr lang="en-US" altLang="en-US" sz="2000" b="1" dirty="0">
                <a:solidFill>
                  <a:schemeClr val="tx1"/>
                </a:solidFill>
              </a:rPr>
              <a:t>H- injection</a:t>
            </a:r>
            <a:r>
              <a:rPr lang="en-US" altLang="en-US" sz="2000" dirty="0">
                <a:solidFill>
                  <a:schemeClr val="accent6"/>
                </a:solidFill>
              </a:rPr>
              <a:t>, foils -&gt; lasers.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8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</a:t>
            </a:r>
            <a:r>
              <a:rPr lang="en-US" altLang="en-US" sz="2000" b="1" dirty="0">
                <a:solidFill>
                  <a:schemeClr val="tx1"/>
                </a:solidFill>
              </a:rPr>
              <a:t>Intense space-charge</a:t>
            </a:r>
            <a:r>
              <a:rPr lang="en-US" altLang="en-US" sz="2000" b="1" dirty="0">
                <a:solidFill>
                  <a:schemeClr val="accent6"/>
                </a:solidFill>
              </a:rPr>
              <a:t> </a:t>
            </a:r>
            <a:r>
              <a:rPr lang="en-US" altLang="en-US" sz="2000" dirty="0">
                <a:solidFill>
                  <a:schemeClr val="accent6"/>
                </a:solidFill>
              </a:rPr>
              <a:t>- compact, GeV-scale, large aperture rings.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8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- </a:t>
            </a:r>
            <a:r>
              <a:rPr lang="en-US" altLang="en-US" sz="2000" b="1" dirty="0">
                <a:solidFill>
                  <a:schemeClr val="tx1"/>
                </a:solidFill>
              </a:rPr>
              <a:t>Pulse compression schemes</a:t>
            </a:r>
            <a:r>
              <a:rPr lang="en-US" altLang="en-US" sz="2000" dirty="0">
                <a:solidFill>
                  <a:schemeClr val="accent6"/>
                </a:solidFill>
              </a:rPr>
              <a:t>, longitudinal manipulation.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8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- Kickers with </a:t>
            </a:r>
            <a:r>
              <a:rPr lang="en-US" altLang="en-US" sz="2000" b="1" dirty="0">
                <a:solidFill>
                  <a:schemeClr val="tx1"/>
                </a:solidFill>
              </a:rPr>
              <a:t>high rep. rate </a:t>
            </a:r>
            <a:r>
              <a:rPr lang="en-US" altLang="en-US" sz="2000" dirty="0">
                <a:solidFill>
                  <a:schemeClr val="accent6"/>
                </a:solidFill>
              </a:rPr>
              <a:t>extraction, </a:t>
            </a:r>
            <a:r>
              <a:rPr lang="en-US" altLang="en-US" sz="2000" b="1" dirty="0">
                <a:solidFill>
                  <a:schemeClr val="tx1"/>
                </a:solidFill>
              </a:rPr>
              <a:t>fast rise time</a:t>
            </a:r>
            <a:r>
              <a:rPr lang="en-US" altLang="en-US" sz="2000" dirty="0">
                <a:solidFill>
                  <a:schemeClr val="accent6"/>
                </a:solidFill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8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- Service to </a:t>
            </a:r>
            <a:r>
              <a:rPr lang="en-US" altLang="en-US" sz="2000" b="1" dirty="0">
                <a:solidFill>
                  <a:schemeClr val="tx1"/>
                </a:solidFill>
              </a:rPr>
              <a:t>multiple experimental </a:t>
            </a:r>
            <a:r>
              <a:rPr lang="en-US" altLang="en-US" sz="2000" dirty="0">
                <a:solidFill>
                  <a:schemeClr val="accent6"/>
                </a:solidFill>
              </a:rPr>
              <a:t>programs.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8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/>
                </a:solidFill>
              </a:rPr>
              <a:t>FNAL is deciding on it’s future experimental program</a:t>
            </a:r>
          </a:p>
        </p:txBody>
      </p:sp>
    </p:spTree>
    <p:extLst>
      <p:ext uri="{BB962C8B-B14F-4D97-AF65-F5344CB8AC3E}">
        <p14:creationId xmlns:p14="http://schemas.microsoft.com/office/powerpoint/2010/main" val="8542087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FNAL Slow Spill Protons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E57909-62AB-4CA8-A326-43A731F0570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Accelerator Frontier &amp; Dark Sector Searches</a:t>
            </a:r>
            <a:endParaRPr lang="en-US" sz="1200" b="1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15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4/22/2022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5" name="Content Placeholder 29">
            <a:extLst>
              <a:ext uri="{FF2B5EF4-FFF2-40B4-BE49-F238E27FC236}">
                <a16:creationId xmlns:a16="http://schemas.microsoft.com/office/drawing/2014/main" id="{B1956084-6E74-4CB8-B3DF-9BA52894A6CB}"/>
              </a:ext>
            </a:extLst>
          </p:cNvPr>
          <p:cNvSpPr txBox="1">
            <a:spLocks/>
          </p:cNvSpPr>
          <p:nvPr/>
        </p:nvSpPr>
        <p:spPr bwMode="auto">
          <a:xfrm>
            <a:off x="235743" y="956930"/>
            <a:ext cx="8672513" cy="53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DarkQuest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 Snowmass </a:t>
            </a:r>
            <a:r>
              <a:rPr lang="en-US" altLang="en-US" sz="2000" b="1" dirty="0">
                <a:solidFill>
                  <a:schemeClr val="accent6"/>
                </a:solidFill>
                <a:hlinkClick r:id="rId3"/>
              </a:rPr>
              <a:t>white paper.</a:t>
            </a:r>
            <a:endParaRPr lang="en-US" altLang="en-US" sz="20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0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Main Injector Slow Spill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- </a:t>
            </a:r>
            <a:r>
              <a:rPr lang="en-US" altLang="en-US" sz="2000" b="1" dirty="0">
                <a:solidFill>
                  <a:schemeClr val="tx2"/>
                </a:solidFill>
              </a:rPr>
              <a:t>8e12</a:t>
            </a:r>
            <a:r>
              <a:rPr lang="en-US" altLang="en-US" sz="2000" dirty="0">
                <a:solidFill>
                  <a:schemeClr val="accent6"/>
                </a:solidFill>
              </a:rPr>
              <a:t> protons at </a:t>
            </a:r>
            <a:r>
              <a:rPr lang="en-US" altLang="en-US" sz="2000" b="1" dirty="0">
                <a:solidFill>
                  <a:schemeClr val="tx2"/>
                </a:solidFill>
              </a:rPr>
              <a:t>120 GeV</a:t>
            </a:r>
            <a:r>
              <a:rPr lang="en-US" altLang="en-US" sz="2000" dirty="0">
                <a:solidFill>
                  <a:schemeClr val="accent6"/>
                </a:solidFill>
              </a:rPr>
              <a:t>, over </a:t>
            </a:r>
            <a:r>
              <a:rPr lang="en-US" altLang="en-US" sz="2000" b="1" dirty="0">
                <a:solidFill>
                  <a:schemeClr val="tx2"/>
                </a:solidFill>
              </a:rPr>
              <a:t>six seconds</a:t>
            </a:r>
            <a:r>
              <a:rPr lang="en-US" altLang="en-US" sz="2000" b="1" dirty="0">
                <a:solidFill>
                  <a:schemeClr val="accent6"/>
                </a:solidFill>
              </a:rPr>
              <a:t>, </a:t>
            </a:r>
            <a:r>
              <a:rPr lang="en-US" altLang="en-US" sz="2000" b="1" dirty="0">
                <a:solidFill>
                  <a:schemeClr val="tx2"/>
                </a:solidFill>
              </a:rPr>
              <a:t>once a minute</a:t>
            </a:r>
            <a:r>
              <a:rPr lang="en-US" altLang="en-US" sz="2000" dirty="0">
                <a:solidFill>
                  <a:schemeClr val="accent6"/>
                </a:solidFill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- Limited by particle loss rates during 2nd-order resonant extraction.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/>
                </a:solidFill>
              </a:rPr>
              <a:t>REDTOP </a:t>
            </a:r>
            <a:r>
              <a:rPr lang="en-US" altLang="en-US" sz="2000" b="1" dirty="0">
                <a:solidFill>
                  <a:schemeClr val="accent6"/>
                </a:solidFill>
                <a:hlinkClick r:id="rId4"/>
              </a:rPr>
              <a:t>paper </a:t>
            </a:r>
            <a:r>
              <a:rPr lang="en-US" altLang="en-US" sz="2000" b="1" dirty="0" err="1">
                <a:solidFill>
                  <a:schemeClr val="accent6"/>
                </a:solidFill>
                <a:hlinkClick r:id="rId4"/>
              </a:rPr>
              <a:t>Gatto</a:t>
            </a:r>
            <a:r>
              <a:rPr lang="en-US" altLang="en-US" sz="2000" b="1" dirty="0">
                <a:solidFill>
                  <a:schemeClr val="accent6"/>
                </a:solidFill>
                <a:hlinkClick r:id="rId4"/>
              </a:rPr>
              <a:t> et al.</a:t>
            </a:r>
            <a:endParaRPr lang="en-US" altLang="en-US" sz="20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PIP-II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Linac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 Capabilities ~2029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- </a:t>
            </a:r>
            <a:r>
              <a:rPr lang="en-US" altLang="en-US" sz="2000" b="1" dirty="0">
                <a:solidFill>
                  <a:schemeClr val="tx2"/>
                </a:solidFill>
              </a:rPr>
              <a:t>2mA CW-capable</a:t>
            </a:r>
            <a:r>
              <a:rPr lang="en-US" altLang="en-US" sz="2000" dirty="0">
                <a:solidFill>
                  <a:schemeClr val="accent6"/>
                </a:solidFill>
              </a:rPr>
              <a:t> at </a:t>
            </a:r>
            <a:r>
              <a:rPr lang="en-US" altLang="en-US" sz="2000" b="1" dirty="0">
                <a:solidFill>
                  <a:schemeClr val="tx2"/>
                </a:solidFill>
              </a:rPr>
              <a:t>0.8 GeV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- REDTOP Run-II, tagged </a:t>
            </a:r>
            <a:r>
              <a:rPr lang="el-GR" altLang="en-US" sz="2000" dirty="0">
                <a:solidFill>
                  <a:schemeClr val="accent6"/>
                </a:solidFill>
              </a:rPr>
              <a:t>η</a:t>
            </a:r>
            <a:endParaRPr lang="en-US" altLang="en-US" sz="20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000" b="1" dirty="0">
              <a:solidFill>
                <a:schemeClr val="tx2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Upgraded PIP-II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Linac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 Capabilities ~2038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- </a:t>
            </a:r>
            <a:r>
              <a:rPr lang="en-US" altLang="en-US" sz="2000" b="1" dirty="0">
                <a:solidFill>
                  <a:schemeClr val="tx2"/>
                </a:solidFill>
              </a:rPr>
              <a:t>2mA CW-capable</a:t>
            </a:r>
            <a:r>
              <a:rPr lang="en-US" altLang="en-US" sz="2000" dirty="0">
                <a:solidFill>
                  <a:schemeClr val="accent6"/>
                </a:solidFill>
              </a:rPr>
              <a:t> at </a:t>
            </a:r>
            <a:r>
              <a:rPr lang="en-US" altLang="en-US" sz="2000" b="1" dirty="0">
                <a:solidFill>
                  <a:schemeClr val="tx2"/>
                </a:solidFill>
              </a:rPr>
              <a:t>2.0 GeV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- REDTOP Run-III, tagged </a:t>
            </a:r>
            <a:r>
              <a:rPr lang="el-GR" altLang="en-US" sz="2000" dirty="0">
                <a:solidFill>
                  <a:schemeClr val="accent6"/>
                </a:solidFill>
              </a:rPr>
              <a:t>η</a:t>
            </a:r>
            <a:r>
              <a:rPr lang="en-US" altLang="en-US" sz="2000" dirty="0">
                <a:solidFill>
                  <a:schemeClr val="accent6"/>
                </a:solidFill>
              </a:rPr>
              <a:t>’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52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CERN LHC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E57909-62AB-4CA8-A326-43A731F0570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Accelerator Frontier &amp; Dark Sector Searches</a:t>
            </a:r>
            <a:endParaRPr lang="en-US" sz="1200" b="1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16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4/22/2022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5" name="Content Placeholder 29">
            <a:extLst>
              <a:ext uri="{FF2B5EF4-FFF2-40B4-BE49-F238E27FC236}">
                <a16:creationId xmlns:a16="http://schemas.microsoft.com/office/drawing/2014/main" id="{B1956084-6E74-4CB8-B3DF-9BA52894A6CB}"/>
              </a:ext>
            </a:extLst>
          </p:cNvPr>
          <p:cNvSpPr txBox="1">
            <a:spLocks/>
          </p:cNvSpPr>
          <p:nvPr/>
        </p:nvSpPr>
        <p:spPr bwMode="auto">
          <a:xfrm>
            <a:off x="235743" y="956930"/>
            <a:ext cx="8672513" cy="53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Forward Facility at HL-LHC Snowmass </a:t>
            </a:r>
            <a:r>
              <a:rPr lang="en-US" altLang="en-US" sz="2000" b="1" dirty="0">
                <a:solidFill>
                  <a:schemeClr val="accent6"/>
                </a:solidFill>
                <a:hlinkClick r:id="rId3"/>
              </a:rPr>
              <a:t>white paper.</a:t>
            </a:r>
            <a:endParaRPr lang="en-US" altLang="en-US" sz="20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CODEX-b Snowmass </a:t>
            </a:r>
            <a:r>
              <a:rPr lang="en-US" altLang="en-US" sz="2000" b="1" dirty="0">
                <a:solidFill>
                  <a:schemeClr val="accent6"/>
                </a:solidFill>
                <a:hlinkClick r:id="rId4"/>
              </a:rPr>
              <a:t>white paper.</a:t>
            </a:r>
            <a:endParaRPr lang="en-US" altLang="en-US" sz="20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LHC-b Dark Sector Snowmass </a:t>
            </a:r>
            <a:r>
              <a:rPr lang="en-US" altLang="en-US" sz="2000" b="1" dirty="0">
                <a:solidFill>
                  <a:schemeClr val="accent6"/>
                </a:solidFill>
                <a:hlinkClick r:id="rId5"/>
              </a:rPr>
              <a:t>white paper.</a:t>
            </a:r>
            <a:endParaRPr lang="en-US" altLang="en-US" sz="20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0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0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0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0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0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0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0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0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0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0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0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0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0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LEvEL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 at LHC Beam Dump, </a:t>
            </a:r>
            <a:r>
              <a:rPr lang="en-US" altLang="en-US" sz="2000" b="1" dirty="0">
                <a:solidFill>
                  <a:schemeClr val="accent6"/>
                </a:solidFill>
                <a:hlinkClick r:id="rId6"/>
              </a:rPr>
              <a:t>K. Kelly et al.</a:t>
            </a:r>
            <a:endParaRPr lang="en-US" altLang="en-US" sz="2000" b="1" dirty="0">
              <a:solidFill>
                <a:schemeClr val="accent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8A7FA4-69F7-4113-AAC3-36B85D5034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8300" y="1991565"/>
            <a:ext cx="4773613" cy="371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913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CERN LHC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E57909-62AB-4CA8-A326-43A731F0570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Accelerator Frontier &amp; Dark Sector Searches</a:t>
            </a:r>
            <a:endParaRPr lang="en-US" sz="1200" b="1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17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4/22/2022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5" name="Content Placeholder 29">
            <a:extLst>
              <a:ext uri="{FF2B5EF4-FFF2-40B4-BE49-F238E27FC236}">
                <a16:creationId xmlns:a16="http://schemas.microsoft.com/office/drawing/2014/main" id="{B1956084-6E74-4CB8-B3DF-9BA52894A6CB}"/>
              </a:ext>
            </a:extLst>
          </p:cNvPr>
          <p:cNvSpPr txBox="1">
            <a:spLocks/>
          </p:cNvSpPr>
          <p:nvPr/>
        </p:nvSpPr>
        <p:spPr bwMode="auto">
          <a:xfrm>
            <a:off x="235743" y="956930"/>
            <a:ext cx="8672513" cy="53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Forward Facility at HL-LHC Snowmass </a:t>
            </a:r>
            <a:r>
              <a:rPr lang="en-US" altLang="en-US" sz="2000" b="1" dirty="0">
                <a:solidFill>
                  <a:schemeClr val="accent6"/>
                </a:solidFill>
                <a:hlinkClick r:id="rId3"/>
              </a:rPr>
              <a:t>white paper.</a:t>
            </a:r>
            <a:endParaRPr lang="en-US" altLang="en-US" sz="20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CODEX-b Snowmass </a:t>
            </a:r>
            <a:r>
              <a:rPr lang="en-US" altLang="en-US" sz="2000" b="1" dirty="0">
                <a:solidFill>
                  <a:schemeClr val="accent6"/>
                </a:solidFill>
                <a:hlinkClick r:id="rId4"/>
              </a:rPr>
              <a:t>white paper.</a:t>
            </a:r>
            <a:endParaRPr lang="en-US" altLang="en-US" sz="20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LHC-b Dark Sector Snowmass </a:t>
            </a:r>
            <a:r>
              <a:rPr lang="en-US" altLang="en-US" sz="2000" b="1" dirty="0">
                <a:solidFill>
                  <a:schemeClr val="accent6"/>
                </a:solidFill>
                <a:hlinkClick r:id="rId5"/>
              </a:rPr>
              <a:t>white paper.</a:t>
            </a:r>
            <a:endParaRPr lang="en-US" altLang="en-US" sz="20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0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LHC capabilities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- </a:t>
            </a:r>
            <a:r>
              <a:rPr lang="en-US" altLang="en-US" sz="2000" b="1" dirty="0">
                <a:solidFill>
                  <a:schemeClr val="tx2"/>
                </a:solidFill>
              </a:rPr>
              <a:t>2.06e34 cm</a:t>
            </a:r>
            <a:r>
              <a:rPr lang="en-US" altLang="en-US" sz="2000" b="1" baseline="30000" dirty="0">
                <a:solidFill>
                  <a:schemeClr val="tx2"/>
                </a:solidFill>
              </a:rPr>
              <a:t>-2</a:t>
            </a:r>
            <a:r>
              <a:rPr lang="en-US" altLang="en-US" sz="2000" b="1" dirty="0">
                <a:solidFill>
                  <a:schemeClr val="tx2"/>
                </a:solidFill>
              </a:rPr>
              <a:t>s</a:t>
            </a:r>
            <a:r>
              <a:rPr lang="en-US" altLang="en-US" sz="2000" b="1" baseline="30000" dirty="0">
                <a:solidFill>
                  <a:schemeClr val="tx2"/>
                </a:solidFill>
              </a:rPr>
              <a:t>-1</a:t>
            </a:r>
            <a:r>
              <a:rPr lang="en-US" altLang="en-US" sz="2000" b="1" dirty="0">
                <a:solidFill>
                  <a:schemeClr val="tx2"/>
                </a:solidFill>
              </a:rPr>
              <a:t> </a:t>
            </a:r>
            <a:r>
              <a:rPr lang="en-US" altLang="en-US" sz="2000" dirty="0">
                <a:solidFill>
                  <a:schemeClr val="accent6"/>
                </a:solidFill>
              </a:rPr>
              <a:t>instantaneous luminosity circular p</a:t>
            </a:r>
            <a:r>
              <a:rPr lang="en-US" altLang="en-US" sz="2000" baseline="30000" dirty="0">
                <a:solidFill>
                  <a:schemeClr val="accent6"/>
                </a:solidFill>
              </a:rPr>
              <a:t>+</a:t>
            </a:r>
            <a:r>
              <a:rPr lang="en-US" altLang="en-US" sz="2000" dirty="0">
                <a:solidFill>
                  <a:schemeClr val="accent6"/>
                </a:solidFill>
              </a:rPr>
              <a:t> p</a:t>
            </a:r>
            <a:r>
              <a:rPr lang="en-US" altLang="en-US" sz="2000" baseline="30000" dirty="0">
                <a:solidFill>
                  <a:schemeClr val="accent6"/>
                </a:solidFill>
              </a:rPr>
              <a:t>+</a:t>
            </a:r>
            <a:r>
              <a:rPr lang="en-US" altLang="en-US" sz="2000" dirty="0">
                <a:solidFill>
                  <a:schemeClr val="accent6"/>
                </a:solidFill>
              </a:rPr>
              <a:t> collider.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- </a:t>
            </a:r>
            <a:r>
              <a:rPr lang="en-US" altLang="en-US" sz="2000" b="1" dirty="0">
                <a:solidFill>
                  <a:schemeClr val="tx2"/>
                </a:solidFill>
              </a:rPr>
              <a:t>13 </a:t>
            </a:r>
            <a:r>
              <a:rPr lang="en-US" altLang="en-US" sz="2000" b="1" dirty="0" err="1">
                <a:solidFill>
                  <a:schemeClr val="tx2"/>
                </a:solidFill>
              </a:rPr>
              <a:t>TeV</a:t>
            </a:r>
            <a:r>
              <a:rPr lang="en-US" altLang="en-US" sz="2000" b="1" dirty="0">
                <a:solidFill>
                  <a:schemeClr val="tx2"/>
                </a:solidFill>
              </a:rPr>
              <a:t> </a:t>
            </a:r>
            <a:r>
              <a:rPr lang="en-US" altLang="en-US" sz="2000" dirty="0">
                <a:solidFill>
                  <a:schemeClr val="accent6"/>
                </a:solidFill>
              </a:rPr>
              <a:t>center of mass energy (6.5+6.5 </a:t>
            </a:r>
            <a:r>
              <a:rPr lang="en-US" altLang="en-US" sz="2000" dirty="0" err="1">
                <a:solidFill>
                  <a:schemeClr val="accent6"/>
                </a:solidFill>
              </a:rPr>
              <a:t>Gev</a:t>
            </a:r>
            <a:r>
              <a:rPr lang="en-US" altLang="en-US" sz="2000" dirty="0">
                <a:solidFill>
                  <a:schemeClr val="accent6"/>
                </a:solidFill>
              </a:rPr>
              <a:t>) symmetric collision.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- also supports ion-ion collisions.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0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HL-LHC: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- crab cavities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- Nb3Sn quads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- bunch spacing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- detector upgrades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/>
                </a:solidFill>
              </a:rPr>
              <a:t>- </a:t>
            </a:r>
            <a:r>
              <a:rPr lang="en-US" altLang="en-US" sz="2000" b="1" dirty="0">
                <a:solidFill>
                  <a:schemeClr val="accent6"/>
                </a:solidFill>
                <a:hlinkClick r:id="rId6"/>
              </a:rPr>
              <a:t>B. Schmidt</a:t>
            </a:r>
            <a:endParaRPr lang="en-US" altLang="en-US" sz="20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0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FCC Snowmass </a:t>
            </a:r>
            <a:r>
              <a:rPr lang="en-US" altLang="en-US" sz="2000" b="1" dirty="0">
                <a:solidFill>
                  <a:schemeClr val="accent6"/>
                </a:solidFill>
                <a:hlinkClick r:id="rId7"/>
              </a:rPr>
              <a:t>white paper</a:t>
            </a:r>
            <a:endParaRPr lang="en-US" altLang="en-US" sz="2000" b="1" dirty="0">
              <a:solidFill>
                <a:schemeClr val="accent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5EF421-A816-4FD5-8255-96FD73E1C1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4466" y="3467544"/>
            <a:ext cx="5362265" cy="243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740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KEK Belle II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E57909-62AB-4CA8-A326-43A731F0570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Accelerator Frontier &amp; Dark Sector Searches</a:t>
            </a:r>
            <a:endParaRPr lang="en-US" sz="1200" b="1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18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4/22/2022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5" name="Content Placeholder 29">
            <a:extLst>
              <a:ext uri="{FF2B5EF4-FFF2-40B4-BE49-F238E27FC236}">
                <a16:creationId xmlns:a16="http://schemas.microsoft.com/office/drawing/2014/main" id="{B1956084-6E74-4CB8-B3DF-9BA52894A6CB}"/>
              </a:ext>
            </a:extLst>
          </p:cNvPr>
          <p:cNvSpPr txBox="1">
            <a:spLocks/>
          </p:cNvSpPr>
          <p:nvPr/>
        </p:nvSpPr>
        <p:spPr bwMode="auto">
          <a:xfrm>
            <a:off x="235743" y="956930"/>
            <a:ext cx="8672513" cy="53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Belle-II GAZELLE Snowmass </a:t>
            </a:r>
            <a:r>
              <a:rPr lang="en-US" altLang="en-US" sz="2000" b="1" dirty="0">
                <a:solidFill>
                  <a:schemeClr val="accent6"/>
                </a:solidFill>
                <a:hlinkClick r:id="rId3"/>
              </a:rPr>
              <a:t>white paper.</a:t>
            </a:r>
            <a:endParaRPr lang="en-US" altLang="en-US" sz="20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0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Belle II Capabilities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- </a:t>
            </a:r>
            <a:r>
              <a:rPr lang="en-US" altLang="en-US" sz="2000" b="1" dirty="0">
                <a:solidFill>
                  <a:schemeClr val="tx2"/>
                </a:solidFill>
              </a:rPr>
              <a:t>2.4e34 cm</a:t>
            </a:r>
            <a:r>
              <a:rPr lang="en-US" altLang="en-US" sz="2000" b="1" baseline="30000" dirty="0">
                <a:solidFill>
                  <a:schemeClr val="tx2"/>
                </a:solidFill>
              </a:rPr>
              <a:t>-2</a:t>
            </a:r>
            <a:r>
              <a:rPr lang="en-US" altLang="en-US" sz="2000" b="1" dirty="0">
                <a:solidFill>
                  <a:schemeClr val="tx2"/>
                </a:solidFill>
              </a:rPr>
              <a:t>s</a:t>
            </a:r>
            <a:r>
              <a:rPr lang="en-US" altLang="en-US" sz="2000" b="1" baseline="30000" dirty="0">
                <a:solidFill>
                  <a:schemeClr val="tx2"/>
                </a:solidFill>
              </a:rPr>
              <a:t>-1</a:t>
            </a:r>
            <a:r>
              <a:rPr lang="en-US" altLang="en-US" sz="2000" b="1" dirty="0">
                <a:solidFill>
                  <a:schemeClr val="tx2"/>
                </a:solidFill>
              </a:rPr>
              <a:t> </a:t>
            </a:r>
            <a:r>
              <a:rPr lang="en-US" altLang="en-US" sz="2000" dirty="0">
                <a:solidFill>
                  <a:schemeClr val="accent6"/>
                </a:solidFill>
              </a:rPr>
              <a:t>instantaneous luminosity circular e</a:t>
            </a:r>
            <a:r>
              <a:rPr lang="en-US" altLang="en-US" sz="2000" baseline="30000" dirty="0">
                <a:solidFill>
                  <a:schemeClr val="accent6"/>
                </a:solidFill>
              </a:rPr>
              <a:t>+</a:t>
            </a:r>
            <a:r>
              <a:rPr lang="en-US" altLang="en-US" sz="2000" dirty="0">
                <a:solidFill>
                  <a:schemeClr val="accent6"/>
                </a:solidFill>
              </a:rPr>
              <a:t> e</a:t>
            </a:r>
            <a:r>
              <a:rPr lang="en-US" altLang="en-US" sz="2000" baseline="30000" dirty="0">
                <a:solidFill>
                  <a:schemeClr val="accent6"/>
                </a:solidFill>
              </a:rPr>
              <a:t>-</a:t>
            </a:r>
            <a:r>
              <a:rPr lang="en-US" altLang="en-US" sz="2000" dirty="0">
                <a:solidFill>
                  <a:schemeClr val="accent6"/>
                </a:solidFill>
              </a:rPr>
              <a:t> collider.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- </a:t>
            </a:r>
            <a:r>
              <a:rPr lang="en-US" altLang="en-US" sz="2000" b="1" dirty="0">
                <a:solidFill>
                  <a:schemeClr val="tx2"/>
                </a:solidFill>
              </a:rPr>
              <a:t>10.58 GeV </a:t>
            </a:r>
            <a:r>
              <a:rPr lang="en-US" altLang="en-US" sz="2000" dirty="0">
                <a:solidFill>
                  <a:schemeClr val="accent6"/>
                </a:solidFill>
              </a:rPr>
              <a:t>center of mass energy (4+7 </a:t>
            </a:r>
            <a:r>
              <a:rPr lang="en-US" altLang="en-US" sz="2000" dirty="0" err="1">
                <a:solidFill>
                  <a:schemeClr val="accent6"/>
                </a:solidFill>
              </a:rPr>
              <a:t>Gev</a:t>
            </a:r>
            <a:r>
              <a:rPr lang="en-US" altLang="en-US" sz="2000" dirty="0">
                <a:solidFill>
                  <a:schemeClr val="accent6"/>
                </a:solidFill>
              </a:rPr>
              <a:t>) asymmetric collision.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Proposed Polarization Upgrade Snowmass </a:t>
            </a:r>
            <a:r>
              <a:rPr lang="en-US" altLang="en-US" sz="2000" b="1" dirty="0">
                <a:solidFill>
                  <a:schemeClr val="accent6"/>
                </a:solidFill>
                <a:hlinkClick r:id="rId4"/>
              </a:rPr>
              <a:t>white paper.</a:t>
            </a:r>
            <a:endParaRPr lang="en-US" altLang="en-US" sz="2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9885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JLAB CEBAF HPS &amp; APEX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E57909-62AB-4CA8-A326-43A731F0570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Accelerator Frontier &amp; Dark Sector Searches</a:t>
            </a:r>
            <a:endParaRPr lang="en-US" sz="1200" b="1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19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4/22/2022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5" name="Content Placeholder 29">
            <a:extLst>
              <a:ext uri="{FF2B5EF4-FFF2-40B4-BE49-F238E27FC236}">
                <a16:creationId xmlns:a16="http://schemas.microsoft.com/office/drawing/2014/main" id="{B1956084-6E74-4CB8-B3DF-9BA52894A6CB}"/>
              </a:ext>
            </a:extLst>
          </p:cNvPr>
          <p:cNvSpPr txBox="1">
            <a:spLocks/>
          </p:cNvSpPr>
          <p:nvPr/>
        </p:nvSpPr>
        <p:spPr bwMode="auto">
          <a:xfrm>
            <a:off x="242887" y="956930"/>
            <a:ext cx="8672513" cy="53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HPS Snowmass </a:t>
            </a:r>
            <a:r>
              <a:rPr lang="en-US" altLang="en-US" sz="2000" b="1" dirty="0">
                <a:solidFill>
                  <a:schemeClr val="accent6"/>
                </a:solidFill>
                <a:hlinkClick r:id="rId3"/>
              </a:rPr>
              <a:t>white paper.</a:t>
            </a:r>
            <a:endParaRPr lang="en-US" altLang="en-US" sz="20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Physics with CEBAF paper </a:t>
            </a:r>
            <a:r>
              <a:rPr lang="en-US" altLang="en-US" sz="2000" b="1" dirty="0">
                <a:solidFill>
                  <a:schemeClr val="accent6"/>
                </a:solidFill>
                <a:hlinkClick r:id="rId4"/>
              </a:rPr>
              <a:t>J. Arrington et al.</a:t>
            </a:r>
            <a:endParaRPr lang="en-US" altLang="en-US" sz="20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12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LERF Capabilities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- Up to </a:t>
            </a:r>
            <a:r>
              <a:rPr lang="en-US" altLang="en-US" sz="2000" b="1" dirty="0">
                <a:solidFill>
                  <a:schemeClr val="tx2"/>
                </a:solidFill>
              </a:rPr>
              <a:t>135pC</a:t>
            </a:r>
            <a:r>
              <a:rPr lang="en-US" altLang="en-US" sz="2000" dirty="0">
                <a:solidFill>
                  <a:schemeClr val="accent6"/>
                </a:solidFill>
              </a:rPr>
              <a:t> at </a:t>
            </a:r>
            <a:r>
              <a:rPr lang="en-US" altLang="en-US" sz="2000" b="1" dirty="0">
                <a:solidFill>
                  <a:schemeClr val="tx2"/>
                </a:solidFill>
              </a:rPr>
              <a:t>74.85 MHz CW</a:t>
            </a:r>
            <a:r>
              <a:rPr lang="en-US" altLang="en-US" sz="2000" dirty="0">
                <a:solidFill>
                  <a:schemeClr val="accent6"/>
                </a:solidFill>
              </a:rPr>
              <a:t>, </a:t>
            </a:r>
            <a:r>
              <a:rPr lang="en-US" altLang="en-US" sz="2000" b="1" dirty="0">
                <a:solidFill>
                  <a:schemeClr val="tx2"/>
                </a:solidFill>
              </a:rPr>
              <a:t>0.17 GeV </a:t>
            </a:r>
            <a:r>
              <a:rPr lang="en-US" altLang="en-US" sz="2000" dirty="0">
                <a:solidFill>
                  <a:schemeClr val="accent6"/>
                </a:solidFill>
              </a:rPr>
              <a:t>electrons, up to </a:t>
            </a:r>
            <a:r>
              <a:rPr lang="en-US" altLang="en-US" sz="2000" b="1" dirty="0">
                <a:solidFill>
                  <a:schemeClr val="tx2"/>
                </a:solidFill>
              </a:rPr>
              <a:t>~1.7 MW</a:t>
            </a:r>
            <a:r>
              <a:rPr lang="en-US" altLang="en-US" sz="2000" dirty="0">
                <a:solidFill>
                  <a:schemeClr val="accent6"/>
                </a:solidFill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 err="1">
                <a:solidFill>
                  <a:schemeClr val="accent6"/>
                </a:solidFill>
              </a:rPr>
              <a:t>DarkLight</a:t>
            </a:r>
            <a:r>
              <a:rPr lang="en-US" altLang="en-US" sz="2000" dirty="0">
                <a:solidFill>
                  <a:schemeClr val="accent6"/>
                </a:solidFill>
              </a:rPr>
              <a:t> experiment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12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CEBAF Capabilities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- Up to </a:t>
            </a:r>
            <a:r>
              <a:rPr lang="en-US" altLang="en-US" sz="2000" b="1" dirty="0">
                <a:solidFill>
                  <a:schemeClr val="tx2"/>
                </a:solidFill>
              </a:rPr>
              <a:t>1.3pC</a:t>
            </a:r>
            <a:r>
              <a:rPr lang="en-US" altLang="en-US" sz="2000" dirty="0">
                <a:solidFill>
                  <a:schemeClr val="accent6"/>
                </a:solidFill>
              </a:rPr>
              <a:t> at </a:t>
            </a:r>
            <a:r>
              <a:rPr lang="en-US" altLang="en-US" sz="2000" b="1" dirty="0">
                <a:solidFill>
                  <a:schemeClr val="tx2"/>
                </a:solidFill>
              </a:rPr>
              <a:t>249.5 MHz CW</a:t>
            </a:r>
            <a:r>
              <a:rPr lang="en-US" altLang="en-US" sz="2000" dirty="0">
                <a:solidFill>
                  <a:schemeClr val="accent6"/>
                </a:solidFill>
              </a:rPr>
              <a:t>, </a:t>
            </a:r>
            <a:r>
              <a:rPr lang="en-US" altLang="en-US" sz="2000" b="1" dirty="0">
                <a:solidFill>
                  <a:schemeClr val="tx2"/>
                </a:solidFill>
              </a:rPr>
              <a:t>1-11 GeV </a:t>
            </a:r>
            <a:r>
              <a:rPr lang="en-US" altLang="en-US" sz="2000" dirty="0">
                <a:solidFill>
                  <a:schemeClr val="accent6"/>
                </a:solidFill>
              </a:rPr>
              <a:t>electrons, up to </a:t>
            </a:r>
            <a:r>
              <a:rPr lang="en-US" altLang="en-US" sz="2000" b="1" dirty="0">
                <a:solidFill>
                  <a:schemeClr val="tx2"/>
                </a:solidFill>
              </a:rPr>
              <a:t>1 MW</a:t>
            </a:r>
            <a:r>
              <a:rPr lang="en-US" altLang="en-US" sz="2000" dirty="0">
                <a:solidFill>
                  <a:schemeClr val="accent6"/>
                </a:solidFill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	- up to 85% polarization.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- APEX experiment in Hall A.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- HPS experiment in Hall B.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Experiments need runtime, looking at target &amp; detector improvements.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0A94FD-4F3E-418F-99A6-F4136651C1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8868" y="4425462"/>
            <a:ext cx="6519495" cy="1476254"/>
          </a:xfrm>
          <a:prstGeom prst="rect">
            <a:avLst/>
          </a:prstGeom>
        </p:spPr>
      </p:pic>
      <p:sp>
        <p:nvSpPr>
          <p:cNvPr id="14" name="Content Placeholder 29">
            <a:extLst>
              <a:ext uri="{FF2B5EF4-FFF2-40B4-BE49-F238E27FC236}">
                <a16:creationId xmlns:a16="http://schemas.microsoft.com/office/drawing/2014/main" id="{A09699EF-EB4C-4B10-AD4E-F788603F1EDA}"/>
              </a:ext>
            </a:extLst>
          </p:cNvPr>
          <p:cNvSpPr txBox="1">
            <a:spLocks/>
          </p:cNvSpPr>
          <p:nvPr/>
        </p:nvSpPr>
        <p:spPr bwMode="auto">
          <a:xfrm>
            <a:off x="701644" y="4631873"/>
            <a:ext cx="831396" cy="35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HPS:</a:t>
            </a:r>
            <a:endParaRPr lang="en-US" alt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133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Talk Structure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E57909-62AB-4CA8-A326-43A731F0570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Accelerator Frontier &amp; Dark Sector Searches</a:t>
            </a:r>
            <a:endParaRPr lang="en-US" sz="1200" b="1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4/22/2022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EF410B-9289-44F9-98A6-EA8B07D0CDC9}"/>
              </a:ext>
            </a:extLst>
          </p:cNvPr>
          <p:cNvSpPr/>
          <p:nvPr/>
        </p:nvSpPr>
        <p:spPr>
          <a:xfrm>
            <a:off x="6241312" y="5544879"/>
            <a:ext cx="1929809" cy="3615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9">
            <a:extLst>
              <a:ext uri="{FF2B5EF4-FFF2-40B4-BE49-F238E27FC236}">
                <a16:creationId xmlns:a16="http://schemas.microsoft.com/office/drawing/2014/main" id="{C366E071-9252-482C-9BBF-5E13B06EB2E7}"/>
              </a:ext>
            </a:extLst>
          </p:cNvPr>
          <p:cNvSpPr txBox="1">
            <a:spLocks/>
          </p:cNvSpPr>
          <p:nvPr/>
        </p:nvSpPr>
        <p:spPr bwMode="auto">
          <a:xfrm>
            <a:off x="228600" y="1038171"/>
            <a:ext cx="8672513" cy="525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Intense Proton Rings</a:t>
            </a: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r>
              <a:rPr lang="en-US" sz="2000" dirty="0"/>
              <a:t>- LANL PSR</a:t>
            </a: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r>
              <a:rPr lang="en-US" sz="2000" dirty="0"/>
              <a:t>- ORNL SNS</a:t>
            </a: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r>
              <a:rPr lang="en-US" sz="2000" dirty="0"/>
              <a:t>- FNAL Proposed PAR</a:t>
            </a: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r>
              <a:rPr lang="en-US" sz="2000" dirty="0"/>
              <a:t>- FNAL Proposed RCS</a:t>
            </a: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r>
              <a:rPr lang="en-US" sz="2000" dirty="0"/>
              <a:t>- ESS Proposed </a:t>
            </a:r>
            <a:r>
              <a:rPr lang="en-US" sz="2000" dirty="0" err="1"/>
              <a:t>ESSnuSB</a:t>
            </a:r>
            <a:r>
              <a:rPr lang="en-US" sz="2000" dirty="0"/>
              <a:t> AR</a:t>
            </a:r>
            <a:endParaRPr lang="en-US" sz="2000" b="1" dirty="0"/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endParaRPr lang="en-US" sz="1200" b="1" dirty="0"/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Proton Slow-spill</a:t>
            </a: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r>
              <a:rPr lang="en-US" sz="2000" dirty="0"/>
              <a:t>- FNAL Main Injector, PIP-II </a:t>
            </a:r>
            <a:r>
              <a:rPr lang="en-US" sz="2000" dirty="0" err="1"/>
              <a:t>Linac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Colliders</a:t>
            </a: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r>
              <a:rPr lang="en-US" sz="2000" dirty="0"/>
              <a:t>- CERN LHC </a:t>
            </a: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r>
              <a:rPr lang="en-US" sz="2000" dirty="0"/>
              <a:t>- KEK Belle II</a:t>
            </a:r>
            <a:endParaRPr lang="en-US" sz="2000" b="1" dirty="0"/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Electron Searches</a:t>
            </a: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r>
              <a:rPr lang="en-US" sz="2000" dirty="0"/>
              <a:t>- SLAC LCLS-II</a:t>
            </a:r>
          </a:p>
          <a:p>
            <a:pPr marL="0" indent="0">
              <a:spcBef>
                <a:spcPts val="0"/>
              </a:spcBef>
              <a:buNone/>
              <a:defRPr>
                <a:uFillTx/>
              </a:defRPr>
            </a:pPr>
            <a:r>
              <a:rPr lang="en-US" sz="2000" dirty="0"/>
              <a:t>- JLAB CEBAF HPS</a:t>
            </a:r>
          </a:p>
        </p:txBody>
      </p:sp>
    </p:spTree>
    <p:extLst>
      <p:ext uri="{BB962C8B-B14F-4D97-AF65-F5344CB8AC3E}">
        <p14:creationId xmlns:p14="http://schemas.microsoft.com/office/powerpoint/2010/main" val="8262204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SLAC LCLS-II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E57909-62AB-4CA8-A326-43A731F0570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Accelerator Frontier &amp; Dark Sector Searches</a:t>
            </a:r>
            <a:endParaRPr lang="en-US" sz="1200" b="1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20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4/22/2022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5" name="Content Placeholder 29">
            <a:extLst>
              <a:ext uri="{FF2B5EF4-FFF2-40B4-BE49-F238E27FC236}">
                <a16:creationId xmlns:a16="http://schemas.microsoft.com/office/drawing/2014/main" id="{B1956084-6E74-4CB8-B3DF-9BA52894A6CB}"/>
              </a:ext>
            </a:extLst>
          </p:cNvPr>
          <p:cNvSpPr txBox="1">
            <a:spLocks/>
          </p:cNvSpPr>
          <p:nvPr/>
        </p:nvSpPr>
        <p:spPr bwMode="auto">
          <a:xfrm>
            <a:off x="235743" y="956930"/>
            <a:ext cx="8672513" cy="53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LDMX Snowmass </a:t>
            </a:r>
            <a:r>
              <a:rPr lang="en-US" altLang="en-US" sz="2000" b="1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white paper.</a:t>
            </a:r>
            <a:endParaRPr lang="en-US" altLang="en-US" sz="2000" b="1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000" b="1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LCLS-II capabilities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 </a:t>
            </a:r>
            <a:r>
              <a:rPr lang="en-US" altLang="en-US" sz="2000" b="1" dirty="0" err="1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Linac</a:t>
            </a:r>
            <a:r>
              <a:rPr lang="en-US" altLang="en-US" sz="2000" b="1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(now): </a:t>
            </a:r>
            <a:r>
              <a:rPr lang="en-US" altLang="en-US" sz="2000" b="1" dirty="0">
                <a:solidFill>
                  <a:schemeClr val="tx2"/>
                </a:solidFill>
              </a:rPr>
              <a:t>180pC</a:t>
            </a:r>
            <a:r>
              <a:rPr lang="en-US" altLang="en-US" sz="2000" dirty="0">
                <a:solidFill>
                  <a:schemeClr val="accent6"/>
                </a:solidFill>
              </a:rPr>
              <a:t> at </a:t>
            </a:r>
            <a:r>
              <a:rPr lang="en-US" altLang="en-US" sz="2000" b="1" dirty="0">
                <a:solidFill>
                  <a:schemeClr val="tx2"/>
                </a:solidFill>
              </a:rPr>
              <a:t>120 Hz</a:t>
            </a:r>
            <a:r>
              <a:rPr lang="en-US" altLang="en-US" sz="2000" dirty="0">
                <a:solidFill>
                  <a:schemeClr val="accent6"/>
                </a:solidFill>
              </a:rPr>
              <a:t>, </a:t>
            </a:r>
            <a:r>
              <a:rPr lang="en-US" altLang="en-US" sz="2000" b="1" dirty="0">
                <a:solidFill>
                  <a:schemeClr val="tx2"/>
                </a:solidFill>
              </a:rPr>
              <a:t>15 GeV </a:t>
            </a:r>
            <a:r>
              <a:rPr lang="en-US" altLang="en-US" sz="2000" dirty="0">
                <a:solidFill>
                  <a:schemeClr val="accent6"/>
                </a:solidFill>
              </a:rPr>
              <a:t>electrons.</a:t>
            </a:r>
            <a:endParaRPr lang="en-US" altLang="en-US" sz="2000" b="1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 </a:t>
            </a:r>
            <a:r>
              <a:rPr lang="en-US" altLang="en-US" sz="2000" b="1" dirty="0" err="1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Linac</a:t>
            </a:r>
            <a:r>
              <a:rPr lang="en-US" altLang="en-US" sz="2000" b="1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en-US" altLang="en-US" sz="2000" b="1" dirty="0" err="1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comissioning</a:t>
            </a:r>
            <a:r>
              <a:rPr lang="en-US" altLang="en-US" sz="2000" b="1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): </a:t>
            </a:r>
            <a:r>
              <a:rPr lang="en-US" altLang="en-US" sz="2000" b="1" dirty="0">
                <a:solidFill>
                  <a:schemeClr val="tx2"/>
                </a:solidFill>
              </a:rPr>
              <a:t>100pC</a:t>
            </a:r>
            <a:r>
              <a:rPr lang="en-US" altLang="en-US" sz="2000" dirty="0">
                <a:solidFill>
                  <a:schemeClr val="accent6"/>
                </a:solidFill>
              </a:rPr>
              <a:t> at </a:t>
            </a:r>
            <a:r>
              <a:rPr lang="en-US" altLang="en-US" sz="2000" b="1" dirty="0">
                <a:solidFill>
                  <a:schemeClr val="tx2"/>
                </a:solidFill>
              </a:rPr>
              <a:t>1 MHz</a:t>
            </a:r>
            <a:r>
              <a:rPr lang="en-US" altLang="en-US" sz="2000" dirty="0">
                <a:solidFill>
                  <a:schemeClr val="accent6"/>
                </a:solidFill>
              </a:rPr>
              <a:t>, </a:t>
            </a:r>
            <a:r>
              <a:rPr lang="en-US" altLang="en-US" sz="2000" b="1" dirty="0">
                <a:solidFill>
                  <a:schemeClr val="tx2"/>
                </a:solidFill>
              </a:rPr>
              <a:t>4 GeV </a:t>
            </a:r>
            <a:r>
              <a:rPr lang="en-US" altLang="en-US" sz="2000" dirty="0">
                <a:solidFill>
                  <a:schemeClr val="accent6"/>
                </a:solidFill>
              </a:rPr>
              <a:t>electrons.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LDMX at SLAC LCLS-II SC </a:t>
            </a:r>
            <a:r>
              <a:rPr lang="en-US" altLang="en-US" sz="2000" dirty="0" err="1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Linac</a:t>
            </a:r>
            <a:r>
              <a:rPr lang="en-US" altLang="en-US" sz="20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or JLAB CEBAF.</a:t>
            </a:r>
          </a:p>
          <a:p>
            <a:pPr marL="0" indent="0">
              <a:spcBef>
                <a:spcPct val="0"/>
              </a:spcBef>
              <a:buNone/>
            </a:pPr>
            <a:endParaRPr lang="en-US" sz="2000" b="1" i="0" dirty="0">
              <a:solidFill>
                <a:srgbClr val="222222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000" b="1" i="0" dirty="0">
                <a:solidFill>
                  <a:srgbClr val="22222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LCLS-II-HE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2222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Extend SC </a:t>
            </a:r>
            <a:r>
              <a:rPr lang="en-US" altLang="en-US" sz="2000" dirty="0" err="1">
                <a:solidFill>
                  <a:srgbClr val="2222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Linac</a:t>
            </a:r>
            <a:r>
              <a:rPr lang="en-US" altLang="en-US" sz="2000" dirty="0">
                <a:solidFill>
                  <a:srgbClr val="2222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to provide </a:t>
            </a:r>
            <a:r>
              <a:rPr lang="en-US" altLang="en-US" sz="2000" b="1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 GeV </a:t>
            </a:r>
            <a:r>
              <a:rPr lang="en-US" altLang="en-US" sz="2000" dirty="0">
                <a:solidFill>
                  <a:srgbClr val="2222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electrons</a:t>
            </a:r>
            <a:endParaRPr lang="en-US" altLang="en-US" sz="2000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000" b="1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(PEP-II /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BaBar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 longer operational.)</a:t>
            </a:r>
          </a:p>
        </p:txBody>
      </p:sp>
    </p:spTree>
    <p:extLst>
      <p:ext uri="{BB962C8B-B14F-4D97-AF65-F5344CB8AC3E}">
        <p14:creationId xmlns:p14="http://schemas.microsoft.com/office/powerpoint/2010/main" val="2473987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Final Thoughts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E57909-62AB-4CA8-A326-43A731F0570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Accelerator Frontier &amp; Dark Sector Searches</a:t>
            </a:r>
            <a:endParaRPr lang="en-US" sz="1200" b="1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21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4/22/2022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5" name="Content Placeholder 29">
            <a:extLst>
              <a:ext uri="{FF2B5EF4-FFF2-40B4-BE49-F238E27FC236}">
                <a16:creationId xmlns:a16="http://schemas.microsoft.com/office/drawing/2014/main" id="{B1956084-6E74-4CB8-B3DF-9BA52894A6CB}"/>
              </a:ext>
            </a:extLst>
          </p:cNvPr>
          <p:cNvSpPr txBox="1">
            <a:spLocks/>
          </p:cNvSpPr>
          <p:nvPr/>
        </p:nvSpPr>
        <p:spPr bwMode="auto">
          <a:xfrm>
            <a:off x="235743" y="956930"/>
            <a:ext cx="8672513" cy="53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Common Themes in Proton Facilities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4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- High power </a:t>
            </a:r>
            <a:r>
              <a:rPr lang="en-US" altLang="en-US" sz="2000" b="1" dirty="0">
                <a:solidFill>
                  <a:schemeClr val="tx1"/>
                </a:solidFill>
              </a:rPr>
              <a:t>H- injection</a:t>
            </a:r>
            <a:r>
              <a:rPr lang="en-US" altLang="en-US" sz="2000" dirty="0">
                <a:solidFill>
                  <a:schemeClr val="accent6"/>
                </a:solidFill>
              </a:rPr>
              <a:t>, foils -&gt; lasers.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8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</a:t>
            </a:r>
            <a:r>
              <a:rPr lang="en-US" altLang="en-US" sz="2000" b="1" dirty="0">
                <a:solidFill>
                  <a:schemeClr val="tx1"/>
                </a:solidFill>
              </a:rPr>
              <a:t>Intense space-charge</a:t>
            </a:r>
            <a:r>
              <a:rPr lang="en-US" altLang="en-US" sz="2000" b="1" dirty="0">
                <a:solidFill>
                  <a:schemeClr val="accent6"/>
                </a:solidFill>
              </a:rPr>
              <a:t> </a:t>
            </a:r>
            <a:r>
              <a:rPr lang="en-US" altLang="en-US" sz="2000" dirty="0">
                <a:solidFill>
                  <a:schemeClr val="accent6"/>
                </a:solidFill>
              </a:rPr>
              <a:t>- compact, GeV-scale, large aperture rings.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8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- </a:t>
            </a:r>
            <a:r>
              <a:rPr lang="en-US" altLang="en-US" sz="2000" b="1" dirty="0">
                <a:solidFill>
                  <a:schemeClr val="tx1"/>
                </a:solidFill>
              </a:rPr>
              <a:t>Pulse compression schemes</a:t>
            </a:r>
            <a:r>
              <a:rPr lang="en-US" altLang="en-US" sz="2000" dirty="0">
                <a:solidFill>
                  <a:schemeClr val="accent6"/>
                </a:solidFill>
              </a:rPr>
              <a:t>, longitudinal manipulation.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8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- Kickers with </a:t>
            </a:r>
            <a:r>
              <a:rPr lang="en-US" altLang="en-US" sz="2000" b="1" dirty="0">
                <a:solidFill>
                  <a:schemeClr val="tx1"/>
                </a:solidFill>
              </a:rPr>
              <a:t>high rep. rate </a:t>
            </a:r>
            <a:r>
              <a:rPr lang="en-US" altLang="en-US" sz="2000" dirty="0">
                <a:solidFill>
                  <a:schemeClr val="accent6"/>
                </a:solidFill>
              </a:rPr>
              <a:t>extraction, </a:t>
            </a:r>
            <a:r>
              <a:rPr lang="en-US" altLang="en-US" sz="2000" b="1" dirty="0">
                <a:solidFill>
                  <a:schemeClr val="tx1"/>
                </a:solidFill>
              </a:rPr>
              <a:t>fast rise time</a:t>
            </a:r>
            <a:r>
              <a:rPr lang="en-US" altLang="en-US" sz="2000" dirty="0">
                <a:solidFill>
                  <a:schemeClr val="accent6"/>
                </a:solidFill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8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- Service to </a:t>
            </a:r>
            <a:r>
              <a:rPr lang="en-US" altLang="en-US" sz="2000" b="1" dirty="0">
                <a:solidFill>
                  <a:schemeClr val="tx1"/>
                </a:solidFill>
              </a:rPr>
              <a:t>multiple experimental </a:t>
            </a:r>
            <a:r>
              <a:rPr lang="en-US" altLang="en-US" sz="2000" dirty="0">
                <a:solidFill>
                  <a:schemeClr val="accent6"/>
                </a:solidFill>
              </a:rPr>
              <a:t>programs.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Slow-extraction, Electron Machines &amp; Colliders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4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- Experiment </a:t>
            </a:r>
            <a:r>
              <a:rPr lang="en-US" altLang="en-US" sz="2000" b="1" dirty="0">
                <a:solidFill>
                  <a:schemeClr val="tx2"/>
                </a:solidFill>
              </a:rPr>
              <a:t>beamtime</a:t>
            </a:r>
            <a:r>
              <a:rPr lang="en-US" altLang="en-US" sz="2000" dirty="0">
                <a:solidFill>
                  <a:schemeClr val="accent6"/>
                </a:solidFill>
              </a:rPr>
              <a:t> and </a:t>
            </a:r>
            <a:r>
              <a:rPr lang="en-US" altLang="en-US" sz="2000" b="1" dirty="0">
                <a:solidFill>
                  <a:schemeClr val="tx2"/>
                </a:solidFill>
              </a:rPr>
              <a:t>real estate</a:t>
            </a:r>
            <a:r>
              <a:rPr lang="en-US" altLang="en-US" sz="2000" dirty="0">
                <a:solidFill>
                  <a:schemeClr val="accent6"/>
                </a:solidFill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8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- </a:t>
            </a:r>
            <a:r>
              <a:rPr lang="en-US" altLang="en-US" sz="2000" b="1" dirty="0">
                <a:solidFill>
                  <a:schemeClr val="tx2"/>
                </a:solidFill>
              </a:rPr>
              <a:t>Accelerator performance. </a:t>
            </a:r>
            <a:r>
              <a:rPr lang="en-US" altLang="en-US" sz="2000" dirty="0">
                <a:solidFill>
                  <a:schemeClr val="accent6"/>
                </a:solidFill>
              </a:rPr>
              <a:t>Rep. rate, luminosity, energy, polarization.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8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- Design of Dark Sector </a:t>
            </a:r>
            <a:r>
              <a:rPr lang="en-US" altLang="en-US" sz="2000" b="1" dirty="0">
                <a:solidFill>
                  <a:schemeClr val="tx2"/>
                </a:solidFill>
              </a:rPr>
              <a:t>targets</a:t>
            </a:r>
            <a:r>
              <a:rPr lang="en-US" altLang="en-US" sz="2000" dirty="0">
                <a:solidFill>
                  <a:schemeClr val="accent6"/>
                </a:solidFill>
              </a:rPr>
              <a:t> and </a:t>
            </a:r>
            <a:r>
              <a:rPr lang="en-US" altLang="en-US" sz="2000" b="1" dirty="0">
                <a:solidFill>
                  <a:schemeClr val="tx2"/>
                </a:solidFill>
              </a:rPr>
              <a:t>detectors</a:t>
            </a:r>
            <a:r>
              <a:rPr lang="en-US" altLang="en-US" sz="2000" b="1" dirty="0">
                <a:solidFill>
                  <a:schemeClr val="accent6"/>
                </a:solidFill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8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Consider also future colliders such as FCC and ILC.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0684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Proton Source Comparison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E57909-62AB-4CA8-A326-43A731F0570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Accelerator Frontier &amp; Dark Sector Searches</a:t>
            </a:r>
            <a:endParaRPr lang="en-US" sz="1200" b="1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4/22/2022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A3DE5B-EECA-4D72-8EE0-80EE25237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37" y="1155951"/>
            <a:ext cx="8374248" cy="372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23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Proton Source Quality Chart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E57909-62AB-4CA8-A326-43A731F0570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Accelerator Frontier &amp; Dark Sector Searches</a:t>
            </a:r>
            <a:endParaRPr lang="en-US" sz="1200" b="1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4/22/2022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0B4E6D-8C80-4628-A4E7-236188E93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97" y="936332"/>
            <a:ext cx="7577191" cy="50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942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Proton Source Quality Chart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E57909-62AB-4CA8-A326-43A731F0570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Accelerator Frontier &amp; Dark Sector Searches</a:t>
            </a:r>
            <a:endParaRPr lang="en-US" sz="1200" b="1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4/22/2022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0B4E6D-8C80-4628-A4E7-236188E93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97" y="936332"/>
            <a:ext cx="7577191" cy="508976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6984365-5FB5-46BB-A42E-231725E41E5D}"/>
              </a:ext>
            </a:extLst>
          </p:cNvPr>
          <p:cNvCxnSpPr>
            <a:cxnSpLocks/>
          </p:cNvCxnSpPr>
          <p:nvPr/>
        </p:nvCxnSpPr>
        <p:spPr>
          <a:xfrm flipV="1">
            <a:off x="4718957" y="2694214"/>
            <a:ext cx="0" cy="46808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D6679EC-9A60-499C-BDC2-75A0E806F4A0}"/>
              </a:ext>
            </a:extLst>
          </p:cNvPr>
          <p:cNvCxnSpPr>
            <a:cxnSpLocks/>
          </p:cNvCxnSpPr>
          <p:nvPr/>
        </p:nvCxnSpPr>
        <p:spPr>
          <a:xfrm>
            <a:off x="6597801" y="3543298"/>
            <a:ext cx="5426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2809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LANL PSR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E57909-62AB-4CA8-A326-43A731F0570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Accelerator Frontier &amp; Dark Sector Searches</a:t>
            </a:r>
            <a:endParaRPr lang="en-US" sz="1200" b="1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4/22/2022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5" name="Content Placeholder 29">
            <a:extLst>
              <a:ext uri="{FF2B5EF4-FFF2-40B4-BE49-F238E27FC236}">
                <a16:creationId xmlns:a16="http://schemas.microsoft.com/office/drawing/2014/main" id="{B1956084-6E74-4CB8-B3DF-9BA52894A6CB}"/>
              </a:ext>
            </a:extLst>
          </p:cNvPr>
          <p:cNvSpPr txBox="1">
            <a:spLocks/>
          </p:cNvSpPr>
          <p:nvPr/>
        </p:nvSpPr>
        <p:spPr bwMode="auto">
          <a:xfrm>
            <a:off x="235743" y="956930"/>
            <a:ext cx="8672513" cy="53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Upgrade of PSR Snowmass </a:t>
            </a:r>
            <a:r>
              <a:rPr lang="en-US" altLang="en-US" sz="2000" b="1" dirty="0">
                <a:solidFill>
                  <a:schemeClr val="accent6"/>
                </a:solidFill>
                <a:hlinkClick r:id="rId3"/>
              </a:rPr>
              <a:t>white paper,</a:t>
            </a:r>
            <a:endParaRPr lang="en-US" altLang="en-US" sz="20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for Coherent CAPTAIN Mills (CCM) experiment.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12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LANL PSR Capabilities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- </a:t>
            </a:r>
            <a:r>
              <a:rPr lang="en-US" altLang="en-US" sz="2000" b="1" dirty="0">
                <a:solidFill>
                  <a:schemeClr val="tx2"/>
                </a:solidFill>
              </a:rPr>
              <a:t>40e12</a:t>
            </a:r>
            <a:r>
              <a:rPr lang="en-US" altLang="en-US" sz="2000" dirty="0">
                <a:solidFill>
                  <a:schemeClr val="tx2"/>
                </a:solidFill>
              </a:rPr>
              <a:t> protons in </a:t>
            </a:r>
            <a:r>
              <a:rPr lang="en-US" altLang="en-US" sz="2000" b="1" dirty="0">
                <a:solidFill>
                  <a:schemeClr val="tx2"/>
                </a:solidFill>
              </a:rPr>
              <a:t>300ns</a:t>
            </a:r>
            <a:r>
              <a:rPr lang="en-US" altLang="en-US" sz="2000" dirty="0">
                <a:solidFill>
                  <a:schemeClr val="tx2"/>
                </a:solidFill>
              </a:rPr>
              <a:t> pulses every </a:t>
            </a:r>
            <a:r>
              <a:rPr lang="en-US" altLang="en-US" sz="2000" b="1" dirty="0">
                <a:solidFill>
                  <a:schemeClr val="tx2"/>
                </a:solidFill>
              </a:rPr>
              <a:t>20Hz</a:t>
            </a:r>
            <a:r>
              <a:rPr lang="en-US" altLang="en-US" sz="2000" dirty="0">
                <a:solidFill>
                  <a:schemeClr val="tx2"/>
                </a:solidFill>
              </a:rPr>
              <a:t> (</a:t>
            </a:r>
            <a:r>
              <a:rPr lang="en-US" altLang="en-US" sz="2000" b="1" dirty="0">
                <a:solidFill>
                  <a:schemeClr val="tx2"/>
                </a:solidFill>
              </a:rPr>
              <a:t>100kW</a:t>
            </a:r>
            <a:r>
              <a:rPr lang="en-US" altLang="en-US" sz="2000" dirty="0">
                <a:solidFill>
                  <a:schemeClr val="tx2"/>
                </a:solidFill>
              </a:rPr>
              <a:t> at </a:t>
            </a:r>
            <a:r>
              <a:rPr lang="en-US" altLang="en-US" sz="2000" b="1" dirty="0">
                <a:solidFill>
                  <a:schemeClr val="tx2"/>
                </a:solidFill>
              </a:rPr>
              <a:t>0.8 GeV</a:t>
            </a:r>
            <a:r>
              <a:rPr lang="en-US" altLang="en-US" sz="2000" dirty="0">
                <a:solidFill>
                  <a:schemeClr val="tx2"/>
                </a:solidFill>
              </a:rPr>
              <a:t>).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12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PSR with Short-Pulse Upgrade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- Aims for sub-100ns pulses, possible </a:t>
            </a:r>
            <a:r>
              <a:rPr lang="en-US" altLang="en-US" sz="2000" b="1" dirty="0">
                <a:solidFill>
                  <a:schemeClr val="tx2"/>
                </a:solidFill>
              </a:rPr>
              <a:t>30ns</a:t>
            </a:r>
            <a:r>
              <a:rPr lang="en-US" altLang="en-US" sz="2000" dirty="0">
                <a:solidFill>
                  <a:schemeClr val="tx2"/>
                </a:solidFill>
              </a:rPr>
              <a:t> pulses</a:t>
            </a:r>
            <a:r>
              <a:rPr lang="en-US" altLang="en-US" sz="2000" dirty="0">
                <a:solidFill>
                  <a:schemeClr val="accent6"/>
                </a:solidFill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- Synergy with PSR neutron resonance experiments.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- Pulse stacking with 2nd harmonic cavities to flatten RF-wave.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- Manage impedances and electron-cloud instabilities with ferrites, transverse and longitudinal feedback systems.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204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ORNL SNS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E57909-62AB-4CA8-A326-43A731F0570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Accelerator Frontier &amp; Dark Sector Searches</a:t>
            </a:r>
            <a:endParaRPr lang="en-US" sz="1200" b="1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7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4/22/2022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5" name="Content Placeholder 29">
            <a:extLst>
              <a:ext uri="{FF2B5EF4-FFF2-40B4-BE49-F238E27FC236}">
                <a16:creationId xmlns:a16="http://schemas.microsoft.com/office/drawing/2014/main" id="{B1956084-6E74-4CB8-B3DF-9BA52894A6CB}"/>
              </a:ext>
            </a:extLst>
          </p:cNvPr>
          <p:cNvSpPr txBox="1">
            <a:spLocks/>
          </p:cNvSpPr>
          <p:nvPr/>
        </p:nvSpPr>
        <p:spPr bwMode="auto">
          <a:xfrm>
            <a:off x="228600" y="956930"/>
            <a:ext cx="8672513" cy="53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SNS Proton Power Upgrade (PPU) </a:t>
            </a:r>
            <a:r>
              <a:rPr lang="en-US" altLang="en-US" sz="2000" b="1" dirty="0">
                <a:solidFill>
                  <a:schemeClr val="accent6"/>
                </a:solidFill>
                <a:hlinkClick r:id="rId3"/>
              </a:rPr>
              <a:t>CDR</a:t>
            </a:r>
            <a:r>
              <a:rPr lang="en-US" altLang="en-US" sz="2000" b="1" dirty="0">
                <a:solidFill>
                  <a:schemeClr val="accent6"/>
                </a:solidFill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COHERENT Snowmass </a:t>
            </a:r>
            <a:r>
              <a:rPr lang="en-US" altLang="en-US" sz="2000" b="1" dirty="0">
                <a:solidFill>
                  <a:schemeClr val="accent6"/>
                </a:solidFill>
                <a:hlinkClick r:id="rId4"/>
              </a:rPr>
              <a:t>white paper</a:t>
            </a:r>
            <a:r>
              <a:rPr lang="en-US" altLang="en-US" sz="2000" b="1" dirty="0">
                <a:solidFill>
                  <a:schemeClr val="accent6"/>
                </a:solidFill>
              </a:rPr>
              <a:t>.</a:t>
            </a:r>
            <a:endParaRPr lang="en-US" altLang="en-US" sz="12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SNS Capabilities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- </a:t>
            </a:r>
            <a:r>
              <a:rPr lang="en-US" altLang="en-US" sz="2000" b="1" dirty="0">
                <a:solidFill>
                  <a:schemeClr val="tx2"/>
                </a:solidFill>
              </a:rPr>
              <a:t>155e12</a:t>
            </a:r>
            <a:r>
              <a:rPr lang="en-US" altLang="en-US" sz="2000" dirty="0">
                <a:solidFill>
                  <a:schemeClr val="tx2"/>
                </a:solidFill>
              </a:rPr>
              <a:t> protons in </a:t>
            </a:r>
            <a:r>
              <a:rPr lang="en-US" altLang="en-US" sz="2000" b="1" dirty="0">
                <a:solidFill>
                  <a:schemeClr val="tx2"/>
                </a:solidFill>
              </a:rPr>
              <a:t>750ns</a:t>
            </a:r>
            <a:r>
              <a:rPr lang="en-US" altLang="en-US" sz="2000" dirty="0">
                <a:solidFill>
                  <a:schemeClr val="tx2"/>
                </a:solidFill>
              </a:rPr>
              <a:t> pulses every </a:t>
            </a:r>
            <a:r>
              <a:rPr lang="en-US" altLang="en-US" sz="2000" b="1" dirty="0">
                <a:solidFill>
                  <a:schemeClr val="tx2"/>
                </a:solidFill>
              </a:rPr>
              <a:t>60Hz</a:t>
            </a:r>
            <a:r>
              <a:rPr lang="en-US" altLang="en-US" sz="2000" dirty="0">
                <a:solidFill>
                  <a:schemeClr val="tx2"/>
                </a:solidFill>
              </a:rPr>
              <a:t> (</a:t>
            </a:r>
            <a:r>
              <a:rPr lang="en-US" altLang="en-US" sz="2000" b="1" dirty="0">
                <a:solidFill>
                  <a:schemeClr val="tx2"/>
                </a:solidFill>
              </a:rPr>
              <a:t>1.4 MW</a:t>
            </a:r>
            <a:r>
              <a:rPr lang="en-US" altLang="en-US" sz="2000" dirty="0">
                <a:solidFill>
                  <a:schemeClr val="tx2"/>
                </a:solidFill>
              </a:rPr>
              <a:t> at </a:t>
            </a:r>
            <a:r>
              <a:rPr lang="en-US" altLang="en-US" sz="2000" b="1" dirty="0">
                <a:solidFill>
                  <a:schemeClr val="tx2"/>
                </a:solidFill>
              </a:rPr>
              <a:t>0.97 GeV</a:t>
            </a:r>
            <a:r>
              <a:rPr lang="en-US" altLang="en-US" sz="2000" dirty="0">
                <a:solidFill>
                  <a:schemeClr val="tx2"/>
                </a:solidFill>
              </a:rPr>
              <a:t>).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12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SNS with Proton Power Upgrade (PPU) ~2023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4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/>
                </a:solidFill>
              </a:rPr>
              <a:t>- First Target Station (FTS) ~2023: </a:t>
            </a:r>
            <a:r>
              <a:rPr lang="en-US" altLang="en-US" sz="2000" dirty="0">
                <a:solidFill>
                  <a:schemeClr val="accent6"/>
                </a:solidFill>
              </a:rPr>
              <a:t>thermal n from liquid-Hg target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tx2"/>
                </a:solidFill>
              </a:rPr>
              <a:t>210e12</a:t>
            </a:r>
            <a:r>
              <a:rPr lang="en-US" altLang="en-US" sz="2000" dirty="0">
                <a:solidFill>
                  <a:schemeClr val="tx2"/>
                </a:solidFill>
              </a:rPr>
              <a:t> protons in </a:t>
            </a:r>
            <a:r>
              <a:rPr lang="en-US" altLang="en-US" sz="2000" b="1" dirty="0">
                <a:solidFill>
                  <a:schemeClr val="tx2"/>
                </a:solidFill>
              </a:rPr>
              <a:t>750ns</a:t>
            </a:r>
            <a:r>
              <a:rPr lang="en-US" altLang="en-US" sz="2000" dirty="0">
                <a:solidFill>
                  <a:schemeClr val="tx2"/>
                </a:solidFill>
              </a:rPr>
              <a:t> pulses every </a:t>
            </a:r>
            <a:r>
              <a:rPr lang="en-US" altLang="en-US" sz="2000" b="1" dirty="0">
                <a:solidFill>
                  <a:schemeClr val="tx2"/>
                </a:solidFill>
              </a:rPr>
              <a:t>3/4x60Hz</a:t>
            </a:r>
            <a:r>
              <a:rPr lang="en-US" altLang="en-US" sz="2000" dirty="0">
                <a:solidFill>
                  <a:schemeClr val="tx2"/>
                </a:solidFill>
              </a:rPr>
              <a:t> (</a:t>
            </a:r>
            <a:r>
              <a:rPr lang="en-US" altLang="en-US" sz="2000" b="1" dirty="0">
                <a:solidFill>
                  <a:schemeClr val="tx2"/>
                </a:solidFill>
              </a:rPr>
              <a:t>2.0 MW</a:t>
            </a:r>
            <a:r>
              <a:rPr lang="en-US" altLang="en-US" sz="2000" dirty="0">
                <a:solidFill>
                  <a:schemeClr val="tx2"/>
                </a:solidFill>
              </a:rPr>
              <a:t> at </a:t>
            </a:r>
            <a:r>
              <a:rPr lang="en-US" altLang="en-US" sz="2000" b="1" dirty="0">
                <a:solidFill>
                  <a:schemeClr val="tx2"/>
                </a:solidFill>
              </a:rPr>
              <a:t>1.3 GeV</a:t>
            </a:r>
            <a:r>
              <a:rPr lang="en-US" altLang="en-US" sz="2000" dirty="0">
                <a:solidFill>
                  <a:schemeClr val="tx2"/>
                </a:solidFill>
              </a:rPr>
              <a:t>).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8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/>
                </a:solidFill>
              </a:rPr>
              <a:t>- Second Target Station (STS) ~2030: </a:t>
            </a:r>
            <a:r>
              <a:rPr lang="en-US" altLang="en-US" sz="2000" dirty="0">
                <a:solidFill>
                  <a:schemeClr val="accent6"/>
                </a:solidFill>
              </a:rPr>
              <a:t>cold n from rotating-W target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tx2"/>
                </a:solidFill>
              </a:rPr>
              <a:t>224e12</a:t>
            </a:r>
            <a:r>
              <a:rPr lang="en-US" altLang="en-US" sz="2000" dirty="0">
                <a:solidFill>
                  <a:schemeClr val="tx2"/>
                </a:solidFill>
              </a:rPr>
              <a:t> protons in </a:t>
            </a:r>
            <a:r>
              <a:rPr lang="en-US" altLang="en-US" sz="2000" b="1" dirty="0">
                <a:solidFill>
                  <a:schemeClr val="tx2"/>
                </a:solidFill>
              </a:rPr>
              <a:t>750ns</a:t>
            </a:r>
            <a:r>
              <a:rPr lang="en-US" altLang="en-US" sz="2000" dirty="0">
                <a:solidFill>
                  <a:schemeClr val="tx2"/>
                </a:solidFill>
              </a:rPr>
              <a:t> pulses every </a:t>
            </a:r>
            <a:r>
              <a:rPr lang="en-US" altLang="en-US" sz="2000" b="1" dirty="0">
                <a:solidFill>
                  <a:schemeClr val="tx2"/>
                </a:solidFill>
              </a:rPr>
              <a:t>15Hz</a:t>
            </a:r>
            <a:r>
              <a:rPr lang="en-US" altLang="en-US" sz="2000" dirty="0">
                <a:solidFill>
                  <a:schemeClr val="tx2"/>
                </a:solidFill>
              </a:rPr>
              <a:t> (</a:t>
            </a:r>
            <a:r>
              <a:rPr lang="en-US" altLang="en-US" sz="2000" b="1" dirty="0">
                <a:solidFill>
                  <a:schemeClr val="tx2"/>
                </a:solidFill>
              </a:rPr>
              <a:t>0.7 MW</a:t>
            </a:r>
            <a:r>
              <a:rPr lang="en-US" altLang="en-US" sz="2000" dirty="0">
                <a:solidFill>
                  <a:schemeClr val="tx2"/>
                </a:solidFill>
              </a:rPr>
              <a:t> at </a:t>
            </a:r>
            <a:r>
              <a:rPr lang="en-US" altLang="en-US" sz="2000" b="1" dirty="0">
                <a:solidFill>
                  <a:schemeClr val="tx2"/>
                </a:solidFill>
              </a:rPr>
              <a:t>1.3 GeV</a:t>
            </a:r>
            <a:r>
              <a:rPr lang="en-US" altLang="en-US" sz="2000" dirty="0">
                <a:solidFill>
                  <a:schemeClr val="tx2"/>
                </a:solidFill>
              </a:rPr>
              <a:t>).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3065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FTS vs STS Locations (neutrinos)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E57909-62AB-4CA8-A326-43A731F0570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Accelerator Frontier &amp; Dark Sector Searches</a:t>
            </a:r>
            <a:endParaRPr lang="en-US" sz="1200" b="1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4/22/2022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3" name="Picture 2" descr="Chart, diagram&#10;&#10;Description automatically generated">
            <a:extLst>
              <a:ext uri="{FF2B5EF4-FFF2-40B4-BE49-F238E27FC236}">
                <a16:creationId xmlns:a16="http://schemas.microsoft.com/office/drawing/2014/main" id="{E2D9D966-09A2-413A-ACAD-A034DE269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338" y="953304"/>
            <a:ext cx="6594000" cy="491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243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Fermilab PIP-II Outlook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E57909-62AB-4CA8-A326-43A731F0570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Accelerator Frontier &amp; Dark Sector Searches</a:t>
            </a:r>
            <a:endParaRPr lang="en-US" sz="1200" b="1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4/22/2022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5" name="Content Placeholder 29">
            <a:extLst>
              <a:ext uri="{FF2B5EF4-FFF2-40B4-BE49-F238E27FC236}">
                <a16:creationId xmlns:a16="http://schemas.microsoft.com/office/drawing/2014/main" id="{B1956084-6E74-4CB8-B3DF-9BA52894A6CB}"/>
              </a:ext>
            </a:extLst>
          </p:cNvPr>
          <p:cNvSpPr txBox="1">
            <a:spLocks/>
          </p:cNvSpPr>
          <p:nvPr/>
        </p:nvSpPr>
        <p:spPr bwMode="auto">
          <a:xfrm>
            <a:off x="242887" y="956930"/>
            <a:ext cx="8672513" cy="53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Fermilab Proton Improvement Plan II (PIP-II) Upgrade </a:t>
            </a:r>
            <a:r>
              <a:rPr lang="en-US" altLang="en-US" sz="2000" b="1" dirty="0">
                <a:solidFill>
                  <a:schemeClr val="accent6"/>
                </a:solidFill>
                <a:hlinkClick r:id="rId3"/>
              </a:rPr>
              <a:t>CDR</a:t>
            </a:r>
            <a:r>
              <a:rPr lang="en-US" altLang="en-US" sz="2000" b="1" dirty="0">
                <a:solidFill>
                  <a:schemeClr val="accent6"/>
                </a:solidFill>
              </a:rPr>
              <a:t>.</a:t>
            </a:r>
            <a:endParaRPr lang="en-US" alt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PIP2 Beam Dump (PIP2BD) Snowmass </a:t>
            </a:r>
            <a:r>
              <a:rPr lang="en-US" altLang="en-US" sz="2000" b="1" dirty="0">
                <a:solidFill>
                  <a:schemeClr val="accent6"/>
                </a:solidFill>
                <a:hlinkClick r:id="rId4"/>
              </a:rPr>
              <a:t>white paper.</a:t>
            </a:r>
            <a:endParaRPr lang="en-US" altLang="en-US" sz="20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0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PIP-II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Linac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 Capabilities ~2029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- </a:t>
            </a:r>
            <a:r>
              <a:rPr lang="en-US" altLang="en-US" sz="2000" b="1" dirty="0">
                <a:solidFill>
                  <a:schemeClr val="tx2"/>
                </a:solidFill>
              </a:rPr>
              <a:t>2mA CW-capable</a:t>
            </a:r>
            <a:r>
              <a:rPr lang="en-US" altLang="en-US" sz="2000" dirty="0">
                <a:solidFill>
                  <a:schemeClr val="accent6"/>
                </a:solidFill>
              </a:rPr>
              <a:t> at </a:t>
            </a:r>
            <a:r>
              <a:rPr lang="en-US" altLang="en-US" sz="2000" b="1" dirty="0">
                <a:solidFill>
                  <a:schemeClr val="tx2"/>
                </a:solidFill>
              </a:rPr>
              <a:t>0.8 GeV </a:t>
            </a:r>
            <a:r>
              <a:rPr lang="en-US" altLang="en-US" sz="2000" dirty="0">
                <a:solidFill>
                  <a:schemeClr val="accent6"/>
                </a:solidFill>
              </a:rPr>
              <a:t>(94-99% of </a:t>
            </a:r>
            <a:r>
              <a:rPr lang="en-US" altLang="en-US" sz="2000" b="1" dirty="0">
                <a:solidFill>
                  <a:schemeClr val="tx2"/>
                </a:solidFill>
              </a:rPr>
              <a:t>1.6MW</a:t>
            </a:r>
            <a:r>
              <a:rPr lang="en-US" altLang="en-US" sz="2000" dirty="0">
                <a:solidFill>
                  <a:schemeClr val="accent6"/>
                </a:solidFill>
              </a:rPr>
              <a:t> unsubscribed)</a:t>
            </a:r>
            <a:endParaRPr lang="en-US" alt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0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(Proposed) PIP-II Accumulator Ring (PAR)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- - 0.8 GeV, 474m ring to facilitate injection into the Booster and to host PIP2-BD experimental program.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accent6"/>
                </a:solidFill>
              </a:rPr>
              <a:t>- PIP2-BD: </a:t>
            </a:r>
            <a:r>
              <a:rPr lang="en-US" altLang="en-US" sz="2000" b="1" dirty="0">
                <a:solidFill>
                  <a:schemeClr val="tx2"/>
                </a:solidFill>
              </a:rPr>
              <a:t>8e12</a:t>
            </a:r>
            <a:r>
              <a:rPr lang="en-US" altLang="en-US" sz="2000" dirty="0">
                <a:solidFill>
                  <a:schemeClr val="tx2"/>
                </a:solidFill>
              </a:rPr>
              <a:t> protons in </a:t>
            </a:r>
            <a:r>
              <a:rPr lang="en-US" altLang="en-US" sz="2000" b="1" dirty="0">
                <a:solidFill>
                  <a:schemeClr val="tx2"/>
                </a:solidFill>
              </a:rPr>
              <a:t>2000ns</a:t>
            </a:r>
            <a:r>
              <a:rPr lang="en-US" altLang="en-US" sz="2000" dirty="0">
                <a:solidFill>
                  <a:schemeClr val="tx2"/>
                </a:solidFill>
              </a:rPr>
              <a:t> pulses every </a:t>
            </a:r>
            <a:r>
              <a:rPr lang="en-US" altLang="en-US" sz="2000" b="1" dirty="0">
                <a:solidFill>
                  <a:schemeClr val="tx2"/>
                </a:solidFill>
              </a:rPr>
              <a:t>100Hz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tx2"/>
                </a:solidFill>
              </a:rPr>
              <a:t>(</a:t>
            </a:r>
            <a:r>
              <a:rPr lang="en-US" altLang="en-US" sz="2000" b="1" dirty="0">
                <a:solidFill>
                  <a:schemeClr val="tx2"/>
                </a:solidFill>
              </a:rPr>
              <a:t>0.1 MW</a:t>
            </a:r>
            <a:r>
              <a:rPr lang="en-US" altLang="en-US" sz="2000" dirty="0">
                <a:solidFill>
                  <a:schemeClr val="tx2"/>
                </a:solidFill>
              </a:rPr>
              <a:t> at </a:t>
            </a:r>
            <a:r>
              <a:rPr lang="en-US" altLang="en-US" sz="2000" b="1" dirty="0">
                <a:solidFill>
                  <a:schemeClr val="tx2"/>
                </a:solidFill>
              </a:rPr>
              <a:t>0.8 GeV</a:t>
            </a:r>
            <a:r>
              <a:rPr lang="en-US" altLang="en-US" sz="2000" dirty="0">
                <a:solidFill>
                  <a:schemeClr val="tx2"/>
                </a:solidFill>
              </a:rPr>
              <a:t>).</a:t>
            </a:r>
            <a:endParaRPr lang="en-US" altLang="en-US" sz="20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- </a:t>
            </a:r>
            <a:r>
              <a:rPr lang="en-US" altLang="en-US" sz="2000" b="1" dirty="0">
                <a:solidFill>
                  <a:schemeClr val="accent6"/>
                </a:solidFill>
              </a:rPr>
              <a:t>With pulse compression: </a:t>
            </a:r>
            <a:r>
              <a:rPr lang="en-US" altLang="en-US" sz="2000" b="1" dirty="0">
                <a:solidFill>
                  <a:schemeClr val="tx2"/>
                </a:solidFill>
              </a:rPr>
              <a:t>~4e12</a:t>
            </a:r>
            <a:r>
              <a:rPr lang="en-US" altLang="en-US" sz="2000" dirty="0">
                <a:solidFill>
                  <a:schemeClr val="tx2"/>
                </a:solidFill>
              </a:rPr>
              <a:t> protons in </a:t>
            </a:r>
            <a:r>
              <a:rPr lang="en-US" altLang="en-US" sz="2000" b="1" dirty="0">
                <a:solidFill>
                  <a:schemeClr val="tx2"/>
                </a:solidFill>
              </a:rPr>
              <a:t>500ns</a:t>
            </a:r>
            <a:r>
              <a:rPr lang="en-US" altLang="en-US" sz="2000" dirty="0">
                <a:solidFill>
                  <a:schemeClr val="tx2"/>
                </a:solidFill>
              </a:rPr>
              <a:t> pulses every </a:t>
            </a:r>
            <a:r>
              <a:rPr lang="en-US" altLang="en-US" sz="2000" b="1" dirty="0">
                <a:solidFill>
                  <a:schemeClr val="tx2"/>
                </a:solidFill>
              </a:rPr>
              <a:t>100Hz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tx2"/>
                </a:solidFill>
              </a:rPr>
              <a:t>(</a:t>
            </a:r>
            <a:r>
              <a:rPr lang="en-US" altLang="en-US" sz="2000" b="1" dirty="0">
                <a:solidFill>
                  <a:schemeClr val="tx2"/>
                </a:solidFill>
              </a:rPr>
              <a:t>0.05 MW</a:t>
            </a:r>
            <a:r>
              <a:rPr lang="en-US" altLang="en-US" sz="2000" dirty="0">
                <a:solidFill>
                  <a:schemeClr val="tx2"/>
                </a:solidFill>
              </a:rPr>
              <a:t> at </a:t>
            </a:r>
            <a:r>
              <a:rPr lang="en-US" altLang="en-US" sz="2000" b="1" dirty="0">
                <a:solidFill>
                  <a:schemeClr val="tx2"/>
                </a:solidFill>
              </a:rPr>
              <a:t>0.8 GeV</a:t>
            </a:r>
            <a:r>
              <a:rPr lang="en-US" altLang="en-US" sz="2000" dirty="0">
                <a:solidFill>
                  <a:schemeClr val="tx2"/>
                </a:solidFill>
              </a:rPr>
              <a:t>).</a:t>
            </a:r>
            <a:endParaRPr lang="en-US" altLang="en-US" sz="2000" b="1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accent6"/>
                </a:solidFill>
              </a:rPr>
              <a:t>- see </a:t>
            </a:r>
            <a:r>
              <a:rPr lang="en-US" altLang="en-US" sz="2000" b="1" dirty="0" err="1">
                <a:solidFill>
                  <a:schemeClr val="accent6"/>
                </a:solidFill>
                <a:hlinkClick r:id="rId5"/>
              </a:rPr>
              <a:t>Pellico</a:t>
            </a:r>
            <a:r>
              <a:rPr lang="en-US" altLang="en-US" sz="2000" b="1" dirty="0">
                <a:solidFill>
                  <a:schemeClr val="accent6"/>
                </a:solidFill>
                <a:hlinkClick r:id="rId5"/>
              </a:rPr>
              <a:t> et al.</a:t>
            </a:r>
            <a:r>
              <a:rPr lang="en-US" altLang="en-US" sz="2000" dirty="0">
                <a:solidFill>
                  <a:schemeClr val="accent6"/>
                </a:solidFill>
              </a:rPr>
              <a:t> Snowmass white paper for preliminary ring design.</a:t>
            </a:r>
          </a:p>
        </p:txBody>
      </p:sp>
    </p:spTree>
    <p:extLst>
      <p:ext uri="{BB962C8B-B14F-4D97-AF65-F5344CB8AC3E}">
        <p14:creationId xmlns:p14="http://schemas.microsoft.com/office/powerpoint/2010/main" val="9122235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75657</TotalTime>
  <Words>1765</Words>
  <Application>Microsoft Office PowerPoint</Application>
  <PresentationFormat>On-screen Show (4:3)</PresentationFormat>
  <Paragraphs>420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Helvetica</vt:lpstr>
      <vt:lpstr>Times New Roman</vt:lpstr>
      <vt:lpstr>FNAL_TemplateMac_060514</vt:lpstr>
      <vt:lpstr>Fermilab: Footer Only</vt:lpstr>
      <vt:lpstr>Accelerator Frontier Outlook on  Dark Sector Searches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IOTA Optics Update: Flexibility for Experiments</dc:title>
  <dc:creator>Alexander L. Romanov x 13883N</dc:creator>
  <cp:lastModifiedBy>jseldredphysics@gmail.com</cp:lastModifiedBy>
  <cp:revision>906</cp:revision>
  <cp:lastPrinted>2014-01-20T19:40:21Z</cp:lastPrinted>
  <dcterms:created xsi:type="dcterms:W3CDTF">2016-06-09T21:29:32Z</dcterms:created>
  <dcterms:modified xsi:type="dcterms:W3CDTF">2022-04-22T19:04:58Z</dcterms:modified>
</cp:coreProperties>
</file>