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24" r:id="rId2"/>
    <p:sldMasterId id="2147484139" r:id="rId3"/>
  </p:sldMasterIdLst>
  <p:notesMasterIdLst>
    <p:notesMasterId r:id="rId52"/>
  </p:notesMasterIdLst>
  <p:handoutMasterIdLst>
    <p:handoutMasterId r:id="rId53"/>
  </p:handoutMasterIdLst>
  <p:sldIdLst>
    <p:sldId id="294" r:id="rId4"/>
    <p:sldId id="337" r:id="rId5"/>
    <p:sldId id="298" r:id="rId6"/>
    <p:sldId id="299" r:id="rId7"/>
    <p:sldId id="339" r:id="rId8"/>
    <p:sldId id="338" r:id="rId9"/>
    <p:sldId id="342" r:id="rId10"/>
    <p:sldId id="343" r:id="rId11"/>
    <p:sldId id="341" r:id="rId12"/>
    <p:sldId id="344" r:id="rId13"/>
    <p:sldId id="328" r:id="rId14"/>
    <p:sldId id="350" r:id="rId15"/>
    <p:sldId id="351" r:id="rId16"/>
    <p:sldId id="352" r:id="rId17"/>
    <p:sldId id="353" r:id="rId18"/>
    <p:sldId id="326" r:id="rId19"/>
    <p:sldId id="307" r:id="rId20"/>
    <p:sldId id="302" r:id="rId21"/>
    <p:sldId id="303" r:id="rId22"/>
    <p:sldId id="329" r:id="rId23"/>
    <p:sldId id="304" r:id="rId24"/>
    <p:sldId id="314" r:id="rId25"/>
    <p:sldId id="313" r:id="rId26"/>
    <p:sldId id="316" r:id="rId27"/>
    <p:sldId id="315" r:id="rId28"/>
    <p:sldId id="317" r:id="rId29"/>
    <p:sldId id="318" r:id="rId30"/>
    <p:sldId id="319" r:id="rId31"/>
    <p:sldId id="320" r:id="rId32"/>
    <p:sldId id="324" r:id="rId33"/>
    <p:sldId id="331" r:id="rId34"/>
    <p:sldId id="332" r:id="rId35"/>
    <p:sldId id="333" r:id="rId36"/>
    <p:sldId id="354" r:id="rId37"/>
    <p:sldId id="334" r:id="rId38"/>
    <p:sldId id="335" r:id="rId39"/>
    <p:sldId id="327" r:id="rId40"/>
    <p:sldId id="345" r:id="rId41"/>
    <p:sldId id="340" r:id="rId42"/>
    <p:sldId id="356" r:id="rId43"/>
    <p:sldId id="357" r:id="rId44"/>
    <p:sldId id="358" r:id="rId45"/>
    <p:sldId id="346" r:id="rId46"/>
    <p:sldId id="355" r:id="rId47"/>
    <p:sldId id="348" r:id="rId48"/>
    <p:sldId id="349" r:id="rId49"/>
    <p:sldId id="336" r:id="rId50"/>
    <p:sldId id="347" r:id="rId5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5E2A36"/>
    <a:srgbClr val="50504E"/>
    <a:srgbClr val="4E4E4E"/>
    <a:srgbClr val="404040"/>
    <a:srgbClr val="004C97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26" autoAdjust="0"/>
    <p:restoredTop sz="94660"/>
  </p:normalViewPr>
  <p:slideViewPr>
    <p:cSldViewPr snapToGrid="0" snapToObjects="1" showGuides="1">
      <p:cViewPr varScale="1">
        <p:scale>
          <a:sx n="86" d="100"/>
          <a:sy n="86" d="100"/>
        </p:scale>
        <p:origin x="1085" y="5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7/21/2022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t="31279" b="31279"/>
          <a:stretch/>
        </p:blipFill>
        <p:spPr>
          <a:xfrm>
            <a:off x="-17762" y="816865"/>
            <a:ext cx="918972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66765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8330" b="40718"/>
          <a:stretch/>
        </p:blipFill>
        <p:spPr>
          <a:xfrm>
            <a:off x="-18288" y="817013"/>
            <a:ext cx="918972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502326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4644" b="44456"/>
          <a:stretch/>
        </p:blipFill>
        <p:spPr>
          <a:xfrm>
            <a:off x="-17762" y="817013"/>
            <a:ext cx="918972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70083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9861" b="39239"/>
          <a:stretch/>
        </p:blipFill>
        <p:spPr>
          <a:xfrm>
            <a:off x="-17762" y="817013"/>
            <a:ext cx="918972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43033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42966" b="16134"/>
          <a:stretch/>
        </p:blipFill>
        <p:spPr>
          <a:xfrm>
            <a:off x="-17762" y="817013"/>
            <a:ext cx="918972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58334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29" r="29"/>
          <a:stretch/>
        </p:blipFill>
        <p:spPr>
          <a:xfrm>
            <a:off x="-17762" y="817013"/>
            <a:ext cx="918972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81572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4" y="971552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531" y="6229315"/>
            <a:ext cx="1108394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3243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1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6" y="971551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3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4765103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531" y="6229315"/>
            <a:ext cx="1108394" cy="265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735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51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6" y="958852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5"/>
            <a:ext cx="675368" cy="241300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5" y="6504215"/>
            <a:ext cx="6262119" cy="250031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531" y="6229315"/>
            <a:ext cx="1108394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85939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2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531" y="6229315"/>
            <a:ext cx="1108394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920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5"/>
            <a:ext cx="675368" cy="241300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6" y="6504216"/>
            <a:ext cx="6260399" cy="242873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1"/>
            <a:ext cx="8675688" cy="5802923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531" y="6229315"/>
            <a:ext cx="1108394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596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6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531" y="6229315"/>
            <a:ext cx="1108394" cy="2655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8899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7/26/2022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it-IT" b="1"/>
              <a:t>Paul C Czarapata | Engineering at Fermilab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189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817013"/>
            <a:ext cx="918972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85276B-175A-CB73-8C42-648DD528B7A4}"/>
              </a:ext>
            </a:extLst>
          </p:cNvPr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14-0218-16D.lr.jpg">
            <a:extLst>
              <a:ext uri="{FF2B5EF4-FFF2-40B4-BE49-F238E27FC236}">
                <a16:creationId xmlns:a16="http://schemas.microsoft.com/office/drawing/2014/main" id="{93E1915A-7BFF-BD9C-92BC-4C90EE0DED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>
            <a:extLst>
              <a:ext uri="{FF2B5EF4-FFF2-40B4-BE49-F238E27FC236}">
                <a16:creationId xmlns:a16="http://schemas.microsoft.com/office/drawing/2014/main" id="{E453AE74-891B-A1BF-966D-6F4FCA202D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6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t="31279" b="31279"/>
          <a:stretch/>
        </p:blipFill>
        <p:spPr>
          <a:xfrm>
            <a:off x="-17762" y="816865"/>
            <a:ext cx="918972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56599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8330" b="40718"/>
          <a:stretch/>
        </p:blipFill>
        <p:spPr>
          <a:xfrm>
            <a:off x="-18288" y="817013"/>
            <a:ext cx="918972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08737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4644" b="44456"/>
          <a:stretch/>
        </p:blipFill>
        <p:spPr>
          <a:xfrm>
            <a:off x="-17762" y="817013"/>
            <a:ext cx="918972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15525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9861" b="39239"/>
          <a:stretch/>
        </p:blipFill>
        <p:spPr>
          <a:xfrm>
            <a:off x="-17762" y="817013"/>
            <a:ext cx="918972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93696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42966" b="16134"/>
          <a:stretch/>
        </p:blipFill>
        <p:spPr>
          <a:xfrm>
            <a:off x="-17762" y="817013"/>
            <a:ext cx="918972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54171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l="29" r="29"/>
          <a:stretch/>
        </p:blipFill>
        <p:spPr>
          <a:xfrm>
            <a:off x="-17762" y="817013"/>
            <a:ext cx="918972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69150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4" y="971552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531" y="6229315"/>
            <a:ext cx="1108394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48359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1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6" y="971551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3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4765103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6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531" y="6229315"/>
            <a:ext cx="1108394" cy="265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00884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51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6" y="958852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5"/>
            <a:ext cx="675368" cy="241300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5" y="6504215"/>
            <a:ext cx="6262119" cy="250031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531" y="6229315"/>
            <a:ext cx="1108394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8635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2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6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531" y="6229315"/>
            <a:ext cx="1108394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0852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5"/>
            <a:ext cx="675368" cy="241300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6" y="6504216"/>
            <a:ext cx="6260399" cy="242873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1"/>
            <a:ext cx="8675688" cy="5802923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531" y="6229315"/>
            <a:ext cx="1108394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27010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6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531" y="6229315"/>
            <a:ext cx="1108394" cy="2655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/>
        </p:nvSpPr>
        <p:spPr>
          <a:xfrm>
            <a:off x="219076" y="6316134"/>
            <a:ext cx="7531101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9016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7/26/2022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it-IT" b="1"/>
              <a:t>Paul C Czarapata | Engineering at Fermilab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077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7/26/2022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it-IT" b="1"/>
              <a:t>Paul C Czarapata | Engineering at Fermilab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310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8" y="5328760"/>
            <a:ext cx="8499231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316829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817013"/>
            <a:ext cx="918972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249845"/>
            <a:ext cx="9010786" cy="310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4804D1-5A5A-FEE1-4A3F-D870B02B2DF3}"/>
              </a:ext>
            </a:extLst>
          </p:cNvPr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14-0218-16D.lr.jpg">
            <a:extLst>
              <a:ext uri="{FF2B5EF4-FFF2-40B4-BE49-F238E27FC236}">
                <a16:creationId xmlns:a16="http://schemas.microsoft.com/office/drawing/2014/main" id="{1F777D9D-92F6-6253-6D97-53BCF41EE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>
            <a:extLst>
              <a:ext uri="{FF2B5EF4-FFF2-40B4-BE49-F238E27FC236}">
                <a16:creationId xmlns:a16="http://schemas.microsoft.com/office/drawing/2014/main" id="{C245BDFA-CCD6-0FE2-1FD4-89A0DAC79AB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4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6" y="6504216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7" y="4477486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215900" y="6227810"/>
            <a:ext cx="8699500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407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6" y="6504216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5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7" y="4477486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 dirty="0"/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215900" y="6227810"/>
            <a:ext cx="8699500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508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  <p:sldLayoutId id="2147484151" r:id="rId12"/>
    <p:sldLayoutId id="2147484152" r:id="rId13"/>
    <p:sldLayoutId id="2147484153" r:id="rId14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.wdp"/><Relationship Id="rId7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Paul C. Czarapata	</a:t>
            </a:r>
          </a:p>
          <a:p>
            <a:r>
              <a:rPr lang="en-US" dirty="0"/>
              <a:t>July 26, 2022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Engineering at Fermilab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596280-990F-D95A-84B1-2DF4D46B4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Power electronics</a:t>
            </a:r>
          </a:p>
          <a:p>
            <a:pPr lvl="1"/>
            <a:r>
              <a:rPr lang="en-US" dirty="0"/>
              <a:t>Designed to power the magnets that steer the beams</a:t>
            </a:r>
          </a:p>
          <a:p>
            <a:r>
              <a:rPr lang="en-US" dirty="0"/>
              <a:t>Instrumentation</a:t>
            </a:r>
          </a:p>
          <a:p>
            <a:pPr lvl="1"/>
            <a:r>
              <a:rPr lang="en-US" dirty="0"/>
              <a:t>Allows us to see the beams.  Location and profiles.</a:t>
            </a:r>
          </a:p>
          <a:p>
            <a:r>
              <a:rPr lang="en-US" dirty="0"/>
              <a:t>Target Systems</a:t>
            </a:r>
          </a:p>
          <a:p>
            <a:pPr lvl="1"/>
            <a:r>
              <a:rPr lang="en-US" dirty="0"/>
              <a:t>Allows us to produce particles to study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D0868E-02A2-281A-CF07-071C58DF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 Next – A sampling of our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4F49D-244A-1758-ABB2-CDF646F0D0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F6181-2DF6-5890-13F4-81EB90371C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4095C-C1B1-D553-AE83-1E3F70E95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324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AD/EE Support – Power Supplies from DC to ns, W to MW </a:t>
            </a:r>
          </a:p>
        </p:txBody>
      </p:sp>
      <p:sp>
        <p:nvSpPr>
          <p:cNvPr id="35" name="Content Placeholder 29"/>
          <p:cNvSpPr>
            <a:spLocks noGrp="1"/>
          </p:cNvSpPr>
          <p:nvPr>
            <p:ph idx="1"/>
          </p:nvPr>
        </p:nvSpPr>
        <p:spPr bwMode="auto">
          <a:xfrm>
            <a:off x="267905" y="882505"/>
            <a:ext cx="4683473" cy="236783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Marx Modulator provides a 30 kV, 300 A, </a:t>
            </a:r>
          </a:p>
          <a:p>
            <a:pPr marL="0" indent="0" eaLnBrk="1" hangingPunct="1">
              <a:buNone/>
            </a:pP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200 us wide pulse 15 times a second to the RF amplifier tube to accelerate beam</a:t>
            </a:r>
          </a:p>
          <a:p>
            <a:pPr marL="0" indent="0" eaLnBrk="1" hangingPunct="1">
              <a:buNone/>
            </a:pPr>
            <a:endParaRPr lang="en-US" altLang="en-US" sz="1800" dirty="0">
              <a:solidFill>
                <a:schemeClr val="tx1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marL="0" indent="0" eaLnBrk="1" hangingPunct="1">
              <a:buNone/>
            </a:pP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PIP II Chopper provides 500 V, 2 ns rise and fall time arbitrary pulse pattern at 38 MHz repetition rate to deflect beam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5AC0892-3E28-43EF-8A6A-1FB5DDC08E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588" y="6515100"/>
            <a:ext cx="1076325" cy="241300"/>
          </a:xfrm>
        </p:spPr>
        <p:txBody>
          <a:bodyPr/>
          <a:lstStyle/>
          <a:p>
            <a:r>
              <a:rPr lang="en-US" altLang="en-US"/>
              <a:t>7/26/2022</a:t>
            </a:r>
            <a:endParaRPr lang="en-US" alt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517B02C-8D4B-481B-BFB2-CF5233EC2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/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11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2" name="Content Placeholder 29"/>
          <p:cNvSpPr txBox="1">
            <a:spLocks/>
          </p:cNvSpPr>
          <p:nvPr/>
        </p:nvSpPr>
        <p:spPr bwMode="auto">
          <a:xfrm>
            <a:off x="267905" y="3797973"/>
            <a:ext cx="4683473" cy="2263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1800" dirty="0" err="1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NuMI</a:t>
            </a: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 horn </a:t>
            </a:r>
            <a:r>
              <a:rPr lang="en-US" altLang="en-US" sz="1800" dirty="0" err="1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ps</a:t>
            </a: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 provides 700 V, 200 kA, 2 </a:t>
            </a:r>
            <a:r>
              <a:rPr lang="en-US" altLang="en-US" sz="1800" dirty="0" err="1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ms</a:t>
            </a: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 wide pulse every 1.33 seconds to focus beam</a:t>
            </a:r>
          </a:p>
          <a:p>
            <a:pPr marL="0" indent="0" eaLnBrk="1" hangingPunct="1">
              <a:buNone/>
            </a:pPr>
            <a:endParaRPr lang="en-US" altLang="en-US" sz="1800" dirty="0">
              <a:solidFill>
                <a:schemeClr val="tx1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marL="0" indent="0" eaLnBrk="1" hangingPunct="1">
              <a:buNone/>
            </a:pPr>
            <a:endParaRPr lang="en-US" altLang="en-US" sz="1800" dirty="0">
              <a:solidFill>
                <a:schemeClr val="tx1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marL="0" indent="0" eaLnBrk="1" hangingPunct="1">
              <a:buNone/>
            </a:pP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Pbar lens provided 1 kV, 25 kA, 400 us wide pulse 8 times in 80 </a:t>
            </a:r>
            <a:r>
              <a:rPr lang="en-US" altLang="en-US" sz="1800" dirty="0" err="1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ms</a:t>
            </a:r>
            <a:r>
              <a:rPr lang="en-US" altLang="en-US" sz="18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 to drive focusing and collecting lens after target</a:t>
            </a:r>
          </a:p>
        </p:txBody>
      </p:sp>
      <p:pic>
        <p:nvPicPr>
          <p:cNvPr id="17" name="Picture 16" descr="DaniilPIPChop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004" y="1365735"/>
            <a:ext cx="2640827" cy="1679898"/>
          </a:xfrm>
          <a:prstGeom prst="rect">
            <a:avLst/>
          </a:prstGeom>
        </p:spPr>
      </p:pic>
      <p:pic>
        <p:nvPicPr>
          <p:cNvPr id="16" name="Picture 15" descr="NickMar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378" y="850706"/>
            <a:ext cx="2244030" cy="19679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378" y="3095645"/>
            <a:ext cx="2834159" cy="2125619"/>
          </a:xfrm>
          <a:prstGeom prst="rect">
            <a:avLst/>
          </a:prstGeom>
        </p:spPr>
      </p:pic>
      <p:pic>
        <p:nvPicPr>
          <p:cNvPr id="5" name="Picture 4" descr="HowieBryanMikePma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393" y="4521656"/>
            <a:ext cx="2830438" cy="167974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832697" y="1589471"/>
            <a:ext cx="1361873" cy="58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533089" y="2422187"/>
            <a:ext cx="3252448" cy="1750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387174" y="4124529"/>
            <a:ext cx="807396" cy="972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054485" y="5739319"/>
            <a:ext cx="3018908" cy="1556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0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B37400C-82D9-DD50-668E-90F1939B67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334" y="971550"/>
            <a:ext cx="7589044" cy="50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47265D-1CF6-9D07-9265-F514C81E7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Marx Modulator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A0F96-7139-D907-AF41-2104E4A39E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06F4A-43E9-672A-C065-774B778B53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A1EBA-7D82-CF2D-DE57-D9EE73546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454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CC48EDEA-3AA8-901C-CA91-C59D555AED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334" y="971550"/>
            <a:ext cx="7589044" cy="50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ADB6D23-6579-B9B0-3AEB-542A92231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humor – the “vending machine”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FAE0B-8C2B-1C54-5DF8-7D3D90995A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84CCD-BBC6-6FBD-1DBF-365810536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344FA-1498-AB64-8A16-0E2B2D110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62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8C30A80-4C22-DD4B-8146-5FC0D0208E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99318"/>
            <a:ext cx="3375721" cy="50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08B5165-42F6-52FD-5FF6-430BC3C76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PIPII Beam Chopper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F8A90-86A4-0548-37E7-3EF00FA711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15872-CC0E-30DF-BCA8-E524ECD1B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0AA70-9BE1-1639-9D70-5AA517C73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0975E384-0D0F-3C92-84B6-A1FA4C42B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681" y="3889710"/>
            <a:ext cx="3361130" cy="224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161D7B3-66CA-7BFF-0059-E2A62CAF2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03" y="679629"/>
            <a:ext cx="2525970" cy="37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55D76B-267F-C73F-663F-BDE4ACBED7E5}"/>
              </a:ext>
            </a:extLst>
          </p:cNvPr>
          <p:cNvSpPr txBox="1"/>
          <p:nvPr/>
        </p:nvSpPr>
        <p:spPr>
          <a:xfrm>
            <a:off x="6229273" y="1162975"/>
            <a:ext cx="2686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latin typeface="Helvetica" panose="020B0604020202020204" pitchFamily="34" charset="0"/>
                <a:ea typeface="Geneva" pitchFamily="121" charset="-128"/>
              </a:rPr>
              <a:t>P</a:t>
            </a:r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rovides 500 V, 2 ns rise and fall time arbitrary pulse pattern at 38 MHz repetition rate to deflect beam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059706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A46882-D554-89FC-A86C-142EFE708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453" y="1457140"/>
            <a:ext cx="6294268" cy="47160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82F8E4-F234-3509-3066-0BF1BC55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NuMI Horn Power Supply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FECB7-9D5A-2E4F-A0F8-247BDA56AC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01FA7-8A61-B9CA-B10B-C44AAC8F5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33C1D-A24E-9BED-4C00-7D8443074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AB139-4556-6FF2-1237-93ADAF0368A3}"/>
              </a:ext>
            </a:extLst>
          </p:cNvPr>
          <p:cNvSpPr txBox="1"/>
          <p:nvPr/>
        </p:nvSpPr>
        <p:spPr>
          <a:xfrm>
            <a:off x="1020932" y="1118586"/>
            <a:ext cx="6604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700 V, 200 kA, 2 </a:t>
            </a:r>
            <a:r>
              <a:rPr lang="en-US" altLang="en-US" sz="1600" dirty="0" err="1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ms</a:t>
            </a:r>
            <a:r>
              <a:rPr lang="en-US" altLang="en-US" sz="1600" dirty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 wide pulse every 1.33 seconds to focus beam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50264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F8265-748F-4C4C-A1C1-F56961A8A9F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86579" y="3589264"/>
            <a:ext cx="4343399" cy="2662995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Control of large number of power supplies for vacuum systems</a:t>
            </a:r>
          </a:p>
          <a:p>
            <a:pPr marL="0" indent="0">
              <a:buNone/>
            </a:pPr>
            <a:endParaRPr lang="en-US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Control of 52 switches in a Marx modulator providing a precision pulse amplitude</a:t>
            </a:r>
          </a:p>
          <a:p>
            <a:pPr marL="0" indent="0">
              <a:buNone/>
            </a:pPr>
            <a:endParaRPr lang="en-US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Control of fast high voltage switches with 1 ns stability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Content Placeholder 10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9BD43DBE-6B18-4F4A-9530-715DF5D0AD20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87" y="802949"/>
            <a:ext cx="4214813" cy="2662995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4BD4D5-6EAC-483C-A7F9-2ECCEDD5FC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2E9FEAC-BBDD-481E-BE95-696D21C01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63788E-40A4-4EA5-A050-E49906E6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6AEA6AF-7E91-4B89-9A6E-BA8F4268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Supply Control </a:t>
            </a:r>
          </a:p>
        </p:txBody>
      </p:sp>
      <p:pic>
        <p:nvPicPr>
          <p:cNvPr id="15" name="Picture 14" descr="A picture containing text, person, indoor, wall&#10;&#10;Description automatically generated">
            <a:extLst>
              <a:ext uri="{FF2B5EF4-FFF2-40B4-BE49-F238E27FC236}">
                <a16:creationId xmlns:a16="http://schemas.microsoft.com/office/drawing/2014/main" id="{D96C54A2-32A7-374F-9986-9170D14BC5A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956" y="802949"/>
            <a:ext cx="4098857" cy="3074143"/>
          </a:xfrm>
          <a:prstGeom prst="rect">
            <a:avLst/>
          </a:prstGeom>
        </p:spPr>
      </p:pic>
      <p:pic>
        <p:nvPicPr>
          <p:cNvPr id="10" name="Picture 9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61F5354F-58CF-2C4D-9AC5-8A5BCF6DA74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956" y="3959977"/>
            <a:ext cx="4098857" cy="229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97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 descr="A person looking at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6447D18F-1655-B344-9192-368C13BC37B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19" y="736329"/>
            <a:ext cx="3972923" cy="2648615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2731D91-188A-4F60-B018-48D78D8EB72C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484" y="755862"/>
            <a:ext cx="2369983" cy="264861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F49F2-CA95-7C49-B209-62507FD1FBB2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30027" y="3480710"/>
            <a:ext cx="6736694" cy="2720130"/>
          </a:xfrm>
        </p:spPr>
        <p:txBody>
          <a:bodyPr/>
          <a:lstStyle/>
          <a:p>
            <a:r>
              <a:rPr lang="en-US" sz="1800" dirty="0"/>
              <a:t>Design and specify power supplies from Watts to </a:t>
            </a:r>
            <a:r>
              <a:rPr lang="en-US" sz="1800" dirty="0" err="1"/>
              <a:t>MegaWatts</a:t>
            </a:r>
            <a:r>
              <a:rPr lang="en-US" sz="1800" dirty="0"/>
              <a:t> to bend and focus particle beams.</a:t>
            </a:r>
          </a:p>
          <a:p>
            <a:endParaRPr lang="en-US" sz="1800" dirty="0"/>
          </a:p>
          <a:p>
            <a:r>
              <a:rPr lang="en-US" sz="1800" dirty="0"/>
              <a:t>140 V, 1000 A supply (above), a 1000 V, 10000A supply (center) and a high-power transformer</a:t>
            </a:r>
          </a:p>
          <a:p>
            <a:endParaRPr lang="en-US" sz="1800" dirty="0"/>
          </a:p>
          <a:p>
            <a:r>
              <a:rPr lang="en-US" sz="1800" dirty="0"/>
              <a:t>Regulation of these power supplies at the 100 ppm level over different operating conditions including changes in loads, tracking a ramped reference and a changing power line.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3A328-8FEE-4A10-8E06-AB332B71C6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3481D-3DF5-463B-8B57-422DE84A8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2C7D1-FDA5-43E0-9DAD-FD030EDC2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78342F4-B5B2-4DA9-BD7D-A490EBF4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Power Ramped Supplies</a:t>
            </a:r>
          </a:p>
        </p:txBody>
      </p:sp>
      <p:pic>
        <p:nvPicPr>
          <p:cNvPr id="15" name="Picture 14" descr="A picture containing sky, outdoor, person, line&#10;&#10;Description automatically generated">
            <a:extLst>
              <a:ext uri="{FF2B5EF4-FFF2-40B4-BE49-F238E27FC236}">
                <a16:creationId xmlns:a16="http://schemas.microsoft.com/office/drawing/2014/main" id="{8278C474-2250-7C4C-AAC2-9B9E4A66C1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609" y="755862"/>
            <a:ext cx="1924791" cy="352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48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51B27-42A6-4AB0-91E4-70A58BE6FB04}"/>
              </a:ext>
            </a:extLst>
          </p:cNvPr>
          <p:cNvSpPr/>
          <p:nvPr/>
        </p:nvSpPr>
        <p:spPr>
          <a:xfrm>
            <a:off x="4464051" y="1571908"/>
            <a:ext cx="4638675" cy="3487839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99CE9-C56B-4E3B-A234-1E5B2988736A}"/>
              </a:ext>
            </a:extLst>
          </p:cNvPr>
          <p:cNvSpPr/>
          <p:nvPr/>
        </p:nvSpPr>
        <p:spPr>
          <a:xfrm>
            <a:off x="4191001" y="5530851"/>
            <a:ext cx="387350" cy="241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1" y="934642"/>
            <a:ext cx="8769349" cy="4822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Instrumentation - Multiwire SEM Profile Monitors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54C2065-B464-43C4-87E6-3150BBF24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811" y="2885937"/>
            <a:ext cx="4340864" cy="288621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B8DB4FF5-246A-466C-9E44-D979BBDB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8412" y="6493254"/>
            <a:ext cx="1076325" cy="241300"/>
          </a:xfrm>
        </p:spPr>
        <p:txBody>
          <a:bodyPr/>
          <a:lstStyle/>
          <a:p>
            <a:r>
              <a:rPr lang="en-US" altLang="en-US"/>
              <a:t>7/26/2022</a:t>
            </a:r>
            <a:endParaRPr lang="en-US" alt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84BC6EBE-7803-4541-B10F-C4E136FB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3047" y="6495687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6002EF-F2B1-41D8-B72D-4F56FB43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5E1D8E-698F-4675-87DB-475D70D08CB9}"/>
              </a:ext>
            </a:extLst>
          </p:cNvPr>
          <p:cNvSpPr/>
          <p:nvPr/>
        </p:nvSpPr>
        <p:spPr>
          <a:xfrm>
            <a:off x="152400" y="1571908"/>
            <a:ext cx="421004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altLang="en-US" sz="1800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UT/Austin Multiwire Rebuild</a:t>
            </a:r>
          </a:p>
          <a:p>
            <a:pPr marL="128588" indent="-128588" defTabSz="342900">
              <a:buFontTx/>
              <a:buChar char="-"/>
            </a:pPr>
            <a:r>
              <a:rPr lang="en-US" sz="1200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Retired multiwire detectors outfitted with new ceramic </a:t>
            </a:r>
            <a:r>
              <a:rPr lang="en-US" sz="1200" dirty="0" err="1">
                <a:solidFill>
                  <a:srgbClr val="000000"/>
                </a:solidFill>
                <a:latin typeface="+mj-lt"/>
                <a:ea typeface="Geneva" pitchFamily="121" charset="-128"/>
              </a:rPr>
              <a:t>wireplanes</a:t>
            </a:r>
            <a:r>
              <a:rPr lang="en-US" sz="1200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, motors and controls for use in Mu2e beamlines.</a:t>
            </a:r>
          </a:p>
          <a:p>
            <a:pPr marL="128588" indent="-128588" defTabSz="342900">
              <a:buFontTx/>
              <a:buChar char="-"/>
            </a:pPr>
            <a:r>
              <a:rPr lang="en-US" sz="1200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At a small fraction of the cost of construction for new detectors saving more than $150K in detector costs.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6E6AFB-6814-469F-82A8-779D553D78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633" y="1680839"/>
            <a:ext cx="3603994" cy="29235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A64147-B9E6-46CB-8046-A9B0922B5BAC}"/>
              </a:ext>
            </a:extLst>
          </p:cNvPr>
          <p:cNvSpPr txBox="1"/>
          <p:nvPr/>
        </p:nvSpPr>
        <p:spPr>
          <a:xfrm>
            <a:off x="4464051" y="4574998"/>
            <a:ext cx="46386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500" dirty="0">
                <a:solidFill>
                  <a:schemeClr val="bg1"/>
                </a:solidFill>
                <a:latin typeface="+mj-lt"/>
                <a:ea typeface="Geneva" pitchFamily="121" charset="-128"/>
              </a:rPr>
              <a:t>New Design Crawling Wire for PIP2-IT</a:t>
            </a:r>
          </a:p>
          <a:p>
            <a:pPr algn="ctr" defTabSz="342900"/>
            <a:r>
              <a:rPr lang="en-US" sz="1200" dirty="0">
                <a:solidFill>
                  <a:schemeClr val="bg1"/>
                </a:solidFill>
                <a:latin typeface="+mj-lt"/>
                <a:ea typeface="Geneva" pitchFamily="121" charset="-128"/>
              </a:rPr>
              <a:t>Ceramic </a:t>
            </a:r>
            <a:r>
              <a:rPr lang="en-US" sz="1200" dirty="0" err="1">
                <a:solidFill>
                  <a:schemeClr val="bg1"/>
                </a:solidFill>
                <a:latin typeface="+mj-lt"/>
                <a:ea typeface="Geneva" pitchFamily="121" charset="-128"/>
              </a:rPr>
              <a:t>wireplane</a:t>
            </a:r>
            <a:r>
              <a:rPr lang="en-US" sz="1200" dirty="0">
                <a:solidFill>
                  <a:schemeClr val="bg1"/>
                </a:solidFill>
                <a:latin typeface="+mj-lt"/>
                <a:ea typeface="Geneva" pitchFamily="121" charset="-128"/>
              </a:rPr>
              <a:t> frame design and assembly for crawling wire</a:t>
            </a:r>
            <a:endParaRPr lang="en-US" sz="1500" dirty="0">
              <a:solidFill>
                <a:schemeClr val="bg1"/>
              </a:solidFill>
              <a:latin typeface="+mj-lt"/>
              <a:ea typeface="Geneva" pitchFamily="121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8614CB-02E2-44E7-9F81-8AC632A792AD}"/>
              </a:ext>
            </a:extLst>
          </p:cNvPr>
          <p:cNvSpPr txBox="1"/>
          <p:nvPr/>
        </p:nvSpPr>
        <p:spPr>
          <a:xfrm>
            <a:off x="4505325" y="5341671"/>
            <a:ext cx="4638675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342900"/>
            <a:r>
              <a:rPr lang="en-US" sz="1800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Additional Projects</a:t>
            </a:r>
          </a:p>
          <a:p>
            <a:pPr marL="214313" indent="-214313" defTabSz="342900">
              <a:buFontTx/>
              <a:buChar char="-"/>
            </a:pPr>
            <a:r>
              <a:rPr lang="en-US" sz="1050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Ceramic </a:t>
            </a:r>
            <a:r>
              <a:rPr lang="en-US" sz="1050" dirty="0" err="1">
                <a:solidFill>
                  <a:srgbClr val="000000"/>
                </a:solidFill>
                <a:latin typeface="+mj-lt"/>
                <a:ea typeface="Geneva" pitchFamily="121" charset="-128"/>
              </a:rPr>
              <a:t>wireplanes</a:t>
            </a:r>
            <a:r>
              <a:rPr lang="en-US" sz="1050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 custom designed for JPARK in Japan.</a:t>
            </a:r>
          </a:p>
          <a:p>
            <a:pPr marL="214313" indent="-214313" defTabSz="342900">
              <a:buFontTx/>
              <a:buChar char="-"/>
            </a:pPr>
            <a:r>
              <a:rPr lang="en-US" sz="1050" dirty="0">
                <a:solidFill>
                  <a:srgbClr val="000000"/>
                </a:solidFill>
                <a:latin typeface="+mj-lt"/>
                <a:ea typeface="Geneva" pitchFamily="121" charset="-128"/>
              </a:rPr>
              <a:t>Custom designs for Finland laboratory.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7427321-388D-42A3-8496-38AC87DA7CE6}"/>
              </a:ext>
            </a:extLst>
          </p:cNvPr>
          <p:cNvCxnSpPr/>
          <p:nvPr/>
        </p:nvCxnSpPr>
        <p:spPr>
          <a:xfrm>
            <a:off x="4419600" y="1545530"/>
            <a:ext cx="0" cy="43891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635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9F0298EB-2529-4585-A75D-39C57FEF7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7" y="875895"/>
            <a:ext cx="5113209" cy="2748899"/>
          </a:xfrm>
        </p:spPr>
      </p:pic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5FA49404-91DA-4CD0-85DD-949E4AEED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588" y="6505786"/>
            <a:ext cx="1076325" cy="241300"/>
          </a:xfrm>
        </p:spPr>
        <p:txBody>
          <a:bodyPr/>
          <a:lstStyle/>
          <a:p>
            <a:r>
              <a:rPr lang="en-US" altLang="en-US"/>
              <a:t>7/26/2022</a:t>
            </a:r>
            <a:endParaRPr lang="en-US" alt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2D8E2530-EFAB-4E76-8457-D34A824B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FDF51-89A4-435E-8ADE-EDEF507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037425-BEDA-43A7-A543-28C60C578B1E}"/>
              </a:ext>
            </a:extLst>
          </p:cNvPr>
          <p:cNvSpPr/>
          <p:nvPr/>
        </p:nvSpPr>
        <p:spPr>
          <a:xfrm>
            <a:off x="472784" y="955705"/>
            <a:ext cx="4572000" cy="276999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DCCT Test setup to implement Digital Feedback DCCT in RR</a:t>
            </a:r>
          </a:p>
        </p:txBody>
      </p:sp>
      <p:pic>
        <p:nvPicPr>
          <p:cNvPr id="9" name="Content Placeholder 18">
            <a:extLst>
              <a:ext uri="{FF2B5EF4-FFF2-40B4-BE49-F238E27FC236}">
                <a16:creationId xmlns:a16="http://schemas.microsoft.com/office/drawing/2014/main" id="{8A649BB0-C10F-44FB-A47E-71B3DC8153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461" y="894411"/>
            <a:ext cx="3650602" cy="27301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87C8A66-4FBB-4EA4-B4D5-EA274204E77A}"/>
              </a:ext>
            </a:extLst>
          </p:cNvPr>
          <p:cNvSpPr/>
          <p:nvPr/>
        </p:nvSpPr>
        <p:spPr>
          <a:xfrm>
            <a:off x="5374433" y="3393685"/>
            <a:ext cx="35526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HOM Coupler Measurements at FAST resolved 1.71 GHz Mode</a:t>
            </a:r>
          </a:p>
        </p:txBody>
      </p:sp>
      <p:pic>
        <p:nvPicPr>
          <p:cNvPr id="11" name="Content Placeholder 2" descr="A circuit board&#10;&#10;Description generated with very high confidence">
            <a:extLst>
              <a:ext uri="{FF2B5EF4-FFF2-40B4-BE49-F238E27FC236}">
                <a16:creationId xmlns:a16="http://schemas.microsoft.com/office/drawing/2014/main" id="{944B2985-ACB2-4B21-8516-9F967EFADE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0650" y="3698422"/>
            <a:ext cx="3069771" cy="230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6267F3-0630-49CA-8E50-8E8B8D18E3C4}"/>
              </a:ext>
            </a:extLst>
          </p:cNvPr>
          <p:cNvSpPr/>
          <p:nvPr/>
        </p:nvSpPr>
        <p:spPr>
          <a:xfrm>
            <a:off x="120650" y="3730923"/>
            <a:ext cx="3069771" cy="253916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bg1"/>
                </a:solidFill>
              </a:rPr>
              <a:t>New Booster BPM timing and digitizers installed</a:t>
            </a:r>
          </a:p>
        </p:txBody>
      </p:sp>
      <p:pic>
        <p:nvPicPr>
          <p:cNvPr id="13" name="Content Placeholder 9" descr="A circuit board&#10;&#10;Description generated with very high confidence">
            <a:extLst>
              <a:ext uri="{FF2B5EF4-FFF2-40B4-BE49-F238E27FC236}">
                <a16:creationId xmlns:a16="http://schemas.microsoft.com/office/drawing/2014/main" id="{53755CAC-9099-4C1A-AF6D-6A6991BAB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960" y="3698422"/>
            <a:ext cx="3069771" cy="230232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17902B8-98EA-4B48-8E01-0E596E44C125}"/>
              </a:ext>
            </a:extLst>
          </p:cNvPr>
          <p:cNvSpPr/>
          <p:nvPr/>
        </p:nvSpPr>
        <p:spPr>
          <a:xfrm>
            <a:off x="3488932" y="5647551"/>
            <a:ext cx="2279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RF Interlocks at LCLS-II</a:t>
            </a:r>
          </a:p>
        </p:txBody>
      </p:sp>
      <p:pic>
        <p:nvPicPr>
          <p:cNvPr id="15" name="Content Placeholder 7" descr="A picture containing indoor, table&#10;&#10;Description generated with very high confidence">
            <a:extLst>
              <a:ext uri="{FF2B5EF4-FFF2-40B4-BE49-F238E27FC236}">
                <a16:creationId xmlns:a16="http://schemas.microsoft.com/office/drawing/2014/main" id="{1B21CBAC-534A-4B43-A152-727C03E541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2"/>
          <a:stretch/>
        </p:blipFill>
        <p:spPr>
          <a:xfrm>
            <a:off x="6496239" y="3698422"/>
            <a:ext cx="2268164" cy="229800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DC91E8D-430D-4662-BACC-F70B4B324A9A}"/>
              </a:ext>
            </a:extLst>
          </p:cNvPr>
          <p:cNvSpPr/>
          <p:nvPr/>
        </p:nvSpPr>
        <p:spPr>
          <a:xfrm>
            <a:off x="6555380" y="5723751"/>
            <a:ext cx="210405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Beam Pickup for FAST Beam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B8C92E-084F-4BF5-AD69-1661C84B8BC7}"/>
              </a:ext>
            </a:extLst>
          </p:cNvPr>
          <p:cNvSpPr txBox="1"/>
          <p:nvPr/>
        </p:nvSpPr>
        <p:spPr>
          <a:xfrm>
            <a:off x="7607406" y="525078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C17857-0A43-166D-0369-98AC46FD7C81}"/>
              </a:ext>
            </a:extLst>
          </p:cNvPr>
          <p:cNvSpPr txBox="1"/>
          <p:nvPr/>
        </p:nvSpPr>
        <p:spPr>
          <a:xfrm>
            <a:off x="337351" y="266330"/>
            <a:ext cx="8589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Measurement of Beam for precise control.</a:t>
            </a:r>
          </a:p>
        </p:txBody>
      </p:sp>
    </p:spTree>
    <p:extLst>
      <p:ext uri="{BB962C8B-B14F-4D97-AF65-F5344CB8AC3E}">
        <p14:creationId xmlns:p14="http://schemas.microsoft.com/office/powerpoint/2010/main" val="1591104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DF18C1-9BE1-C85F-70EE-C5C3045A4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Electronic Engineer</a:t>
            </a:r>
          </a:p>
          <a:p>
            <a:r>
              <a:rPr lang="en-US" dirty="0"/>
              <a:t>I have been at the laboratory for almost 50 years!</a:t>
            </a:r>
          </a:p>
          <a:p>
            <a:r>
              <a:rPr lang="en-US" dirty="0"/>
              <a:t>I have two jobs;</a:t>
            </a:r>
          </a:p>
          <a:p>
            <a:pPr lvl="1"/>
            <a:r>
              <a:rPr lang="en-US" dirty="0"/>
              <a:t>Associate Division Head in the Accelerator Division</a:t>
            </a:r>
          </a:p>
          <a:p>
            <a:pPr lvl="1"/>
            <a:r>
              <a:rPr lang="en-US" dirty="0"/>
              <a:t>Deputy Chief Engineer for Fermilab.</a:t>
            </a:r>
          </a:p>
          <a:p>
            <a:endParaRPr lang="en-US" dirty="0"/>
          </a:p>
          <a:p>
            <a:r>
              <a:rPr lang="en-US" dirty="0"/>
              <a:t>A Very Important Definition for you:</a:t>
            </a:r>
          </a:p>
          <a:p>
            <a:pPr lvl="1"/>
            <a:r>
              <a:rPr lang="en-US" dirty="0"/>
              <a:t>An Engineer is a person who solves problems you didn’t know you had in ways you can’t understand!</a:t>
            </a:r>
          </a:p>
          <a:p>
            <a:pPr lvl="1"/>
            <a:endParaRPr lang="en-US" dirty="0"/>
          </a:p>
          <a:p>
            <a:r>
              <a:rPr lang="en-US" dirty="0"/>
              <a:t>I hope you are up to date with your prefixes. Micro, nano, etc.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64DAD0-0988-B0BA-B7A2-1880D2470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about me -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95D97-E02E-7188-46E6-D791A92446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6E08C-5B1E-A261-3135-23D6BE3E6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3E4A9-57D7-AD0A-266C-2591EE44E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2340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Old Lambertson&#10;">
            <a:extLst>
              <a:ext uri="{FF2B5EF4-FFF2-40B4-BE49-F238E27FC236}">
                <a16:creationId xmlns:a16="http://schemas.microsoft.com/office/drawing/2014/main" id="{B44C5954-5BB4-4B35-B51E-9636D48AF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11590"/>
            <a:ext cx="3911183" cy="293338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674AE7-2C10-44D5-A952-DDD2C58D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Accelerator Complex - Mech Support Dept.</a:t>
            </a:r>
            <a:endParaRPr lang="en-US" b="0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4105B51D-5132-4116-96BA-A538C37F728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1579B21-9BAF-4EC6-BF91-3DBE924CD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6D9B1-61B2-49F5-9831-959DED3BC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0" name="Picture 9" descr="A picture containing indoor, ceiling&#10;&#10;Description generated with very high confidence">
            <a:extLst>
              <a:ext uri="{FF2B5EF4-FFF2-40B4-BE49-F238E27FC236}">
                <a16:creationId xmlns:a16="http://schemas.microsoft.com/office/drawing/2014/main" id="{8132708D-5DF4-4F0B-BAD9-760F47D71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712" y="911590"/>
            <a:ext cx="4275944" cy="32069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50723E-CCA8-4CDA-98C4-173CAC1C09C1}"/>
              </a:ext>
            </a:extLst>
          </p:cNvPr>
          <p:cNvSpPr txBox="1"/>
          <p:nvPr/>
        </p:nvSpPr>
        <p:spPr>
          <a:xfrm>
            <a:off x="649465" y="3999424"/>
            <a:ext cx="29022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Old </a:t>
            </a:r>
            <a:r>
              <a:rPr lang="en-US" sz="1400" dirty="0" err="1"/>
              <a:t>Lambertson</a:t>
            </a:r>
            <a:r>
              <a:rPr lang="en-US" sz="1400" dirty="0"/>
              <a:t>:  removal planning, </a:t>
            </a:r>
          </a:p>
          <a:p>
            <a:r>
              <a:rPr lang="en-US" sz="1400" dirty="0"/>
              <a:t>taking into account tight space and </a:t>
            </a:r>
          </a:p>
          <a:p>
            <a:r>
              <a:rPr lang="en-US" sz="1400" dirty="0"/>
              <a:t>heavy load (5000-lb); stand design </a:t>
            </a:r>
          </a:p>
          <a:p>
            <a:r>
              <a:rPr lang="en-US" sz="1400" dirty="0"/>
              <a:t>planning (6 degrees of freedom, </a:t>
            </a:r>
          </a:p>
          <a:p>
            <a:r>
              <a:rPr lang="en-US" sz="1400" dirty="0"/>
              <a:t>+/- 1</a:t>
            </a:r>
            <a:r>
              <a:rPr lang="en-US" sz="1400" dirty="0">
                <a:sym typeface="Symbol" panose="05050102010706020507" pitchFamily="18" charset="2"/>
              </a:rPr>
              <a:t></a:t>
            </a:r>
            <a:r>
              <a:rPr lang="en-US" sz="1400" dirty="0"/>
              <a:t> rotation, +/-1-inch lateral, built</a:t>
            </a:r>
          </a:p>
          <a:p>
            <a:r>
              <a:rPr lang="en-US" sz="1400" dirty="0"/>
              <a:t>around LCW piping)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12159E-47DF-45D5-BD27-2DFB0900B3CA}"/>
              </a:ext>
            </a:extLst>
          </p:cNvPr>
          <p:cNvSpPr txBox="1"/>
          <p:nvPr/>
        </p:nvSpPr>
        <p:spPr>
          <a:xfrm>
            <a:off x="4661662" y="4226324"/>
            <a:ext cx="4136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New </a:t>
            </a:r>
            <a:r>
              <a:rPr lang="en-US" sz="1400" dirty="0" err="1"/>
              <a:t>Lambertson</a:t>
            </a:r>
            <a:r>
              <a:rPr lang="en-US" sz="1400" dirty="0"/>
              <a:t>: installed</a:t>
            </a:r>
          </a:p>
          <a:p>
            <a:r>
              <a:rPr lang="en-US" sz="1400" dirty="0"/>
              <a:t>Safely involving AD and PPD Engineers and technicians</a:t>
            </a:r>
          </a:p>
        </p:txBody>
      </p:sp>
    </p:spTree>
    <p:extLst>
      <p:ext uri="{BB962C8B-B14F-4D97-AF65-F5344CB8AC3E}">
        <p14:creationId xmlns:p14="http://schemas.microsoft.com/office/powerpoint/2010/main" val="243673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771526" y="934642"/>
            <a:ext cx="7600949" cy="4822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2700" dirty="0">
                <a:solidFill>
                  <a:srgbClr val="000000"/>
                </a:solidFill>
                <a:latin typeface="Helvetica" panose="020B0604020202020204" pitchFamily="34" charset="0"/>
                <a:ea typeface="Geneva" pitchFamily="121" charset="-128"/>
              </a:rPr>
              <a:t>Booster L-4 Ion Profile Monitor Installation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0D574B3-4FFA-45B8-AD17-CCFFE5FB4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562" y="1496336"/>
            <a:ext cx="2905124" cy="28114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7D320C10-B817-4F5E-9FEE-548DC03CE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7562" y="6496261"/>
            <a:ext cx="1076325" cy="241300"/>
          </a:xfrm>
        </p:spPr>
        <p:txBody>
          <a:bodyPr/>
          <a:lstStyle/>
          <a:p>
            <a:r>
              <a:rPr lang="en-US" altLang="en-US"/>
              <a:t>7/26/2022</a:t>
            </a:r>
            <a:endParaRPr lang="en-US" alt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6A414217-3347-4678-8C8D-C47C0958D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/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557213" indent="-214313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8572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2001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1543050" indent="-171450" eaLnBrk="0" hangingPunct="0"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18859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2288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25717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2914650" indent="-171450" defTabSz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9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21</a:t>
            </a:fld>
            <a:endParaRPr lang="en-US" altLang="en-US" sz="9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3931CD-8BFB-484B-A4CD-0E36FFB0B2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157" y="1517758"/>
            <a:ext cx="1268776" cy="2080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210544-31D1-4EFB-8DC1-71BED73EFF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9340" y="1523737"/>
            <a:ext cx="1209638" cy="20805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903C57-54BA-405C-9E11-8E39ED16A187}"/>
              </a:ext>
            </a:extLst>
          </p:cNvPr>
          <p:cNvSpPr txBox="1"/>
          <p:nvPr/>
        </p:nvSpPr>
        <p:spPr>
          <a:xfrm>
            <a:off x="6515391" y="362642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Beam profile, sigma, and position</a:t>
            </a:r>
          </a:p>
          <a:p>
            <a:r>
              <a:rPr lang="en-US" sz="900" dirty="0">
                <a:solidFill>
                  <a:srgbClr val="000000"/>
                </a:solidFill>
              </a:rPr>
              <a:t>measurement with 24 kV clearing field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FE601C-1BF9-4037-BE0C-C8339486E9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644" y="1524223"/>
            <a:ext cx="982961" cy="20805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4DA573F-EB21-44F7-B10B-CC827AACE706}"/>
              </a:ext>
            </a:extLst>
          </p:cNvPr>
          <p:cNvSpPr txBox="1"/>
          <p:nvPr/>
        </p:nvSpPr>
        <p:spPr>
          <a:xfrm>
            <a:off x="779594" y="4030782"/>
            <a:ext cx="222849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schemeClr val="bg1"/>
                </a:solidFill>
              </a:rPr>
              <a:t>Installation of vertical and horizontal IPMs at Long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8ACF66-9608-4C3B-BBE9-E950EFA0C669}"/>
              </a:ext>
            </a:extLst>
          </p:cNvPr>
          <p:cNvSpPr txBox="1"/>
          <p:nvPr/>
        </p:nvSpPr>
        <p:spPr>
          <a:xfrm>
            <a:off x="201598" y="4307810"/>
            <a:ext cx="3827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-30 kV electrostatic IPMs have been installed and commissioned in the Booster</a:t>
            </a:r>
          </a:p>
          <a:p>
            <a:r>
              <a:rPr lang="en-US" sz="1200" dirty="0">
                <a:solidFill>
                  <a:srgbClr val="000000"/>
                </a:solidFill>
              </a:rPr>
              <a:t>-40 channels per plane</a:t>
            </a:r>
          </a:p>
          <a:p>
            <a:r>
              <a:rPr lang="en-US" sz="1200" dirty="0">
                <a:solidFill>
                  <a:srgbClr val="000000"/>
                </a:solidFill>
              </a:rPr>
              <a:t>-Increased accuracy of measurement at higher beam energy compared to 8 kV IPM, due to noticeable effect of space charge with lower clearing field voltage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680A5AA-BB0D-4948-BD5C-25DD2F2C62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2120" y="1524223"/>
            <a:ext cx="967222" cy="20666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62EA11B-A606-4328-AD3E-FD5A641BAAC2}"/>
              </a:ext>
            </a:extLst>
          </p:cNvPr>
          <p:cNvSpPr txBox="1"/>
          <p:nvPr/>
        </p:nvSpPr>
        <p:spPr>
          <a:xfrm>
            <a:off x="4029075" y="3616523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Beam profile, sigma, and position</a:t>
            </a:r>
          </a:p>
          <a:p>
            <a:r>
              <a:rPr lang="en-US" sz="900" dirty="0">
                <a:solidFill>
                  <a:srgbClr val="000000"/>
                </a:solidFill>
              </a:rPr>
              <a:t>measurement with 8 kV clearing field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F7EE1F-E49C-4CE8-B63B-6EE41C391F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6889" y="4098736"/>
            <a:ext cx="2500687" cy="15030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2264C8-DB42-46A9-8310-C7B0C4DA13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02" y="4089902"/>
            <a:ext cx="2692625" cy="1618440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F3130C2E-496F-4263-BFFF-5891D6ED459E}"/>
              </a:ext>
            </a:extLst>
          </p:cNvPr>
          <p:cNvSpPr/>
          <p:nvPr/>
        </p:nvSpPr>
        <p:spPr>
          <a:xfrm>
            <a:off x="6091296" y="2369177"/>
            <a:ext cx="251997" cy="355070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38320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indoor, cabinet&#10;&#10;Description generated with very high confidence">
            <a:extLst>
              <a:ext uri="{FF2B5EF4-FFF2-40B4-BE49-F238E27FC236}">
                <a16:creationId xmlns:a16="http://schemas.microsoft.com/office/drawing/2014/main" id="{E8893264-4A11-4BAE-AD2D-AAA9D8720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35" y="971550"/>
            <a:ext cx="3794522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6ECAE03-9740-40A0-9733-3DF91111C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Facilities 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F08D480-CFE1-4F0D-8B70-9F896DFB58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2DC77C4-AC20-4DBE-AF3A-F79AD976B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CE7D-F224-47B7-B312-225817896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B36E1D-D434-459D-9EA4-3F8A609F8377}"/>
              </a:ext>
            </a:extLst>
          </p:cNvPr>
          <p:cNvSpPr txBox="1"/>
          <p:nvPr/>
        </p:nvSpPr>
        <p:spPr>
          <a:xfrm>
            <a:off x="4639460" y="2923082"/>
            <a:ext cx="3959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CMTS:  Completed testing of 8</a:t>
            </a:r>
          </a:p>
          <a:p>
            <a:r>
              <a:rPr lang="en-US" dirty="0"/>
              <a:t>LCLS-II cryomodules</a:t>
            </a:r>
          </a:p>
        </p:txBody>
      </p:sp>
    </p:spTree>
    <p:extLst>
      <p:ext uri="{BB962C8B-B14F-4D97-AF65-F5344CB8AC3E}">
        <p14:creationId xmlns:p14="http://schemas.microsoft.com/office/powerpoint/2010/main" val="1474630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picture containing indoor, building, floor&#10;&#10;Description generated with very high confidence">
            <a:extLst>
              <a:ext uri="{FF2B5EF4-FFF2-40B4-BE49-F238E27FC236}">
                <a16:creationId xmlns:a16="http://schemas.microsoft.com/office/drawing/2014/main" id="{8239181F-10F6-45D5-BDC0-37413D1C16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49" y="742950"/>
            <a:ext cx="3581400" cy="26860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ED31E8-1BC2-4EFE-9256-10ABD12F5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Facilities (cont’d)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8A9F3314-76BD-4CA8-BAAD-A469F13FD8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A5F4000-42B0-4314-95FB-D1BC85914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F43F6-2358-4175-BB75-9DD251B6D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0" name="Picture 9" descr="A group of people in a room&#10;&#10;Description generated with high confidence">
            <a:extLst>
              <a:ext uri="{FF2B5EF4-FFF2-40B4-BE49-F238E27FC236}">
                <a16:creationId xmlns:a16="http://schemas.microsoft.com/office/drawing/2014/main" id="{1DC93DE3-6F26-49FB-A9A2-0E36970BDF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949" y="3526434"/>
            <a:ext cx="3581400" cy="26860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B734BC-25B3-4CA8-80AC-566444E1D837}"/>
              </a:ext>
            </a:extLst>
          </p:cNvPr>
          <p:cNvSpPr txBox="1"/>
          <p:nvPr/>
        </p:nvSpPr>
        <p:spPr>
          <a:xfrm>
            <a:off x="4886793" y="2068643"/>
            <a:ext cx="3894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FAST beamline extended</a:t>
            </a:r>
          </a:p>
          <a:p>
            <a:r>
              <a:rPr lang="en-US" dirty="0"/>
              <a:t>beyond cryomodule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ECDEB1-387B-4CA6-84BB-97264D271051}"/>
              </a:ext>
            </a:extLst>
          </p:cNvPr>
          <p:cNvSpPr txBox="1"/>
          <p:nvPr/>
        </p:nvSpPr>
        <p:spPr>
          <a:xfrm>
            <a:off x="5059180" y="4721902"/>
            <a:ext cx="3839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PIP2IT’s Medium Energy Beam Transfer</a:t>
            </a:r>
          </a:p>
        </p:txBody>
      </p:sp>
    </p:spTree>
    <p:extLst>
      <p:ext uri="{BB962C8B-B14F-4D97-AF65-F5344CB8AC3E}">
        <p14:creationId xmlns:p14="http://schemas.microsoft.com/office/powerpoint/2010/main" val="1772601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1FB6E-BC71-4C9F-B8B2-326DD4932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Target Hall Shield Pile of the Long Baseline Neutrino Facility is being designed to have a uniform slope.  This will allow for greater reconfigurability and more effective shielding while using 100 tons less steel 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043E5F4-675B-4496-849D-97D1072AA13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3B202C1-1104-4366-9FD1-BD5CF060D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8B28B-8D67-43F7-A8C2-B06876FC8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5D83FD9-65D3-4530-835C-C831D134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Baseline Neutrino Facility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566786-66FB-42FA-8F9D-75B56CA2825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942586"/>
            <a:ext cx="5943600" cy="3731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687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picture containing text, screenshot&#10;&#10;Description generated with high confidence">
            <a:extLst>
              <a:ext uri="{FF2B5EF4-FFF2-40B4-BE49-F238E27FC236}">
                <a16:creationId xmlns:a16="http://schemas.microsoft.com/office/drawing/2014/main" id="{18118F86-3FD6-444F-ACCC-CB97CD6F8E7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1118840"/>
            <a:ext cx="4206875" cy="3339207"/>
          </a:xfrm>
        </p:spPr>
      </p:pic>
      <p:pic>
        <p:nvPicPr>
          <p:cNvPr id="16" name="Content Placeholder 15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FAA7820E-25A5-49B8-B05D-9CCE31C426DB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692650" y="1376314"/>
            <a:ext cx="4214813" cy="282426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627F8-2C5E-41D3-AA8A-4E7C61DB96A7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29365" y="4789361"/>
            <a:ext cx="8678098" cy="806841"/>
          </a:xfrm>
        </p:spPr>
        <p:txBody>
          <a:bodyPr/>
          <a:lstStyle/>
          <a:p>
            <a:r>
              <a:rPr lang="en-US" dirty="0"/>
              <a:t>Uniform Hadron Absorber:  Analyze aluminum core stress and CFD, based on MARS energy deposition simulation results. CFD is Computational Fluid Dynamics!</a:t>
            </a:r>
          </a:p>
          <a:p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5596F40-2ED3-4A42-AC76-9611816F9B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8FB0478-FEE4-4CBE-8B7C-B1AB0178C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73C0B6-6516-42B1-A72B-3A97BC632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9A0277C-BF28-4030-8369-5A9241995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(cont’d)</a:t>
            </a:r>
          </a:p>
        </p:txBody>
      </p:sp>
    </p:spTree>
    <p:extLst>
      <p:ext uri="{BB962C8B-B14F-4D97-AF65-F5344CB8AC3E}">
        <p14:creationId xmlns:p14="http://schemas.microsoft.com/office/powerpoint/2010/main" val="2528523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FFAF0-ABC0-46C2-83C5-326B25BF9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7FF65-65E3-4B76-A8B0-9091BD16F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59" y="879515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PIP-II 50 Ohm Fast kicker – Installed at CMTF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C5AC9730-3F01-4867-8A31-2B6FC8D3BF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588" y="6505786"/>
            <a:ext cx="1076325" cy="241300"/>
          </a:xfrm>
        </p:spPr>
        <p:txBody>
          <a:bodyPr/>
          <a:lstStyle/>
          <a:p>
            <a:r>
              <a:rPr lang="en-US" altLang="en-US"/>
              <a:t>7/26/2022</a:t>
            </a:r>
            <a:endParaRPr lang="en-US" altLang="en-US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9F55EA8A-FAB8-4EEC-8E85-41BE7F953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7056F-C890-453E-B732-E42D7E45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905AA96-A032-4CCD-9C57-15488524C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21666"/>
            <a:ext cx="2825580" cy="2399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71DEF-5232-4D2C-96C9-FE756B87F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817" y="1410243"/>
            <a:ext cx="3048000" cy="2286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2F30BC-D924-47D9-8A50-C8CC9764C8B6}"/>
              </a:ext>
            </a:extLst>
          </p:cNvPr>
          <p:cNvSpPr txBox="1"/>
          <p:nvPr/>
        </p:nvSpPr>
        <p:spPr>
          <a:xfrm>
            <a:off x="6297454" y="1378665"/>
            <a:ext cx="28010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Features: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Shielded 50 Ohm delay lines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Minimized coupling between delay lines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Reduce dispersion &gt; bandwidth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Fast rise time &amp; less distortion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470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pSec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rise time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Uses commercial amplifiers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8536DA-CDF5-4067-957D-FFCA1537F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5" y="4026340"/>
            <a:ext cx="3218633" cy="2286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8DCF41-B4E6-4E27-B24C-4523460790EB}"/>
              </a:ext>
            </a:extLst>
          </p:cNvPr>
          <p:cNvSpPr txBox="1"/>
          <p:nvPr/>
        </p:nvSpPr>
        <p:spPr>
          <a:xfrm>
            <a:off x="228600" y="3779196"/>
            <a:ext cx="3220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PIP-II Fast Faraday Cup (FFC)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B719FF7-F128-4E46-980B-5A1EC9DA5C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861" y="3823579"/>
            <a:ext cx="4775668" cy="228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0212A51-F269-49B6-8A54-EACA5B111E5C}"/>
              </a:ext>
            </a:extLst>
          </p:cNvPr>
          <p:cNvSpPr txBox="1"/>
          <p:nvPr/>
        </p:nvSpPr>
        <p:spPr>
          <a:xfrm>
            <a:off x="5916232" y="5069061"/>
            <a:ext cx="2987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Gaussian Fit from FFC &amp;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estimate of RMS bunch length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52DA78-F113-4726-9BD3-A89F8E4666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17369" y="4372413"/>
            <a:ext cx="1828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7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458A6-9EFC-4F03-A477-81F2810F5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3792"/>
            <a:ext cx="8686800" cy="641739"/>
          </a:xfrm>
        </p:spPr>
        <p:txBody>
          <a:bodyPr/>
          <a:lstStyle/>
          <a:p>
            <a:r>
              <a:rPr lang="en-US" dirty="0"/>
              <a:t>RF Department</a:t>
            </a:r>
          </a:p>
        </p:txBody>
      </p:sp>
      <p:pic>
        <p:nvPicPr>
          <p:cNvPr id="7" name="Picture 2" descr="https://www-bd.fnal.gov/Elog/api/get/file/binary?fileId=109085">
            <a:extLst>
              <a:ext uri="{FF2B5EF4-FFF2-40B4-BE49-F238E27FC236}">
                <a16:creationId xmlns:a16="http://schemas.microsoft.com/office/drawing/2014/main" id="{8635F3B5-E912-4EE9-8FA7-E259E0D698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5151" y="753549"/>
            <a:ext cx="2966047" cy="32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BCA55DC3-9D40-4127-815B-BC1E2C82F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113" y="6509533"/>
            <a:ext cx="1076325" cy="241300"/>
          </a:xfrm>
        </p:spPr>
        <p:txBody>
          <a:bodyPr/>
          <a:lstStyle/>
          <a:p>
            <a:r>
              <a:rPr lang="en-US" altLang="en-US"/>
              <a:t>7/26/2022</a:t>
            </a:r>
            <a:endParaRPr lang="en-US" altLang="en-US" dirty="0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25E3F921-6B97-4D71-89A6-4E35D87F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4CFB7-6F18-4FFF-9AC1-09BE2E3F7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8" name="Picture 7" descr="IMG_1304.JPG">
            <a:extLst>
              <a:ext uri="{FF2B5EF4-FFF2-40B4-BE49-F238E27FC236}">
                <a16:creationId xmlns:a16="http://schemas.microsoft.com/office/drawing/2014/main" id="{28EF098A-24E6-465C-9D5D-B4C3D03BDA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34" y="728184"/>
            <a:ext cx="4572000" cy="3429000"/>
          </a:xfrm>
          <a:prstGeom prst="rect">
            <a:avLst/>
          </a:prstGeom>
        </p:spPr>
      </p:pic>
      <p:pic>
        <p:nvPicPr>
          <p:cNvPr id="9" name="Picture 8" descr="Recycler 2.5.pdf">
            <a:extLst>
              <a:ext uri="{FF2B5EF4-FFF2-40B4-BE49-F238E27FC236}">
                <a16:creationId xmlns:a16="http://schemas.microsoft.com/office/drawing/2014/main" id="{66A20B28-C696-4E03-B29E-ADA5508CD8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39443" y="3922642"/>
            <a:ext cx="2208810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9851E6-1252-44CA-A99C-790F90134F52}"/>
              </a:ext>
            </a:extLst>
          </p:cNvPr>
          <p:cNvSpPr txBox="1"/>
          <p:nvPr/>
        </p:nvSpPr>
        <p:spPr>
          <a:xfrm>
            <a:off x="0" y="4157184"/>
            <a:ext cx="505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Six 2.5 MHz Recycler Cavities at MI-30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D3E754-6BB2-4DFA-8236-65541D9306B4}"/>
              </a:ext>
            </a:extLst>
          </p:cNvPr>
          <p:cNvSpPr txBox="1"/>
          <p:nvPr/>
        </p:nvSpPr>
        <p:spPr>
          <a:xfrm>
            <a:off x="3508063" y="4773047"/>
            <a:ext cx="1697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Adiabatic 2.5 MHz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2FCECE-D5D4-4DB8-9A69-3F09C7B2E5DB}"/>
              </a:ext>
            </a:extLst>
          </p:cNvPr>
          <p:cNvCxnSpPr/>
          <p:nvPr/>
        </p:nvCxnSpPr>
        <p:spPr>
          <a:xfrm flipH="1">
            <a:off x="3037918" y="4911546"/>
            <a:ext cx="47014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C3A38DE-0056-4841-A2FD-CAB25DC27E65}"/>
              </a:ext>
            </a:extLst>
          </p:cNvPr>
          <p:cNvSpPr txBox="1"/>
          <p:nvPr/>
        </p:nvSpPr>
        <p:spPr>
          <a:xfrm>
            <a:off x="121716" y="5090076"/>
            <a:ext cx="966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Recycler</a:t>
            </a:r>
            <a:endParaRPr lang="en-US" sz="1400" dirty="0"/>
          </a:p>
          <a:p>
            <a:r>
              <a:rPr lang="en-US" sz="1400" dirty="0"/>
              <a:t>53 MHz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C73A65-400A-4FDA-8046-79FE76038D91}"/>
              </a:ext>
            </a:extLst>
          </p:cNvPr>
          <p:cNvCxnSpPr>
            <a:cxnSpLocks/>
          </p:cNvCxnSpPr>
          <p:nvPr/>
        </p:nvCxnSpPr>
        <p:spPr>
          <a:xfrm flipV="1">
            <a:off x="772248" y="5238069"/>
            <a:ext cx="898056" cy="2441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Intech 2.5 MHz.png">
            <a:extLst>
              <a:ext uri="{FF2B5EF4-FFF2-40B4-BE49-F238E27FC236}">
                <a16:creationId xmlns:a16="http://schemas.microsoft.com/office/drawing/2014/main" id="{5BDA7681-5D67-4ADF-82A4-BAC9AC72AA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400" y="4364767"/>
            <a:ext cx="2723166" cy="184399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170B4D-C380-4CED-8D60-039628750EAE}"/>
              </a:ext>
            </a:extLst>
          </p:cNvPr>
          <p:cNvSpPr txBox="1"/>
          <p:nvPr/>
        </p:nvSpPr>
        <p:spPr>
          <a:xfrm>
            <a:off x="5058868" y="3769252"/>
            <a:ext cx="3631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Creating Four 2.5 MHz Bunches from</a:t>
            </a: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One Booster Batch in the Recycler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81F331-7389-44AD-82CD-1573744AD8E8}"/>
              </a:ext>
            </a:extLst>
          </p:cNvPr>
          <p:cNvSpPr txBox="1"/>
          <p:nvPr/>
        </p:nvSpPr>
        <p:spPr>
          <a:xfrm>
            <a:off x="3406969" y="5237219"/>
            <a:ext cx="2330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Six 2.5 MHz Solid-State</a:t>
            </a: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Amplifiers at MI-31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038DF38-A2C4-4466-8C0D-F9FBBB81C4C8}"/>
              </a:ext>
            </a:extLst>
          </p:cNvPr>
          <p:cNvCxnSpPr>
            <a:cxnSpLocks/>
          </p:cNvCxnSpPr>
          <p:nvPr/>
        </p:nvCxnSpPr>
        <p:spPr>
          <a:xfrm>
            <a:off x="5512335" y="5669637"/>
            <a:ext cx="1098619" cy="52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B8CD4E4-4D53-4A12-B47A-1D572F14EB71}"/>
              </a:ext>
            </a:extLst>
          </p:cNvPr>
          <p:cNvSpPr txBox="1"/>
          <p:nvPr/>
        </p:nvSpPr>
        <p:spPr>
          <a:xfrm>
            <a:off x="3593781" y="5917390"/>
            <a:ext cx="1698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3">
                    <a:lumMod val="75000"/>
                  </a:schemeClr>
                </a:solidFill>
              </a:rPr>
              <a:t>Recycler Beam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D230FA-B1C3-4551-98AA-9504DCE81CCD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2690801" y="5237219"/>
            <a:ext cx="902980" cy="864837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52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BAD44-D2DE-466D-8E33-69E743437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Department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702B32C7-A98C-483D-9A7E-0D70DC8CE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02" y="872577"/>
            <a:ext cx="2438400" cy="1828800"/>
          </a:xfrm>
          <a:prstGeom prst="rect">
            <a:avLst/>
          </a:prstGeom>
        </p:spPr>
      </p:pic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32DD4F5F-8608-4D62-89DA-0C774FBF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6588" y="6515100"/>
            <a:ext cx="1076325" cy="241300"/>
          </a:xfrm>
        </p:spPr>
        <p:txBody>
          <a:bodyPr/>
          <a:lstStyle/>
          <a:p>
            <a:r>
              <a:rPr lang="en-US" altLang="en-US"/>
              <a:t>7/26/2022</a:t>
            </a:r>
            <a:endParaRPr lang="en-US" alt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6F161000-4262-4B86-852D-4FA93BCE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81F2D-5DBF-4384-A731-A1F61CF57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EB47F18-BC54-457F-AB1A-9E45194D8D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2713" y="2092661"/>
            <a:ext cx="2278571" cy="10182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1E754A-CDB7-4F3B-982B-00CD38D21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973" y="2965535"/>
            <a:ext cx="2190271" cy="1642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C54FF2-763B-4774-97BD-50E0A2815748}"/>
              </a:ext>
            </a:extLst>
          </p:cNvPr>
          <p:cNvSpPr txBox="1"/>
          <p:nvPr/>
        </p:nvSpPr>
        <p:spPr>
          <a:xfrm>
            <a:off x="4230625" y="785076"/>
            <a:ext cx="46847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SigmaPhi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162.5 MHz, 75 kW amplifiers for RFQ have been operational at PIP2IT since 2014.</a:t>
            </a:r>
          </a:p>
          <a:p>
            <a:pPr marL="0" indent="0">
              <a:buNone/>
            </a:pP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Comark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Technalogix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162.5 MHz, 3 kW amplifiers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Buncher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1, 2 &amp; 3 operational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All five amplifiers at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Fermilab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RF Distribution in place for RFQ and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Buncher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1, 2 &amp; 3.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Four McManus 162.5 MHz, 7 kW circulators.  Two are in use for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Buncher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2 and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Buncher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3.</a:t>
            </a:r>
          </a:p>
          <a:p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00E142-EF6D-4A1F-8770-A698942B63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985" y="4569286"/>
            <a:ext cx="3291838" cy="18288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1CEF15-8514-4309-9BF6-2B828A2EC2E7}"/>
              </a:ext>
            </a:extLst>
          </p:cNvPr>
          <p:cNvCxnSpPr/>
          <p:nvPr/>
        </p:nvCxnSpPr>
        <p:spPr>
          <a:xfrm flipH="1">
            <a:off x="2187739" y="1251165"/>
            <a:ext cx="2154344" cy="25295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7F5E3AC-BF20-403B-870D-5BF9600AC8C0}"/>
              </a:ext>
            </a:extLst>
          </p:cNvPr>
          <p:cNvSpPr txBox="1"/>
          <p:nvPr/>
        </p:nvSpPr>
        <p:spPr>
          <a:xfrm>
            <a:off x="4969809" y="5010511"/>
            <a:ext cx="3848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First 162.5 MHz, 7 kW CW amplifier.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8B3AC8B-052E-40C3-82EE-84B62C653035}"/>
              </a:ext>
            </a:extLst>
          </p:cNvPr>
          <p:cNvCxnSpPr>
            <a:stCxn id="17" idx="1"/>
          </p:cNvCxnSpPr>
          <p:nvPr/>
        </p:nvCxnSpPr>
        <p:spPr>
          <a:xfrm flipH="1">
            <a:off x="4230624" y="5195177"/>
            <a:ext cx="739185" cy="27699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512AA0-A4C7-4924-A410-BFB55C6FFA1B}"/>
              </a:ext>
            </a:extLst>
          </p:cNvPr>
          <p:cNvCxnSpPr/>
          <p:nvPr/>
        </p:nvCxnSpPr>
        <p:spPr>
          <a:xfrm flipH="1" flipV="1">
            <a:off x="2023872" y="3786886"/>
            <a:ext cx="2206753" cy="16332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8EF56FC-31C8-4438-A476-FA1EA762CC71}"/>
              </a:ext>
            </a:extLst>
          </p:cNvPr>
          <p:cNvSpPr txBox="1"/>
          <p:nvPr/>
        </p:nvSpPr>
        <p:spPr>
          <a:xfrm>
            <a:off x="2874029" y="829120"/>
            <a:ext cx="1077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PIP-II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33AFC1E-6798-4C82-AE90-0DFE4DFEAE5E}"/>
              </a:ext>
            </a:extLst>
          </p:cNvPr>
          <p:cNvCxnSpPr>
            <a:endCxn id="9" idx="0"/>
          </p:cNvCxnSpPr>
          <p:nvPr/>
        </p:nvCxnSpPr>
        <p:spPr>
          <a:xfrm flipH="1">
            <a:off x="3951999" y="1786977"/>
            <a:ext cx="394824" cy="3056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242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3F769-6925-4E04-AE88-40F066A6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Department – Low Level RF</a:t>
            </a:r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5DFD9E03-A1F8-422C-A447-18773D4591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2437" y="745403"/>
            <a:ext cx="2558282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58B9AEA0-48C4-45F1-BAC9-0663265956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488" y="6515100"/>
            <a:ext cx="1076325" cy="241300"/>
          </a:xfrm>
        </p:spPr>
        <p:txBody>
          <a:bodyPr/>
          <a:lstStyle/>
          <a:p>
            <a:r>
              <a:rPr lang="en-US" altLang="en-US"/>
              <a:t>7/26/2022</a:t>
            </a:r>
            <a:endParaRPr lang="en-US" altLang="en-US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F746B6C7-2540-43E7-9238-486F2E264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254F3-00C1-422C-88D4-5E412E09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E7D691-8F32-4233-B505-12353735D615}"/>
              </a:ext>
            </a:extLst>
          </p:cNvPr>
          <p:cNvSpPr txBox="1"/>
          <p:nvPr/>
        </p:nvSpPr>
        <p:spPr>
          <a:xfrm>
            <a:off x="228600" y="5708716"/>
            <a:ext cx="4000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LCLS-II LLRF collaboration and cryomodule testing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2E368-2D56-46B4-AF23-098012D93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449" y="893487"/>
            <a:ext cx="2413101" cy="1929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C42F67-B7AA-4258-9993-E57DC6B0D5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282" y="3048875"/>
            <a:ext cx="2937434" cy="18731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F24208-2588-4C14-863C-62EF766E2019}"/>
              </a:ext>
            </a:extLst>
          </p:cNvPr>
          <p:cNvSpPr txBox="1"/>
          <p:nvPr/>
        </p:nvSpPr>
        <p:spPr>
          <a:xfrm>
            <a:off x="3365449" y="5030364"/>
            <a:ext cx="2786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PIP-II Kickers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280" y="916964"/>
            <a:ext cx="2724570" cy="20425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030" y="3401095"/>
            <a:ext cx="2738820" cy="18361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527F77-C0F9-4C8F-81C7-C3C8958A87EB}"/>
              </a:ext>
            </a:extLst>
          </p:cNvPr>
          <p:cNvSpPr txBox="1"/>
          <p:nvPr/>
        </p:nvSpPr>
        <p:spPr>
          <a:xfrm>
            <a:off x="6119030" y="5460746"/>
            <a:ext cx="2738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PIP-II RF Hardware</a:t>
            </a:r>
          </a:p>
        </p:txBody>
      </p:sp>
    </p:spTree>
    <p:extLst>
      <p:ext uri="{BB962C8B-B14F-4D97-AF65-F5344CB8AC3E}">
        <p14:creationId xmlns:p14="http://schemas.microsoft.com/office/powerpoint/2010/main" val="838941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9C1B4E-3759-472F-A8E7-5648895DD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 of a team that also includes scientists, technicians, drafters, contractors</a:t>
            </a:r>
          </a:p>
          <a:p>
            <a:r>
              <a:rPr lang="en-US" dirty="0"/>
              <a:t>~ 270 engineers (~15% of lab employees)</a:t>
            </a:r>
          </a:p>
          <a:p>
            <a:pPr lvl="1"/>
            <a:r>
              <a:rPr lang="en-US" dirty="0"/>
              <a:t>Civil Engineers</a:t>
            </a:r>
          </a:p>
          <a:p>
            <a:pPr lvl="1"/>
            <a:r>
              <a:rPr lang="en-US" dirty="0"/>
              <a:t>Electrical Engineers</a:t>
            </a:r>
          </a:p>
          <a:p>
            <a:pPr lvl="1"/>
            <a:r>
              <a:rPr lang="en-US" dirty="0"/>
              <a:t>Mechanical Engineers</a:t>
            </a:r>
          </a:p>
          <a:p>
            <a:pPr lvl="1"/>
            <a:r>
              <a:rPr lang="en-US" dirty="0"/>
              <a:t>Quality Engineers</a:t>
            </a:r>
          </a:p>
          <a:p>
            <a:pPr lvl="1"/>
            <a:r>
              <a:rPr lang="en-US" dirty="0"/>
              <a:t>Computer engineers / professionals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2E79F2-BB69-47B3-B6ED-5240C0F9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the engineers?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948E6-F51F-48F5-BB1C-214D8E37C1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D63BB-B9B0-4EFC-8801-D0BA49473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96C2B-EA6E-4D10-B4D9-B7A9398E1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 descr="DaniilPIPChopper.jpg">
            <a:extLst>
              <a:ext uri="{FF2B5EF4-FFF2-40B4-BE49-F238E27FC236}">
                <a16:creationId xmlns:a16="http://schemas.microsoft.com/office/drawing/2014/main" id="{F80D5C88-B2EE-45DA-9D6B-350993E1A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3330" y="4857807"/>
            <a:ext cx="2071783" cy="1317914"/>
          </a:xfrm>
          <a:prstGeom prst="rect">
            <a:avLst/>
          </a:prstGeom>
        </p:spPr>
      </p:pic>
      <p:pic>
        <p:nvPicPr>
          <p:cNvPr id="9" name="Picture 8" descr="A picture containing person, floor&#10;&#10;Description automatically generated">
            <a:extLst>
              <a:ext uri="{FF2B5EF4-FFF2-40B4-BE49-F238E27FC236}">
                <a16:creationId xmlns:a16="http://schemas.microsoft.com/office/drawing/2014/main" id="{D5E43AC1-46F4-4E71-9F13-4E3517289B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437" y="4857807"/>
            <a:ext cx="1977659" cy="1320087"/>
          </a:xfrm>
          <a:prstGeom prst="rect">
            <a:avLst/>
          </a:prstGeom>
        </p:spPr>
      </p:pic>
      <p:pic>
        <p:nvPicPr>
          <p:cNvPr id="13" name="Picture 12" descr="A picture containing person, man, indoor, standing&#10;&#10;Description automatically generated">
            <a:extLst>
              <a:ext uri="{FF2B5EF4-FFF2-40B4-BE49-F238E27FC236}">
                <a16:creationId xmlns:a16="http://schemas.microsoft.com/office/drawing/2014/main" id="{2098498A-7F09-48E6-8461-112B840BAC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544" y="4857807"/>
            <a:ext cx="1977659" cy="1320088"/>
          </a:xfrm>
          <a:prstGeom prst="rect">
            <a:avLst/>
          </a:prstGeom>
        </p:spPr>
      </p:pic>
      <p:pic>
        <p:nvPicPr>
          <p:cNvPr id="15" name="Picture 14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06ED2480-8749-4E67-A4DA-1A569E6CF1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45" y="4857808"/>
            <a:ext cx="1977982" cy="1320088"/>
          </a:xfrm>
          <a:prstGeom prst="rect">
            <a:avLst/>
          </a:prstGeom>
        </p:spPr>
      </p:pic>
      <p:pic>
        <p:nvPicPr>
          <p:cNvPr id="17" name="Picture 1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EE09A35-D4CF-4373-9E53-F57D72ADA2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633" y="3391401"/>
            <a:ext cx="2441480" cy="132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70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71F27134-AFFE-4BBD-A427-3995F29F6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178" y="1523783"/>
            <a:ext cx="6858612" cy="23846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Pre-Target Window - Design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1C36A77-16C0-474B-8CF1-8F2A68EE73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8075F02-3B77-480D-B513-B32BC2B9AD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22250" y="990022"/>
            <a:ext cx="7884258" cy="326430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High Power Limitation</a:t>
            </a:r>
          </a:p>
          <a:p>
            <a:r>
              <a:rPr lang="en-US" sz="1400" dirty="0"/>
              <a:t>Identified as likely weak point past 700kW: Poor braze quality, marginal window strength.</a:t>
            </a:r>
          </a:p>
          <a:p>
            <a:r>
              <a:rPr lang="en-US" sz="1400" dirty="0"/>
              <a:t>Required end cap redesign and increase in beam spot size for 1MW operation.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6325" y="3812817"/>
            <a:ext cx="2339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Analysis Credit: Raul Campos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E78EADC-5CC9-4834-BC52-A86505466267}"/>
              </a:ext>
            </a:extLst>
          </p:cNvPr>
          <p:cNvSpPr txBox="1">
            <a:spLocks/>
          </p:cNvSpPr>
          <p:nvPr/>
        </p:nvSpPr>
        <p:spPr>
          <a:xfrm>
            <a:off x="228600" y="3195416"/>
            <a:ext cx="4053445" cy="326430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Work to Date</a:t>
            </a:r>
          </a:p>
          <a:p>
            <a:r>
              <a:rPr lang="en-US" sz="1400" dirty="0"/>
              <a:t>Original window remodeled in ANSYS and analyzed for temperature and stress at 1MW (failed on fatigue life).</a:t>
            </a:r>
          </a:p>
          <a:p>
            <a:r>
              <a:rPr lang="en-US" sz="1400" dirty="0"/>
              <a:t>Revision to existing design is an increase in beryllium thickness from a nominal </a:t>
            </a:r>
            <a:r>
              <a:rPr lang="en-US" sz="1400" dirty="0">
                <a:solidFill>
                  <a:srgbClr val="FF0000"/>
                </a:solidFill>
              </a:rPr>
              <a:t>.010” to .015”.</a:t>
            </a:r>
          </a:p>
          <a:p>
            <a:r>
              <a:rPr lang="en-US" sz="1400" dirty="0"/>
              <a:t>Has negligible effect on neutrino flux.</a:t>
            </a:r>
          </a:p>
          <a:p>
            <a:r>
              <a:rPr lang="en-US" sz="1400" dirty="0"/>
              <a:t>Thermal and stress analysis completed; provides a </a:t>
            </a:r>
            <a:r>
              <a:rPr lang="en-US" sz="1400" dirty="0">
                <a:solidFill>
                  <a:srgbClr val="FF0000"/>
                </a:solidFill>
              </a:rPr>
              <a:t>57% stress reduction </a:t>
            </a:r>
            <a:r>
              <a:rPr lang="en-US" sz="1400" dirty="0"/>
              <a:t>with minimal increase in steady state temperature.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8C7457-073B-45EF-BB00-B8B6852AB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584" y="4158762"/>
            <a:ext cx="2699816" cy="19995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10B54D-7508-4F3B-9689-D97653598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045" y="4158762"/>
            <a:ext cx="1875377" cy="1997933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025ABEC-C61E-442C-A877-3C4D0944E970}"/>
              </a:ext>
            </a:extLst>
          </p:cNvPr>
          <p:cNvSpPr txBox="1">
            <a:spLocks/>
          </p:cNvSpPr>
          <p:nvPr/>
        </p:nvSpPr>
        <p:spPr>
          <a:xfrm>
            <a:off x="6921327" y="6504213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2C6A873-60D2-46D9-AB70-BE44D85E608B}"/>
              </a:ext>
            </a:extLst>
          </p:cNvPr>
          <p:cNvSpPr txBox="1">
            <a:spLocks/>
          </p:cNvSpPr>
          <p:nvPr/>
        </p:nvSpPr>
        <p:spPr>
          <a:xfrm>
            <a:off x="684084" y="6491887"/>
            <a:ext cx="4791575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808366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Pre-Target Window – Fabrication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8243B4F-FD9E-4BF6-BEA7-CAAE466747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AC09D17E-7A04-4840-86B4-F6223ACBF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22249" y="990022"/>
            <a:ext cx="8693149" cy="326430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Production Window</a:t>
            </a:r>
          </a:p>
          <a:p>
            <a:r>
              <a:rPr lang="en-US" sz="1400" dirty="0"/>
              <a:t>Window design has been presented to Vacuum Window Committee and passed requirements set forth.</a:t>
            </a:r>
          </a:p>
          <a:p>
            <a:r>
              <a:rPr lang="en-US" sz="1400" dirty="0"/>
              <a:t>Engineering note is formalized and will be available after final review.</a:t>
            </a:r>
          </a:p>
          <a:p>
            <a:r>
              <a:rPr lang="en-US" sz="1400" dirty="0"/>
              <a:t>Drawing package is being prepared and available for bid submittal.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402" y="3761185"/>
            <a:ext cx="2455917" cy="2442595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E78EADC-5CC9-4834-BC52-A86505466267}"/>
              </a:ext>
            </a:extLst>
          </p:cNvPr>
          <p:cNvSpPr txBox="1">
            <a:spLocks/>
          </p:cNvSpPr>
          <p:nvPr/>
        </p:nvSpPr>
        <p:spPr>
          <a:xfrm>
            <a:off x="222249" y="2252898"/>
            <a:ext cx="8686799" cy="326430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Fabrication Improvements</a:t>
            </a:r>
          </a:p>
          <a:p>
            <a:r>
              <a:rPr lang="en-US" sz="1400" dirty="0"/>
              <a:t>Recent work with lab vendor has markedly improved braze alloy coverage; nearly 100% on recent scans.</a:t>
            </a:r>
          </a:p>
          <a:p>
            <a:pPr lvl="1"/>
            <a:r>
              <a:rPr lang="en-US" sz="1400" dirty="0"/>
              <a:t>Best defense against corrosive atmosphere.</a:t>
            </a:r>
          </a:p>
          <a:p>
            <a:pPr lvl="1"/>
            <a:r>
              <a:rPr lang="en-US" sz="1400" dirty="0"/>
              <a:t>Eliminates stress concentrations at interface.</a:t>
            </a:r>
          </a:p>
        </p:txBody>
      </p: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38A19D53-3919-4A7B-A8C8-3EDA49FE9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3068" y="3761185"/>
            <a:ext cx="2590337" cy="244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ADA2C6A7-F0F5-45B0-98AF-13CFBD2034F2}"/>
              </a:ext>
            </a:extLst>
          </p:cNvPr>
          <p:cNvSpPr txBox="1">
            <a:spLocks/>
          </p:cNvSpPr>
          <p:nvPr/>
        </p:nvSpPr>
        <p:spPr>
          <a:xfrm>
            <a:off x="6921327" y="6504213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C09DE51-23B8-47EF-B356-7DC8E49EFE4D}"/>
              </a:ext>
            </a:extLst>
          </p:cNvPr>
          <p:cNvSpPr txBox="1">
            <a:spLocks/>
          </p:cNvSpPr>
          <p:nvPr/>
        </p:nvSpPr>
        <p:spPr>
          <a:xfrm>
            <a:off x="585765" y="6502640"/>
            <a:ext cx="4791575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136867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2250" y="971550"/>
            <a:ext cx="8629886" cy="5200650"/>
          </a:xfrm>
        </p:spPr>
        <p:txBody>
          <a:bodyPr/>
          <a:lstStyle/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Target Baffle</a:t>
            </a:r>
          </a:p>
          <a:p>
            <a:r>
              <a:rPr lang="en-US" sz="1400" dirty="0"/>
              <a:t>Thermal and structural analysis of existing design at 1MW completed.</a:t>
            </a:r>
          </a:p>
          <a:p>
            <a:r>
              <a:rPr lang="en-US" sz="1400" dirty="0"/>
              <a:t>Graphite internal diameter scaled with beam spot size to reach 15mm diameter.</a:t>
            </a:r>
          </a:p>
          <a:p>
            <a:r>
              <a:rPr lang="en-US" sz="1400" dirty="0"/>
              <a:t>No unforeseen issues with temperature / stress / fatigue life on both graphite collimation slugs, as well as external aluminum cooling shroud.</a:t>
            </a:r>
          </a:p>
          <a:p>
            <a:r>
              <a:rPr lang="en-US" sz="1400" dirty="0"/>
              <a:t>Air cooling still sufficient.</a:t>
            </a:r>
          </a:p>
          <a:p>
            <a:endParaRPr lang="en-US" sz="1400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Baffle - Design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9D01BBE2-C3AE-43E9-BBB5-000CD2C8A0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DAD504CC-DC27-46FA-8BCC-532929B1A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15" name="image54.png">
            <a:extLst>
              <a:ext uri="{FF2B5EF4-FFF2-40B4-BE49-F238E27FC236}">
                <a16:creationId xmlns:a16="http://schemas.microsoft.com/office/drawing/2014/main" id="{888621E0-6BFE-4278-B7BD-22222214E27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28600" y="4073490"/>
            <a:ext cx="3009607" cy="2100718"/>
          </a:xfrm>
          <a:prstGeom prst="rect">
            <a:avLst/>
          </a:prstGeom>
          <a:ln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5FF615-730C-42B9-B20B-ECDDC28DB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454" y="4071466"/>
            <a:ext cx="3261946" cy="21027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16BF85-5031-491A-9B1A-C53375BF3D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454" y="4073489"/>
            <a:ext cx="2200753" cy="2100718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6A3F7E8-D9C9-4361-AE3D-B7E0A50D2C98}"/>
              </a:ext>
            </a:extLst>
          </p:cNvPr>
          <p:cNvSpPr txBox="1">
            <a:spLocks/>
          </p:cNvSpPr>
          <p:nvPr/>
        </p:nvSpPr>
        <p:spPr>
          <a:xfrm>
            <a:off x="6921327" y="6504213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6544D76-44AD-4E0C-8491-C57BCAD6F11A}"/>
              </a:ext>
            </a:extLst>
          </p:cNvPr>
          <p:cNvSpPr txBox="1">
            <a:spLocks/>
          </p:cNvSpPr>
          <p:nvPr/>
        </p:nvSpPr>
        <p:spPr>
          <a:xfrm>
            <a:off x="585765" y="6502640"/>
            <a:ext cx="4791575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75004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1 - Design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A8C718E-2C3D-40A3-9545-B3F485D63D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7535955-ED8A-4D19-9DA5-E1B561A807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42887" y="973767"/>
            <a:ext cx="8672513" cy="184701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Inner &amp; Outer Conductors</a:t>
            </a:r>
          </a:p>
          <a:p>
            <a:r>
              <a:rPr lang="en-US" sz="1400" dirty="0"/>
              <a:t>Thermal analysis of conductors is complete.</a:t>
            </a:r>
          </a:p>
          <a:p>
            <a:r>
              <a:rPr lang="en-US" sz="1400" dirty="0"/>
              <a:t>Assumes new water based cooling convection coefficients from planned RAW system upgrades.</a:t>
            </a:r>
          </a:p>
          <a:p>
            <a:r>
              <a:rPr lang="en-US" sz="1400" dirty="0"/>
              <a:t>Structural analysis underway and expected to be complete within 4-6 weeks.</a:t>
            </a:r>
          </a:p>
          <a:p>
            <a:r>
              <a:rPr lang="en-US" sz="1400" dirty="0"/>
              <a:t>Increase in neck or weld diameter not believed to be required at this time.</a:t>
            </a:r>
          </a:p>
          <a:p>
            <a:r>
              <a:rPr lang="en-US" sz="1400" dirty="0"/>
              <a:t>Analysis of existing design peer reviewed.</a:t>
            </a:r>
          </a:p>
          <a:p>
            <a:r>
              <a:rPr lang="en-US" sz="1400" dirty="0" err="1"/>
              <a:t>Stripline</a:t>
            </a:r>
            <a:r>
              <a:rPr lang="en-US" sz="1400" dirty="0"/>
              <a:t> analysis completed.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B727A6-3F2C-4DE8-93E5-312715C0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419" y="3101977"/>
            <a:ext cx="4201111" cy="107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BC12AA-BCFE-4181-A29E-998763B84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740" y="2419494"/>
            <a:ext cx="3309630" cy="2102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BD3-6EC3-4EE2-AEDE-AE1F51BA8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4522144"/>
            <a:ext cx="8693150" cy="17196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E8C4DC-2213-4F7B-9ED7-5459F16C1B0F}"/>
              </a:ext>
            </a:extLst>
          </p:cNvPr>
          <p:cNvSpPr txBox="1"/>
          <p:nvPr/>
        </p:nvSpPr>
        <p:spPr>
          <a:xfrm>
            <a:off x="3640269" y="3081612"/>
            <a:ext cx="18571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Analysis Credit: Yun He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D2F40B5-E68D-4E12-86FD-6CF6F921FF4B}"/>
              </a:ext>
            </a:extLst>
          </p:cNvPr>
          <p:cNvSpPr txBox="1">
            <a:spLocks/>
          </p:cNvSpPr>
          <p:nvPr/>
        </p:nvSpPr>
        <p:spPr>
          <a:xfrm>
            <a:off x="6921327" y="6504213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52D73A0-4FAF-4ED6-8326-52A7E6DAC441}"/>
              </a:ext>
            </a:extLst>
          </p:cNvPr>
          <p:cNvSpPr txBox="1">
            <a:spLocks/>
          </p:cNvSpPr>
          <p:nvPr/>
        </p:nvSpPr>
        <p:spPr>
          <a:xfrm>
            <a:off x="585765" y="6502640"/>
            <a:ext cx="4791575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26703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33950E2-0CC5-04C5-8B91-2A1E1DF2D7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27" y="899318"/>
            <a:ext cx="3372908" cy="50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751F94C-BB1D-C02B-E1DF-BA2055CA1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NuMI focusing horn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132F3-3883-1414-A19F-6FEF3A3ECE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38116B-C1CD-F928-C209-488089A9C0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D11BD-94B8-B4B3-ED96-9D1901C4B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BE3CEF8C-2312-7236-3E38-CF439A2AC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124" y="908114"/>
            <a:ext cx="3372907" cy="506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03017-E94C-52D1-0668-5BA8E36B765B}"/>
              </a:ext>
            </a:extLst>
          </p:cNvPr>
          <p:cNvSpPr txBox="1"/>
          <p:nvPr/>
        </p:nvSpPr>
        <p:spPr>
          <a:xfrm>
            <a:off x="7792721" y="985421"/>
            <a:ext cx="1122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New Horn 1 (left) and </a:t>
            </a:r>
          </a:p>
          <a:p>
            <a:r>
              <a:rPr lang="en-US" sz="1800" dirty="0"/>
              <a:t>Used Horn 2 (right)</a:t>
            </a:r>
          </a:p>
        </p:txBody>
      </p:sp>
    </p:spTree>
    <p:extLst>
      <p:ext uri="{BB962C8B-B14F-4D97-AF65-F5344CB8AC3E}">
        <p14:creationId xmlns:p14="http://schemas.microsoft.com/office/powerpoint/2010/main" val="2083966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Chase Shielding - Design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9D291F21-4957-4E15-9791-BC959FE540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90E47E87-EE1A-461B-8820-64F6805F3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35743" y="849547"/>
            <a:ext cx="5318761" cy="221965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sz="1400" b="1" dirty="0"/>
              <a:t>Chase Shielding</a:t>
            </a:r>
          </a:p>
          <a:p>
            <a:r>
              <a:rPr lang="en-US" sz="1400" dirty="0"/>
              <a:t>Cover plates over Horn 2.</a:t>
            </a:r>
          </a:p>
          <a:p>
            <a:r>
              <a:rPr lang="en-US" sz="1400" dirty="0"/>
              <a:t>Additional shield wall envisioned for separating D.S. end of Horn 1 from Horn 2; vice-versa for upstream end of Horn 2 to Horn 1.</a:t>
            </a:r>
          </a:p>
        </p:txBody>
      </p:sp>
      <p:pic>
        <p:nvPicPr>
          <p:cNvPr id="9" name="Picture 2" descr="67611636-3ef1-44f2-8def-95166cc24b82@namprd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7030" y="985425"/>
            <a:ext cx="2778369" cy="208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095CB8-5957-47C8-AE48-76D35ACA8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030" y="3179301"/>
            <a:ext cx="2778369" cy="2911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7161DA-73C2-49DF-B664-7DABB76C0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4083023"/>
            <a:ext cx="5774104" cy="20076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597256-DE1B-4A36-A6C1-0CAA75DF9001}"/>
              </a:ext>
            </a:extLst>
          </p:cNvPr>
          <p:cNvSpPr txBox="1"/>
          <p:nvPr/>
        </p:nvSpPr>
        <p:spPr>
          <a:xfrm>
            <a:off x="4027992" y="3669529"/>
            <a:ext cx="2038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Design Credit: Joe Angelo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F19A9B9-306F-4DF3-B2DE-A46D49078F10}"/>
              </a:ext>
            </a:extLst>
          </p:cNvPr>
          <p:cNvSpPr txBox="1">
            <a:spLocks/>
          </p:cNvSpPr>
          <p:nvPr/>
        </p:nvSpPr>
        <p:spPr>
          <a:xfrm>
            <a:off x="6921327" y="6504213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FBB7F89-BC67-48A1-BA34-03AF9150E8D5}"/>
              </a:ext>
            </a:extLst>
          </p:cNvPr>
          <p:cNvSpPr txBox="1">
            <a:spLocks/>
          </p:cNvSpPr>
          <p:nvPr/>
        </p:nvSpPr>
        <p:spPr>
          <a:xfrm>
            <a:off x="585765" y="6502640"/>
            <a:ext cx="4791575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611080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222251" y="858339"/>
            <a:ext cx="5607050" cy="5059363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/>
              <a:t>U.S. Decay Pipe Window</a:t>
            </a:r>
          </a:p>
          <a:p>
            <a:r>
              <a:rPr lang="en-US" sz="1400" dirty="0" err="1"/>
              <a:t>NuMI</a:t>
            </a:r>
            <a:r>
              <a:rPr lang="en-US" sz="1400" dirty="0"/>
              <a:t> AIP included provision for production of spare decay pipe window, as well as remote controlled robot or tooling capable of repair / replacement.</a:t>
            </a:r>
          </a:p>
          <a:p>
            <a:r>
              <a:rPr lang="en-US" sz="1400" dirty="0"/>
              <a:t>Current design work has focused on the prospect of repairing window as opposed to full fledged replacement.</a:t>
            </a:r>
          </a:p>
          <a:p>
            <a:r>
              <a:rPr lang="en-US" sz="1400" dirty="0"/>
              <a:t>Accurate chase model created for repair mechanism design.</a:t>
            </a:r>
          </a:p>
          <a:p>
            <a:r>
              <a:rPr lang="en-US" sz="1400" dirty="0"/>
              <a:t>Repair mechanism investigation / prototyping completed.</a:t>
            </a:r>
          </a:p>
          <a:p>
            <a:r>
              <a:rPr lang="en-US" sz="1400" dirty="0"/>
              <a:t>Thermal &amp; structural analysis of window complete.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 Pipe Window - Design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C920DEFD-25F7-4AC8-941E-4935FF2598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7FBC1D2-0611-448A-83CD-E5852794B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11" name="image62.jpg" descr="fe27^020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049108" y="1464388"/>
            <a:ext cx="2866292" cy="2157972"/>
          </a:xfrm>
          <a:prstGeom prst="rect">
            <a:avLst/>
          </a:prstGeom>
          <a:ln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A60F0F-D87C-4C21-8E0A-C184D9CA5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872311"/>
            <a:ext cx="3882658" cy="2002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A03485-47BF-4505-8D53-4E5596F38E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08" y="3868157"/>
            <a:ext cx="2866292" cy="2003868"/>
          </a:xfrm>
          <a:prstGeom prst="rect">
            <a:avLst/>
          </a:prstGeom>
        </p:spPr>
      </p:pic>
      <p:sp>
        <p:nvSpPr>
          <p:cNvPr id="12" name="Frame 11">
            <a:extLst>
              <a:ext uri="{FF2B5EF4-FFF2-40B4-BE49-F238E27FC236}">
                <a16:creationId xmlns:a16="http://schemas.microsoft.com/office/drawing/2014/main" id="{4F549612-1AB9-4700-963C-974539C74251}"/>
              </a:ext>
            </a:extLst>
          </p:cNvPr>
          <p:cNvSpPr/>
          <p:nvPr/>
        </p:nvSpPr>
        <p:spPr>
          <a:xfrm>
            <a:off x="3149173" y="5161773"/>
            <a:ext cx="972404" cy="710252"/>
          </a:xfrm>
          <a:prstGeom prst="frame">
            <a:avLst>
              <a:gd name="adj1" fmla="val 631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9156231-C391-4655-8D96-C3D818D6B8C8}"/>
              </a:ext>
            </a:extLst>
          </p:cNvPr>
          <p:cNvSpPr/>
          <p:nvPr/>
        </p:nvSpPr>
        <p:spPr>
          <a:xfrm>
            <a:off x="4281853" y="5288299"/>
            <a:ext cx="1626577" cy="457200"/>
          </a:xfrm>
          <a:prstGeom prst="rightArrow">
            <a:avLst>
              <a:gd name="adj1" fmla="val 50000"/>
              <a:gd name="adj2" fmla="val 1038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ame 19">
            <a:extLst>
              <a:ext uri="{FF2B5EF4-FFF2-40B4-BE49-F238E27FC236}">
                <a16:creationId xmlns:a16="http://schemas.microsoft.com/office/drawing/2014/main" id="{BAD2964F-416F-4BCF-B8D0-2B08514EE4BE}"/>
              </a:ext>
            </a:extLst>
          </p:cNvPr>
          <p:cNvSpPr/>
          <p:nvPr/>
        </p:nvSpPr>
        <p:spPr>
          <a:xfrm>
            <a:off x="6049108" y="3868157"/>
            <a:ext cx="2866292" cy="2003868"/>
          </a:xfrm>
          <a:prstGeom prst="frame">
            <a:avLst>
              <a:gd name="adj1" fmla="val 153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4E9E479A-544F-458D-9B1E-8A9ED9512524}"/>
              </a:ext>
            </a:extLst>
          </p:cNvPr>
          <p:cNvSpPr txBox="1">
            <a:spLocks/>
          </p:cNvSpPr>
          <p:nvPr/>
        </p:nvSpPr>
        <p:spPr>
          <a:xfrm>
            <a:off x="6921327" y="6504213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dirty="0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C8EED162-3C8F-456A-9525-C0EBD935E678}"/>
              </a:ext>
            </a:extLst>
          </p:cNvPr>
          <p:cNvSpPr txBox="1">
            <a:spLocks/>
          </p:cNvSpPr>
          <p:nvPr/>
        </p:nvSpPr>
        <p:spPr>
          <a:xfrm>
            <a:off x="585765" y="6502640"/>
            <a:ext cx="4791575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61170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F8265-748F-4C4C-A1C1-F56961A8A9F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18263" y="3749169"/>
            <a:ext cx="3985382" cy="2347572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Pulsed and CW RF from kW to MW</a:t>
            </a:r>
          </a:p>
          <a:p>
            <a:pPr marL="0" indent="0">
              <a:buNone/>
            </a:pPr>
            <a:endParaRPr lang="en-US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Modulator providing a precision pulse amplitude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Two Tetrode amplifiers on top of a 53 MHz cavity</a:t>
            </a: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</a:rPr>
              <a:t>Prototyping a Cavity</a:t>
            </a:r>
          </a:p>
          <a:p>
            <a:pPr marL="0" indent="0">
              <a:buNone/>
            </a:pP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7" name="Content Placeholder 16" descr="A picture containing device, miller&#10;&#10;Description automatically generated">
            <a:extLst>
              <a:ext uri="{FF2B5EF4-FFF2-40B4-BE49-F238E27FC236}">
                <a16:creationId xmlns:a16="http://schemas.microsoft.com/office/drawing/2014/main" id="{F0E353FE-0E98-1E4B-8225-893D2C5A8A38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303645" y="2108751"/>
            <a:ext cx="4483170" cy="2694987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4BD4D5-6EAC-483C-A7F9-2ECCEDD5FC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2E9FEAC-BBDD-481E-BE95-696D21C01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263788E-40A4-4EA5-A050-E49906E6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6AEA6AF-7E91-4B89-9A6E-BA8F4268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Power RF </a:t>
            </a:r>
          </a:p>
        </p:txBody>
      </p:sp>
      <p:pic>
        <p:nvPicPr>
          <p:cNvPr id="23" name="Picture 22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AA9DFD3A-1B3A-614A-8CC2-8807DA027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17" y="761259"/>
            <a:ext cx="2335888" cy="290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825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80FCE4-B73F-EF43-2286-D7829E91A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8543" y="971550"/>
            <a:ext cx="3952627" cy="50593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FA880B7-40B7-3293-AD43-F99E36BFD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past projects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4509E-E343-1727-99FE-C700C68288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5B4D3-F38A-A4B1-2C0A-9CDC6E857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E52F0-6CE8-7AD4-D36A-F6A6B49E7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F277E7-4EEA-43B1-A2CE-03D3C79D92B6}"/>
              </a:ext>
            </a:extLst>
          </p:cNvPr>
          <p:cNvSpPr txBox="1"/>
          <p:nvPr/>
        </p:nvSpPr>
        <p:spPr>
          <a:xfrm>
            <a:off x="6968971" y="1713390"/>
            <a:ext cx="184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CDF Detector</a:t>
            </a:r>
          </a:p>
        </p:txBody>
      </p:sp>
    </p:spTree>
    <p:extLst>
      <p:ext uri="{BB962C8B-B14F-4D97-AF65-F5344CB8AC3E}">
        <p14:creationId xmlns:p14="http://schemas.microsoft.com/office/powerpoint/2010/main" val="24604692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derground detectors">
            <a:extLst>
              <a:ext uri="{FF2B5EF4-FFF2-40B4-BE49-F238E27FC236}">
                <a16:creationId xmlns:a16="http://schemas.microsoft.com/office/drawing/2014/main" id="{378B1EF4-2F94-9004-F39A-EB213AA99E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062087"/>
            <a:ext cx="8672513" cy="487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F56CD6-28A5-1D8F-7470-DFF1A8014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LBNF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BD89B-C0DC-9DC9-DC9B-2736C1E0A8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D758F-F596-D280-E6AE-D017FFE3C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1DA59-E823-FB5F-D9E4-B788F211E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277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A15559-802A-4394-8263-F07C6012E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50758" y="971550"/>
            <a:ext cx="7428197" cy="50593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79C7C0-2C49-45C1-B4E5-CAA0DD9CF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we work?  Main Campus – Batavia, IL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35218-4881-416F-824A-96E8D7EBBF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AAB4B-91AB-45C1-89F9-E1C02161E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79565-0345-4802-91BE-EE7172165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9917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3C9EE42-6C2C-87D7-52D4-B08F70B96D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34" y="971550"/>
            <a:ext cx="6093133" cy="406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A2E4707-F837-E498-8904-CC1A7D35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MicroBooNe</a:t>
            </a:r>
            <a:r>
              <a:rPr lang="en-US" dirty="0"/>
              <a:t> Electronics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137D5-FC14-ACCF-A3BD-42374F2727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1C873-E6E4-A33C-7248-A32041108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1F118-8817-B7E9-6B13-01498D484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9DA41A-3647-C611-4963-7F2CD5E48613}"/>
              </a:ext>
            </a:extLst>
          </p:cNvPr>
          <p:cNvSpPr txBox="1"/>
          <p:nvPr/>
        </p:nvSpPr>
        <p:spPr>
          <a:xfrm>
            <a:off x="736827" y="5326602"/>
            <a:ext cx="6093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Kirsty Duffy with </a:t>
            </a:r>
            <a:r>
              <a:rPr lang="en-US" sz="1800" dirty="0" err="1"/>
              <a:t>MicroBooNE</a:t>
            </a:r>
            <a:r>
              <a:rPr lang="en-US" sz="1800" dirty="0"/>
              <a:t> electronics</a:t>
            </a:r>
          </a:p>
          <a:p>
            <a:r>
              <a:rPr lang="en-US" sz="1800" dirty="0"/>
              <a:t>Be sure to watch Kirsty’s “Even Banana’s” on YouTube. </a:t>
            </a:r>
          </a:p>
        </p:txBody>
      </p:sp>
    </p:spTree>
    <p:extLst>
      <p:ext uri="{BB962C8B-B14F-4D97-AF65-F5344CB8AC3E}">
        <p14:creationId xmlns:p14="http://schemas.microsoft.com/office/powerpoint/2010/main" val="2857985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B5AAA33-A466-34F5-6985-9FDD976C77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540" y="971551"/>
            <a:ext cx="6856920" cy="457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2747C6-DDA2-B37C-1394-25CD377F8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3087"/>
                </a:solidFill>
                <a:effectLst/>
                <a:latin typeface="Helvetica Neue"/>
              </a:rPr>
              <a:t>Boards for CMS and FTBF</a:t>
            </a: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B38F3-B5EB-D598-3ED1-17ED451681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0CFA4-B4C6-8046-A939-5293FEB14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C9974-CE76-EF03-1E6B-7624CF39C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A942CC-03D5-D48E-C4F9-7755D0607C97}"/>
              </a:ext>
            </a:extLst>
          </p:cNvPr>
          <p:cNvSpPr txBox="1"/>
          <p:nvPr/>
        </p:nvSpPr>
        <p:spPr>
          <a:xfrm>
            <a:off x="1143540" y="5832629"/>
            <a:ext cx="6856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Detector Boards designed by Particle Physics Division</a:t>
            </a:r>
          </a:p>
        </p:txBody>
      </p:sp>
    </p:spTree>
    <p:extLst>
      <p:ext uri="{BB962C8B-B14F-4D97-AF65-F5344CB8AC3E}">
        <p14:creationId xmlns:p14="http://schemas.microsoft.com/office/powerpoint/2010/main" val="32917599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37EB2CE-8A4B-9B01-4411-49D962DB44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845" y="1008347"/>
            <a:ext cx="3230228" cy="484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6DDB49-36BC-E3E6-F4E3-4F5767A63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ANNIE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0F57D-6D71-420B-90B8-51FBC63BD2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016B3-4D44-617B-3C87-C4E523BD3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4C835-D4FB-429C-FBE5-1D85FFBD5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E7B2D7-5803-7281-C71D-C251ECB9D28C}"/>
              </a:ext>
            </a:extLst>
          </p:cNvPr>
          <p:cNvSpPr txBox="1"/>
          <p:nvPr/>
        </p:nvSpPr>
        <p:spPr>
          <a:xfrm>
            <a:off x="1961965" y="1216241"/>
            <a:ext cx="2388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Preparing a photomultiplier for the ANNIE experiment.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68961A9C-3540-1313-6140-21CD9805A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27" y="2885742"/>
            <a:ext cx="4440315" cy="296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2635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660DD-BB85-771E-D2CF-7667E3C34A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57444-D507-294E-843C-BDCAA638D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62916-1CFF-C896-A4FA-AF409C197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E0E6F2-6B89-1F77-66BD-0BFB09B38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760" y="3590872"/>
            <a:ext cx="4572000" cy="257251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0CC0ECF-1284-8520-371F-71EB22ACDECE}"/>
              </a:ext>
            </a:extLst>
          </p:cNvPr>
          <p:cNvSpPr txBox="1">
            <a:spLocks/>
          </p:cNvSpPr>
          <p:nvPr/>
        </p:nvSpPr>
        <p:spPr>
          <a:xfrm>
            <a:off x="228600" y="216538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Muon Campus Mu2e Construction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B302B93-D9D7-B629-1D81-A420EA5B6000}"/>
              </a:ext>
            </a:extLst>
          </p:cNvPr>
          <p:cNvSpPr txBox="1">
            <a:spLocks/>
          </p:cNvSpPr>
          <p:nvPr/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FD74E23-6BAE-5C87-2DBD-D42C7711282F}"/>
              </a:ext>
            </a:extLst>
          </p:cNvPr>
          <p:cNvSpPr txBox="1">
            <a:spLocks/>
          </p:cNvSpPr>
          <p:nvPr/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2B91E0-200B-355E-33E3-F16297DE3032}"/>
              </a:ext>
            </a:extLst>
          </p:cNvPr>
          <p:cNvGrpSpPr/>
          <p:nvPr/>
        </p:nvGrpSpPr>
        <p:grpSpPr>
          <a:xfrm>
            <a:off x="16127" y="3589848"/>
            <a:ext cx="4398710" cy="2668078"/>
            <a:chOff x="4516690" y="3357563"/>
            <a:chExt cx="4398710" cy="26680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5BBBB3-9AAF-95CD-6960-66CEE2A91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9" t="13724" b="7054"/>
            <a:stretch/>
          </p:blipFill>
          <p:spPr>
            <a:xfrm>
              <a:off x="4614863" y="3357563"/>
              <a:ext cx="4300537" cy="26680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BC8823-FBF8-2486-7B9D-F818861242FC}"/>
                </a:ext>
              </a:extLst>
            </p:cNvPr>
            <p:cNvSpPr txBox="1"/>
            <p:nvPr/>
          </p:nvSpPr>
          <p:spPr>
            <a:xfrm>
              <a:off x="4516690" y="5194644"/>
              <a:ext cx="32004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rIns="45720" rtlCol="0">
              <a:spAutoFit/>
            </a:bodyPr>
            <a:lstStyle/>
            <a:p>
              <a:r>
                <a:rPr lang="en-US" sz="1600" dirty="0"/>
                <a:t>Technical Division building magnets for Delivery Ring injection/extraction:</a:t>
              </a:r>
            </a:p>
            <a:p>
              <a:r>
                <a:rPr lang="en-US" sz="1600" dirty="0"/>
                <a:t>C-magnet at test facility</a:t>
              </a: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15344CF-E6B7-9B4C-D9F0-9C4C5F3B1145}"/>
              </a:ext>
            </a:extLst>
          </p:cNvPr>
          <p:cNvSpPr txBox="1">
            <a:spLocks/>
          </p:cNvSpPr>
          <p:nvPr/>
        </p:nvSpPr>
        <p:spPr>
          <a:xfrm>
            <a:off x="228600" y="1043047"/>
            <a:ext cx="4186237" cy="227679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Muon Campus construction in full swing.</a:t>
            </a:r>
          </a:p>
          <a:p>
            <a:r>
              <a:rPr lang="en-US" dirty="0"/>
              <a:t>Soon we will be commissioning beam to Mu2e.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C0713E-E32A-C2F0-54E3-4F4D053E2B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08" r="10449" b="28471"/>
          <a:stretch/>
        </p:blipFill>
        <p:spPr>
          <a:xfrm>
            <a:off x="4599113" y="1043047"/>
            <a:ext cx="4544887" cy="23911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662162-7605-72F0-3834-AAA37ADBB410}"/>
              </a:ext>
            </a:extLst>
          </p:cNvPr>
          <p:cNvSpPr txBox="1"/>
          <p:nvPr/>
        </p:nvSpPr>
        <p:spPr>
          <a:xfrm>
            <a:off x="4656265" y="1096892"/>
            <a:ext cx="348364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New Recycler RF cavities for </a:t>
            </a:r>
            <a:r>
              <a:rPr lang="en-US" sz="1600" dirty="0" err="1"/>
              <a:t>rebunching</a:t>
            </a:r>
            <a:r>
              <a:rPr lang="en-US" sz="1600" dirty="0"/>
              <a:t> beam for g-2 and Mu2e assembled, tested, and now installed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CF7E1B-5711-9637-A599-1D7237A06AD4}"/>
              </a:ext>
            </a:extLst>
          </p:cNvPr>
          <p:cNvSpPr txBox="1"/>
          <p:nvPr/>
        </p:nvSpPr>
        <p:spPr>
          <a:xfrm>
            <a:off x="4625912" y="5516613"/>
            <a:ext cx="27035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Pulsed power supply for Delivery Ring injection septum</a:t>
            </a:r>
          </a:p>
        </p:txBody>
      </p:sp>
    </p:spTree>
    <p:extLst>
      <p:ext uri="{BB962C8B-B14F-4D97-AF65-F5344CB8AC3E}">
        <p14:creationId xmlns:p14="http://schemas.microsoft.com/office/powerpoint/2010/main" val="4127612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5E0D9C4-72F8-5A48-999A-DD289E0245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065320"/>
            <a:ext cx="4182629" cy="342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8DC574-1F0C-3A4E-937A-FE840C8B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Computing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E1B30-8508-E912-B7CE-2A1F869178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58571-7A8D-552B-FB86-3C955DDDD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32D30-99CD-B381-5D72-E42358D0B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6DA34081-7C19-B45B-267B-99CFCAD55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5320"/>
            <a:ext cx="3429740" cy="514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9D7438-D02B-CCC4-CB1E-7ACC31F1B295}"/>
              </a:ext>
            </a:extLst>
          </p:cNvPr>
          <p:cNvSpPr txBox="1"/>
          <p:nvPr/>
        </p:nvSpPr>
        <p:spPr>
          <a:xfrm>
            <a:off x="228600" y="4785064"/>
            <a:ext cx="4176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Dilution Refrigerator (above) NEXUS quantum board (right)</a:t>
            </a:r>
          </a:p>
        </p:txBody>
      </p:sp>
    </p:spTree>
    <p:extLst>
      <p:ext uri="{BB962C8B-B14F-4D97-AF65-F5344CB8AC3E}">
        <p14:creationId xmlns:p14="http://schemas.microsoft.com/office/powerpoint/2010/main" val="32768953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26" descr="C:\Documents and Settings\Czarapata.BEAMS\My Documents\Benedictine\jp_telescopenight.jpg">
            <a:extLst>
              <a:ext uri="{FF2B5EF4-FFF2-40B4-BE49-F238E27FC236}">
                <a16:creationId xmlns:a16="http://schemas.microsoft.com/office/drawing/2014/main" id="{532875A1-AADC-1E17-0843-09397654C1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899318"/>
            <a:ext cx="7803488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D61FBA6-5B46-8D75-9EC8-789340828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in other areas – SDSS in New Mexico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D3136-22E8-7079-6895-5C85F8C25D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1A8AAC-7549-FB24-215A-B4736A357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38DA2-AFA8-0B0E-8DB0-F9F9154C1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5765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33E7A5-66A3-630C-F96F-FA60513B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Engineering Design has challenges!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AEC7D-5FF4-3752-1B6D-38866E15DA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417A4-3A2E-4529-7692-4C884284E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99CD-8DCB-6372-9D9A-CC92A601F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7" name="Picture 2" descr="C:\Documents and Settings\Czarapata.BEAMS\My Documents\Benedictine\moth02.jpg">
            <a:extLst>
              <a:ext uri="{FF2B5EF4-FFF2-40B4-BE49-F238E27FC236}">
                <a16:creationId xmlns:a16="http://schemas.microsoft.com/office/drawing/2014/main" id="{A6515CB4-D013-0657-A6E3-2118B1B26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44" y="751102"/>
            <a:ext cx="3639906" cy="254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Documents and Settings\Czarapata.BEAMS\My Documents\Benedictine\azdrivemoths.jpg">
            <a:extLst>
              <a:ext uri="{FF2B5EF4-FFF2-40B4-BE49-F238E27FC236}">
                <a16:creationId xmlns:a16="http://schemas.microsoft.com/office/drawing/2014/main" id="{7E91B71F-79FB-BA31-6F3E-CEA6DAEC7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751102"/>
            <a:ext cx="3252202" cy="433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Documents and Settings\Czarapata.BEAMS\My Documents\Benedictine\azdrivemoths2.jpg">
            <a:extLst>
              <a:ext uri="{FF2B5EF4-FFF2-40B4-BE49-F238E27FC236}">
                <a16:creationId xmlns:a16="http://schemas.microsoft.com/office/drawing/2014/main" id="{77D2511C-A54F-E055-8E83-C49E6F3E3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92" y="3263028"/>
            <a:ext cx="3734009" cy="280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65BA26-EA1A-3270-0A74-346195DC55F6}"/>
              </a:ext>
            </a:extLst>
          </p:cNvPr>
          <p:cNvSpPr txBox="1"/>
          <p:nvPr/>
        </p:nvSpPr>
        <p:spPr>
          <a:xfrm>
            <a:off x="4802819" y="5264458"/>
            <a:ext cx="4021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Moths could ruin the telescope drive!</a:t>
            </a:r>
          </a:p>
        </p:txBody>
      </p:sp>
    </p:spTree>
    <p:extLst>
      <p:ext uri="{BB962C8B-B14F-4D97-AF65-F5344CB8AC3E}">
        <p14:creationId xmlns:p14="http://schemas.microsoft.com/office/powerpoint/2010/main" val="10535740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6704DA-B90B-435A-9578-877EB1A3B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Legacy technology not taught in schools any longer.</a:t>
            </a:r>
          </a:p>
          <a:p>
            <a:pPr lvl="1"/>
            <a:r>
              <a:rPr lang="en-US" dirty="0"/>
              <a:t>In some of our systems only legacy equipment will work.</a:t>
            </a:r>
          </a:p>
          <a:p>
            <a:r>
              <a:rPr lang="en-US" dirty="0"/>
              <a:t>All National Labs are looking for high power RF engineers</a:t>
            </a:r>
          </a:p>
          <a:p>
            <a:pPr lvl="1"/>
            <a:r>
              <a:rPr lang="en-US" dirty="0"/>
              <a:t>On a recent trip I was told their plan was to </a:t>
            </a:r>
            <a:r>
              <a:rPr lang="en-US" b="1" i="1" u="sng" dirty="0"/>
              <a:t>raid</a:t>
            </a:r>
            <a:r>
              <a:rPr lang="en-US" dirty="0"/>
              <a:t> talent from other labs.</a:t>
            </a:r>
          </a:p>
          <a:p>
            <a:r>
              <a:rPr lang="en-US" dirty="0"/>
              <a:t>Analog design for real world is not taught in depth.</a:t>
            </a:r>
          </a:p>
          <a:p>
            <a:pPr lvl="1"/>
            <a:r>
              <a:rPr lang="en-US" dirty="0"/>
              <a:t>While you can do many things in the digital domain, there are some places that need analog skills.</a:t>
            </a:r>
          </a:p>
          <a:p>
            <a:r>
              <a:rPr lang="en-US" dirty="0"/>
              <a:t>Hard to use co-op students in some areas.</a:t>
            </a:r>
          </a:p>
          <a:p>
            <a:pPr lvl="1"/>
            <a:r>
              <a:rPr lang="en-US" dirty="0"/>
              <a:t>High current and high voltage can hurt you (or worse!)</a:t>
            </a:r>
          </a:p>
          <a:p>
            <a:r>
              <a:rPr lang="en-US" dirty="0"/>
              <a:t>A big concern is finding electronic techs.</a:t>
            </a:r>
          </a:p>
          <a:p>
            <a:pPr lvl="1"/>
            <a:r>
              <a:rPr lang="en-US" dirty="0"/>
              <a:t>Industry doesn’t want them repairing boards… swap and discard is the current culture.</a:t>
            </a: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9CDAFE-CEFB-4DBB-A73E-B0733954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Difficulties faced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4FE3D-F980-4DCF-B196-E1D2F1D46A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0487E-5D34-472C-B8DC-4CA852C3A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it-IT" b="1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1DD85-178B-41CD-BC3E-73222A6F5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748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5CC971-E970-2ADC-1C08-BEE0084E5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003087"/>
              </a:solidFill>
              <a:latin typeface="+mn-lt"/>
            </a:endParaRPr>
          </a:p>
          <a:p>
            <a:endParaRPr lang="en-US" dirty="0">
              <a:solidFill>
                <a:srgbClr val="003087"/>
              </a:solidFill>
              <a:latin typeface="+mn-lt"/>
            </a:endParaRPr>
          </a:p>
          <a:p>
            <a:endParaRPr lang="en-US" dirty="0">
              <a:solidFill>
                <a:srgbClr val="003087"/>
              </a:solidFill>
              <a:latin typeface="+mn-lt"/>
            </a:endParaRPr>
          </a:p>
          <a:p>
            <a:endParaRPr lang="en-US" dirty="0">
              <a:solidFill>
                <a:srgbClr val="003087"/>
              </a:solidFill>
              <a:latin typeface="+mn-lt"/>
            </a:endParaRPr>
          </a:p>
          <a:p>
            <a:r>
              <a:rPr lang="en-US" dirty="0">
                <a:solidFill>
                  <a:srgbClr val="003087"/>
                </a:solidFill>
                <a:latin typeface="+mn-lt"/>
              </a:rPr>
              <a:t>It is not the 6800 acres or buildings that make Fermilab but rather the people who work here and are dedicated to turning out great science!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7AB316-9A72-3C35-5ECC-3D21241A2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Above all else, remember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5D015-E56C-2F99-AFA5-9D205A3B85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78342-42C4-0F0A-5D2C-96D6F6523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B3DD5-A68C-14BB-95F1-4647F105A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17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utrinos from Fermilab to South Dakota – straight through the earth, no tunnel necessary">
            <a:extLst>
              <a:ext uri="{FF2B5EF4-FFF2-40B4-BE49-F238E27FC236}">
                <a16:creationId xmlns:a16="http://schemas.microsoft.com/office/drawing/2014/main" id="{0222E0AB-C467-EB9D-CBD2-C9813E668D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667639"/>
            <a:ext cx="8672513" cy="366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000959-F0B2-5FBE-BCAE-1EA4532CD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DUNE at LBNF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D2B51-2B96-ACE8-7221-D656E89B52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9E757-31CC-2E3B-47B8-4B60CC4EB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8D05F-35B0-D994-81F9-8403887C3D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21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UNE graphic">
            <a:extLst>
              <a:ext uri="{FF2B5EF4-FFF2-40B4-BE49-F238E27FC236}">
                <a16:creationId xmlns:a16="http://schemas.microsoft.com/office/drawing/2014/main" id="{A931B781-413A-4204-1645-48F2D3EDFC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987644"/>
            <a:ext cx="8672513" cy="502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A509E14-8C59-A8C1-EC6A-EFA6AEC5D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Flagship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59169-1B0F-DD61-2519-F55948AF5A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1A05C-20A2-5E1E-8E61-F5A199F840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6507B-53F6-29F4-0840-0D8F10FF5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334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mplex of buildings that will host the PIP-II particle accelerator">
            <a:extLst>
              <a:ext uri="{FF2B5EF4-FFF2-40B4-BE49-F238E27FC236}">
                <a16:creationId xmlns:a16="http://schemas.microsoft.com/office/drawing/2014/main" id="{A4AAEFA6-A860-C076-C0C1-87BEB5F9FA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588" y="971550"/>
            <a:ext cx="7797197" cy="50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893E188-DF1D-C789-13DD-D57811F2F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Accelerator complex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FFBC1-2B55-5DA6-DA3E-19C4501C8D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82D50-90F0-7F3F-6940-2BE6F4522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D062E0-CA5C-B661-50F6-0F655F1E7E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323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P-II-linear-accelerator">
            <a:extLst>
              <a:ext uri="{FF2B5EF4-FFF2-40B4-BE49-F238E27FC236}">
                <a16:creationId xmlns:a16="http://schemas.microsoft.com/office/drawing/2014/main" id="{9DD1ED8B-2B94-4569-773F-A1E3611FAB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059646"/>
            <a:ext cx="8672513" cy="488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8F1A29B-71F3-5AFF-4DAC-3F29FD4C9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Cryogenics Module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74287-3D4D-3726-BA01-D4023F3A1B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C0AEC-BAB1-B688-C95E-D29961A12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94681-3DB4-8957-C336-FD3247191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6" descr="A person riding a surfboard&#10;&#10;Description automatically generated with medium confidence">
            <a:extLst>
              <a:ext uri="{FF2B5EF4-FFF2-40B4-BE49-F238E27FC236}">
                <a16:creationId xmlns:a16="http://schemas.microsoft.com/office/drawing/2014/main" id="{72027E51-6DBD-2F97-25D0-2E89C5C7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069" y="589912"/>
            <a:ext cx="1786520" cy="21080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717478-48F4-9217-2639-943AAFB22B3F}"/>
              </a:ext>
            </a:extLst>
          </p:cNvPr>
          <p:cNvSpPr txBox="1"/>
          <p:nvPr/>
        </p:nvSpPr>
        <p:spPr>
          <a:xfrm>
            <a:off x="429419" y="1093692"/>
            <a:ext cx="40393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Magnets DO NOT accelerate the beam; RF waves do the acceleration.</a:t>
            </a:r>
          </a:p>
          <a:p>
            <a:endParaRPr lang="en-US" sz="1800" dirty="0"/>
          </a:p>
          <a:p>
            <a:r>
              <a:rPr lang="en-US" sz="1800" dirty="0"/>
              <a:t>Need precise frequency and phase control.  </a:t>
            </a:r>
          </a:p>
        </p:txBody>
      </p:sp>
    </p:spTree>
    <p:extLst>
      <p:ext uri="{BB962C8B-B14F-4D97-AF65-F5344CB8AC3E}">
        <p14:creationId xmlns:p14="http://schemas.microsoft.com/office/powerpoint/2010/main" val="3960718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ve-cell, 650-MHz superconducting radio-frequency cavity">
            <a:extLst>
              <a:ext uri="{FF2B5EF4-FFF2-40B4-BE49-F238E27FC236}">
                <a16:creationId xmlns:a16="http://schemas.microsoft.com/office/drawing/2014/main" id="{F5350A4B-62B4-8C80-5148-25CD363B51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71" y="679629"/>
            <a:ext cx="7579570" cy="50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0EC0E3F-24DE-3322-9B69-A0FCD5626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6618F-5707-DF55-20D7-CAAF65CF72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7/26/2022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9A44C-7474-A376-3D65-27799C016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Paul C Czarapata | Engineering at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AC0CA-92F8-92A0-EEFD-3C099707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118BA8-FA95-9BAB-DBF9-62D5D32A5762}"/>
              </a:ext>
            </a:extLst>
          </p:cNvPr>
          <p:cNvSpPr txBox="1"/>
          <p:nvPr/>
        </p:nvSpPr>
        <p:spPr>
          <a:xfrm>
            <a:off x="775071" y="5805145"/>
            <a:ext cx="785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Cooled to liquid Helium temperatures</a:t>
            </a:r>
          </a:p>
        </p:txBody>
      </p:sp>
    </p:spTree>
    <p:extLst>
      <p:ext uri="{BB962C8B-B14F-4D97-AF65-F5344CB8AC3E}">
        <p14:creationId xmlns:p14="http://schemas.microsoft.com/office/powerpoint/2010/main" val="380360270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OE_ops_review_template Widescreen v2.pptx" id="{52F724DB-8CE6-4729-BA13-4EBD61312F51}" vid="{2C1A94F1-B4B8-4373-BAD4-1E3A228D7F80}"/>
    </a:ext>
  </a:extLst>
</a:theme>
</file>

<file path=ppt/theme/theme3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OE_ops_review_template Widescreen v2.pptx" id="{52F724DB-8CE6-4729-BA13-4EBD61312F51}" vid="{2C1A94F1-B4B8-4373-BAD4-1E3A228D7F8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761</TotalTime>
  <Words>2271</Words>
  <Application>Microsoft Office PowerPoint</Application>
  <PresentationFormat>On-screen Show (4:3)</PresentationFormat>
  <Paragraphs>408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Helvetica</vt:lpstr>
      <vt:lpstr>Helvetica Neue</vt:lpstr>
      <vt:lpstr>Fermilab_PPT_090815</vt:lpstr>
      <vt:lpstr>Fermilab_PPT_090915</vt:lpstr>
      <vt:lpstr>1_Fermilab_PPT_090915</vt:lpstr>
      <vt:lpstr>PowerPoint Presentation</vt:lpstr>
      <vt:lpstr>A little about me - </vt:lpstr>
      <vt:lpstr>Who are the engineers?</vt:lpstr>
      <vt:lpstr>Where do we work?  Main Campus – Batavia, IL</vt:lpstr>
      <vt:lpstr>DUNE at LBNF</vt:lpstr>
      <vt:lpstr>Flagship Experiment</vt:lpstr>
      <vt:lpstr>PIP-II Accelerator complex</vt:lpstr>
      <vt:lpstr>PIP-II Cryogenics Module</vt:lpstr>
      <vt:lpstr>PIP-II Cavities</vt:lpstr>
      <vt:lpstr>Up Next – A sampling of our work</vt:lpstr>
      <vt:lpstr>AD/EE Support – Power Supplies from DC to ns, W to MW </vt:lpstr>
      <vt:lpstr>Marx Modulator</vt:lpstr>
      <vt:lpstr>A little humor – the “vending machine”</vt:lpstr>
      <vt:lpstr>PIPII Beam Chopper</vt:lpstr>
      <vt:lpstr>NuMI Horn Power Supply</vt:lpstr>
      <vt:lpstr>Power Supply Control </vt:lpstr>
      <vt:lpstr>High Power Ramped Supplies</vt:lpstr>
      <vt:lpstr>Instrumentation - Multiwire SEM Profile Monitors</vt:lpstr>
      <vt:lpstr>PowerPoint Presentation</vt:lpstr>
      <vt:lpstr> Accelerator Complex - Mech Support Dept.</vt:lpstr>
      <vt:lpstr>Booster L-4 Ion Profile Monitor Installation</vt:lpstr>
      <vt:lpstr>Test Facilities </vt:lpstr>
      <vt:lpstr>Test Facilities (cont’d)</vt:lpstr>
      <vt:lpstr>Long Baseline Neutrino Facility</vt:lpstr>
      <vt:lpstr>LBNF (cont’d)</vt:lpstr>
      <vt:lpstr>RF Department</vt:lpstr>
      <vt:lpstr>RF Department</vt:lpstr>
      <vt:lpstr>RF Department</vt:lpstr>
      <vt:lpstr>RF Department – Low Level RF</vt:lpstr>
      <vt:lpstr>Pre-Target Window - Design</vt:lpstr>
      <vt:lpstr>Pre-Target Window – Fabrication</vt:lpstr>
      <vt:lpstr>Target Baffle - Design</vt:lpstr>
      <vt:lpstr>Horn 1 - Design</vt:lpstr>
      <vt:lpstr>NuMI focusing horn</vt:lpstr>
      <vt:lpstr>Target Chase Shielding - Design</vt:lpstr>
      <vt:lpstr>Decay Pipe Window - Design</vt:lpstr>
      <vt:lpstr>High Power RF </vt:lpstr>
      <vt:lpstr>Some past projects</vt:lpstr>
      <vt:lpstr>Future LBNF Detectors</vt:lpstr>
      <vt:lpstr>MicroBooNe Electronics</vt:lpstr>
      <vt:lpstr>Boards for CMS and FTBF</vt:lpstr>
      <vt:lpstr>ANNIE experiment</vt:lpstr>
      <vt:lpstr>PowerPoint Presentation</vt:lpstr>
      <vt:lpstr>Quantum Computing</vt:lpstr>
      <vt:lpstr>Work in other areas – SDSS in New Mexico</vt:lpstr>
      <vt:lpstr>Every Engineering Design has challenges!</vt:lpstr>
      <vt:lpstr>Difficulties faced</vt:lpstr>
      <vt:lpstr>Above all else, remember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Mayling L Wong-Squires</dc:creator>
  <cp:lastModifiedBy>Paul C. Czarapata x3106 01875N</cp:lastModifiedBy>
  <cp:revision>60</cp:revision>
  <cp:lastPrinted>2014-01-20T19:40:21Z</cp:lastPrinted>
  <dcterms:created xsi:type="dcterms:W3CDTF">2018-06-19T16:26:06Z</dcterms:created>
  <dcterms:modified xsi:type="dcterms:W3CDTF">2022-07-21T18:31:06Z</dcterms:modified>
</cp:coreProperties>
</file>