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7" r:id="rId4"/>
    <p:sldId id="259" r:id="rId5"/>
    <p:sldId id="268" r:id="rId6"/>
    <p:sldId id="266" r:id="rId7"/>
    <p:sldId id="271" r:id="rId8"/>
    <p:sldId id="260" r:id="rId9"/>
    <p:sldId id="272" r:id="rId10"/>
    <p:sldId id="261" r:id="rId11"/>
    <p:sldId id="264" r:id="rId12"/>
    <p:sldId id="265" r:id="rId13"/>
    <p:sldId id="269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1B109-C2BA-4129-B2F4-29E21F4603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D0170-0FEB-4AE8-A9D5-C7FD4DE8C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5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538dcaf7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8975"/>
            <a:ext cx="62484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12538dcaf7d_0_76:notes"/>
          <p:cNvSpPr txBox="1">
            <a:spLocks noGrp="1"/>
          </p:cNvSpPr>
          <p:nvPr>
            <p:ph type="body" idx="1"/>
          </p:nvPr>
        </p:nvSpPr>
        <p:spPr>
          <a:xfrm>
            <a:off x="917651" y="4428825"/>
            <a:ext cx="5127300" cy="4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775" tIns="50875" rIns="101775" bIns="50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g12538dcaf7d_0_76:notes"/>
          <p:cNvSpPr txBox="1">
            <a:spLocks noGrp="1"/>
          </p:cNvSpPr>
          <p:nvPr>
            <p:ph type="sldNum" idx="12"/>
          </p:nvPr>
        </p:nvSpPr>
        <p:spPr>
          <a:xfrm>
            <a:off x="3977544" y="8868779"/>
            <a:ext cx="3058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775" tIns="50875" rIns="101775" bIns="508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E6D3-0468-4269-9749-4EFFA27C4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DE8F2-0CE0-CD60-50FF-D9954CC0F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4BDA-C973-44D2-8987-5B20DA80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4CA9C-FAB3-EA20-AE3F-EFE96014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FC0A6-05E6-AC40-FD4E-E53461BD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2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6394-0D1C-EA2F-4E52-CC395A77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2610C-FE90-4924-1840-04CA77B7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2E78-E2B4-38C5-61D5-84E9784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5966-7743-E28B-2A97-C451B8AC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79294-4FC4-AAB0-3486-738C8E06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1992C-5302-4368-2091-70F1F219B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E0C175-18B3-F2C7-9A47-52C82CFE9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81DE9-389C-7B56-554C-29CC7033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1C04A-DF11-35CB-9640-0767D152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1DE9-F4B5-5126-0343-5D1B7C53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4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301977" y="1116013"/>
            <a:ext cx="11582400" cy="5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10358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428"/>
              <a:buFont typeface="Noto Sans Symbols"/>
              <a:buChar char="❑"/>
              <a:defRPr>
                <a:solidFill>
                  <a:schemeClr val="dk1"/>
                </a:solidFill>
              </a:defRPr>
            </a:lvl1pPr>
            <a:lvl2pPr marL="1219170" lvl="1" indent="-47615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24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marL="1828754" lvl="2" indent="-45888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2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marL="2438339" lvl="3" indent="-4417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18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3047924" lvl="4" indent="-40740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12"/>
              <a:buFont typeface="Noto Sans Symbols"/>
              <a:buChar char="▪"/>
              <a:defRPr sz="1600"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378396" y="131675"/>
            <a:ext cx="9741600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2">
            <a:alphaModFix/>
          </a:blip>
          <a:srcRect r="80846"/>
          <a:stretch/>
        </p:blipFill>
        <p:spPr>
          <a:xfrm>
            <a:off x="11113101" y="30067"/>
            <a:ext cx="771265" cy="7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14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912D8-8595-C7B9-9D95-AAF7A0FD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6959-C012-F734-5D79-787BB17F9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87BB6-DED0-2886-E10E-EC2CCC3B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30A2D-516A-A3EF-6289-62D65D210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CF1A8-C703-A262-3954-109586DC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6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4F80-CEDF-7561-E7FC-F3D6BD67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0535-5D28-A5D8-47A4-C52273BA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053E2-F9A5-4A4A-281B-F16753C2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201B3-B18D-AEE9-A700-D869B8C7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67618-C720-6408-C971-D431AEB0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4346-71DF-5588-7FAB-E15BE576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DE6BC-1B72-8DA5-0AA0-D9D3B3513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3684-9B59-A9E9-D7CC-A05C8EE6B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F53E-4C78-BFF7-8A96-3847727B1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F9A8-6FD1-24EF-4808-AEED1E21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8D0E2-8572-DED5-979D-B6FD0345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080A-21C6-CC1A-CDAA-1829C5D2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E86C7-4F8D-0C88-A655-74804DA41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8C13D-4B32-B5C0-7691-2C2309746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25F38-8D90-12BB-687C-79BBB87F4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6B32D-E6E1-B893-7E72-096C5B3A4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01050-8F14-B6C5-F2A2-F08E42CA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16DC5-42F8-CA3D-4EFE-23181A9C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26A2B7-CC48-5CC6-2AF2-8713FDD9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44DA-7722-7CC6-0D7B-E93D720F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1592-426D-5978-7DA2-C64FE590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018B6-F29D-4C34-9DEA-8898C000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BC73C-49DA-9FE4-F3A0-2E08D8B8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4D409-6E56-AD8F-68BB-D628035B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065F9-9F00-C00D-2C40-E4E56CB9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101DE-95DA-8285-1F53-4565760D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322D-569B-7AC9-3313-60CAA61B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F525E-B550-4B61-8F22-A3D9DAA75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8920E-4ECC-9EC5-AA5A-0AAE96045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20A6-8B93-17DC-0AB1-D2537F80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38B6-FC84-E0E0-E84D-BA8ECBFA0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4C842-6F84-3B14-28F3-8D5EFC99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8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9F19-D6A9-0DF3-EA37-A02C147C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B2B29A-543D-316D-A4DF-FFD38F23B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256C6-2E7D-7D53-BFE9-BA1C4EA2F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194A9-7C17-1098-6593-738600B0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CE90-7579-CE4A-63AC-729495CB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33247-A1B2-1238-BFD7-785902D2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2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4207DC-9077-2964-30F9-C30A4D93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81F21-8F20-B2F9-FA4F-77ADF3C98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79BF9-7946-58AF-426C-BBD1E6181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3780D-213E-40CB-8112-3B4731B5B01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4FDEB-5454-84B6-305E-96C3DFAD2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C4FBD-29D3-1F65-60C6-B2F2EA56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97AD1-B637-415A-BF6A-719D0B9F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7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5X_Ijxm2bw" TargetMode="External"/><Relationship Id="rId2" Type="http://schemas.openxmlformats.org/officeDocument/2006/relationships/hyperlink" Target="https://www.youtube.com/watch?v=97NtbrTfP3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D70B-4090-46C8-75C3-017D760FCD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Mechanical Design of the OSCURA vessel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117AB-666F-8887-934B-460DC8965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Kodjo Akouedjinoude</a:t>
            </a:r>
          </a:p>
          <a:p>
            <a:r>
              <a:rPr lang="en-US" dirty="0"/>
              <a:t>Date: 06/15/2022</a:t>
            </a:r>
          </a:p>
          <a:p>
            <a:r>
              <a:rPr lang="en-US" dirty="0"/>
              <a:t>kakoued1@fnal.gov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35B89-8C64-BBB2-4DB5-6803C2007584}"/>
              </a:ext>
            </a:extLst>
          </p:cNvPr>
          <p:cNvSpPr txBox="1"/>
          <p:nvPr/>
        </p:nvSpPr>
        <p:spPr>
          <a:xfrm>
            <a:off x="914400" y="5403273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Mentor: Nathan Saffold</a:t>
            </a:r>
          </a:p>
        </p:txBody>
      </p:sp>
    </p:spTree>
    <p:extLst>
      <p:ext uri="{BB962C8B-B14F-4D97-AF65-F5344CB8AC3E}">
        <p14:creationId xmlns:p14="http://schemas.microsoft.com/office/powerpoint/2010/main" val="173793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E2CF-6263-3725-F4C4-CE082F0B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up the SENSEI Vessel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3A77-E414-E9AD-EB0E-A5C3CA2B7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79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Scaling up the vessel requires an understanding of its different components:</a:t>
            </a:r>
          </a:p>
          <a:p>
            <a:r>
              <a:rPr lang="en-US" dirty="0"/>
              <a:t>Lower vessel assembly</a:t>
            </a:r>
          </a:p>
          <a:p>
            <a:r>
              <a:rPr lang="en-US" dirty="0"/>
              <a:t>Under vessel services (cables)</a:t>
            </a:r>
          </a:p>
          <a:p>
            <a:r>
              <a:rPr lang="en-US" dirty="0"/>
              <a:t>Upper vessel to house the CCD super modules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39865-544E-4CB9-DDF2-87FE85A11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1690688"/>
            <a:ext cx="544945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5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0ABD-7DC3-A462-C2BF-943A8B1A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the scaled-up vessel to the cylindrical OSCURA vessel</a:t>
            </a:r>
          </a:p>
        </p:txBody>
      </p:sp>
      <p:pic>
        <p:nvPicPr>
          <p:cNvPr id="5122" name="Picture 2" descr="The Oscura Experiment arXiv:2202.10518v2 [astro-ph.IM] 23 Feb 2022">
            <a:extLst>
              <a:ext uri="{FF2B5EF4-FFF2-40B4-BE49-F238E27FC236}">
                <a16:creationId xmlns:a16="http://schemas.microsoft.com/office/drawing/2014/main" id="{B8327C5B-1A3B-26CD-E66B-A8C9F144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45" y="1825625"/>
            <a:ext cx="468283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70;g12538dcaf7d_0_216">
            <a:extLst>
              <a:ext uri="{FF2B5EF4-FFF2-40B4-BE49-F238E27FC236}">
                <a16:creationId xmlns:a16="http://schemas.microsoft.com/office/drawing/2014/main" id="{D6216D52-6E74-7972-0604-8FA50C8722F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27005" t="8723" r="26024" b="8590"/>
          <a:stretch/>
        </p:blipFill>
        <p:spPr>
          <a:xfrm>
            <a:off x="1504002" y="1825625"/>
            <a:ext cx="374998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37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B637-6F00-6742-BDC9-FDDD59E1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Educated decision of a vessel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43C7E-B999-66A4-CA8C-020284697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magnitude of detectors requires a different cooling system, in this case, pressurized liquid nitrogen (LN2)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0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2630-29DC-75C2-FE04-FB006D1E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Portions of the scaled-up vessel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6EB7-13DE-3C8A-6120-78D95FC6F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 Jar</a:t>
            </a:r>
          </a:p>
          <a:p>
            <a:r>
              <a:rPr lang="en-US" dirty="0"/>
              <a:t>Bell Jar External Shield</a:t>
            </a:r>
          </a:p>
          <a:p>
            <a:r>
              <a:rPr lang="en-US" dirty="0"/>
              <a:t>Cable junctions</a:t>
            </a:r>
          </a:p>
          <a:p>
            <a:r>
              <a:rPr lang="en-US" dirty="0"/>
              <a:t>Copper box</a:t>
            </a:r>
          </a:p>
          <a:p>
            <a:r>
              <a:rPr lang="en-US" dirty="0"/>
              <a:t>Lower vessel box</a:t>
            </a:r>
          </a:p>
          <a:p>
            <a:r>
              <a:rPr lang="en-US" dirty="0"/>
              <a:t>Modules</a:t>
            </a:r>
          </a:p>
          <a:p>
            <a:r>
              <a:rPr lang="en-US" dirty="0"/>
              <a:t>Services</a:t>
            </a:r>
          </a:p>
          <a:p>
            <a:r>
              <a:rPr lang="en-US" dirty="0"/>
              <a:t>VIBs</a:t>
            </a:r>
          </a:p>
        </p:txBody>
      </p:sp>
    </p:spTree>
    <p:extLst>
      <p:ext uri="{BB962C8B-B14F-4D97-AF65-F5344CB8AC3E}">
        <p14:creationId xmlns:p14="http://schemas.microsoft.com/office/powerpoint/2010/main" val="111794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02FD-09D4-AE53-F1F8-21DAB800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C04C-1B9C-E39F-4910-0028FDEA6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What is Dark Matter?</a:t>
            </a:r>
          </a:p>
          <a:p>
            <a:r>
              <a:rPr lang="en-US" dirty="0"/>
              <a:t>History of the DM searches</a:t>
            </a:r>
          </a:p>
          <a:p>
            <a:r>
              <a:rPr lang="en-US" dirty="0"/>
              <a:t>The </a:t>
            </a:r>
            <a:r>
              <a:rPr lang="en-US" dirty="0" err="1"/>
              <a:t>Oscura</a:t>
            </a:r>
            <a:r>
              <a:rPr lang="en-US" dirty="0"/>
              <a:t> Project</a:t>
            </a:r>
          </a:p>
          <a:p>
            <a:r>
              <a:rPr lang="en-US" dirty="0"/>
              <a:t>The existing SENSEI Vessel</a:t>
            </a:r>
          </a:p>
          <a:p>
            <a:r>
              <a:rPr lang="en-US" dirty="0"/>
              <a:t>Scaling up the SENSEI Vessel</a:t>
            </a:r>
          </a:p>
          <a:p>
            <a:r>
              <a:rPr lang="en-US" dirty="0"/>
              <a:t>Advantages &amp; Inconveniences</a:t>
            </a:r>
          </a:p>
          <a:p>
            <a:r>
              <a:rPr lang="en-US" dirty="0"/>
              <a:t>Comparing the scaled-up vessel</a:t>
            </a:r>
          </a:p>
          <a:p>
            <a:pPr marL="0" indent="0">
              <a:buNone/>
            </a:pPr>
            <a:r>
              <a:rPr lang="en-US" dirty="0"/>
              <a:t> to the cylindrical OSCURA vessel</a:t>
            </a:r>
          </a:p>
          <a:p>
            <a:r>
              <a:rPr lang="en-US" dirty="0"/>
              <a:t>Educated decision of a vessel</a:t>
            </a:r>
          </a:p>
          <a:p>
            <a:endParaRPr lang="en-US" dirty="0"/>
          </a:p>
        </p:txBody>
      </p:sp>
      <p:pic>
        <p:nvPicPr>
          <p:cNvPr id="3074" name="Picture 2" descr="The Oscura Experiment arXiv:2202.10518v2 [astro-ph.IM] 23 Feb 2022">
            <a:extLst>
              <a:ext uri="{FF2B5EF4-FFF2-40B4-BE49-F238E27FC236}">
                <a16:creationId xmlns:a16="http://schemas.microsoft.com/office/drawing/2014/main" id="{0CF6F2D9-4A6D-7A81-1A1E-DEE251B39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089236" cy="40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7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F3F4D-FBF9-BD2E-58CF-3915A4C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Dark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431A2-D74E-4D28-C37D-40DC04BA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Dark Matter (DM) are invisible particles that exist but do not interact with electromagnetic waves</a:t>
            </a:r>
          </a:p>
          <a:p>
            <a:r>
              <a:rPr lang="en-US" dirty="0"/>
              <a:t>Current measurements indicate that 80% of the matter in our universe is Dark Matter</a:t>
            </a:r>
          </a:p>
          <a:p>
            <a:r>
              <a:rPr lang="en-US" dirty="0"/>
              <a:t>There has not been any direct observation of Dark Matter yet</a:t>
            </a:r>
          </a:p>
          <a:p>
            <a:endParaRPr lang="en-US" dirty="0"/>
          </a:p>
        </p:txBody>
      </p:sp>
      <p:pic>
        <p:nvPicPr>
          <p:cNvPr id="2050" name="Picture 2" descr="WMAP- Content of the Universe">
            <a:extLst>
              <a:ext uri="{FF2B5EF4-FFF2-40B4-BE49-F238E27FC236}">
                <a16:creationId xmlns:a16="http://schemas.microsoft.com/office/drawing/2014/main" id="{55BF9A96-FCD4-CB37-0962-A1B7C6731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4495799"/>
            <a:ext cx="3199534" cy="21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2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EEA6-56A0-9FC2-B020-E2C77F95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DM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89FFB-F558-F5EB-A138-FEF873569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curves of galaxies and the cosmic microwave background</a:t>
            </a:r>
          </a:p>
          <a:p>
            <a:r>
              <a:rPr lang="en-US" dirty="0"/>
              <a:t>For some references on DM observations: </a:t>
            </a:r>
          </a:p>
          <a:p>
            <a:r>
              <a:rPr lang="en-US" dirty="0">
                <a:hlinkClick r:id="rId2"/>
              </a:rPr>
              <a:t>What is dark matter?</a:t>
            </a:r>
            <a:endParaRPr lang="en-US" dirty="0"/>
          </a:p>
          <a:p>
            <a:r>
              <a:rPr lang="en-US" dirty="0"/>
              <a:t>(in French) </a:t>
            </a:r>
            <a:r>
              <a:rPr lang="en-US" dirty="0">
                <a:hlinkClick r:id="rId3"/>
              </a:rPr>
              <a:t>La matière noire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Could dark matter not matter?">
            <a:extLst>
              <a:ext uri="{FF2B5EF4-FFF2-40B4-BE49-F238E27FC236}">
                <a16:creationId xmlns:a16="http://schemas.microsoft.com/office/drawing/2014/main" id="{BF3DC8C7-CBFF-FC09-51E5-37334CAD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3" y="3893128"/>
            <a:ext cx="5329528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lkinson Microwave Anisotropy Probe | NASA">
            <a:extLst>
              <a:ext uri="{FF2B5EF4-FFF2-40B4-BE49-F238E27FC236}">
                <a16:creationId xmlns:a16="http://schemas.microsoft.com/office/drawing/2014/main" id="{0183ACA8-35CF-E86C-E412-DE1558D8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5" y="2821781"/>
            <a:ext cx="5276936" cy="254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68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CF53-35AB-293D-8DA8-11A4FA25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DM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238BB-6007-9BD5-09FB-ED075D06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2775"/>
          </a:xfrm>
        </p:spPr>
        <p:txBody>
          <a:bodyPr/>
          <a:lstStyle/>
          <a:p>
            <a:r>
              <a:rPr lang="en-US" dirty="0"/>
              <a:t>There are many experiments for DM using different detector technologies </a:t>
            </a:r>
          </a:p>
          <a:p>
            <a:r>
              <a:rPr lang="en-US" dirty="0"/>
              <a:t>One of the most recent DM particle research is the SENSEI experiment</a:t>
            </a:r>
          </a:p>
          <a:p>
            <a:r>
              <a:rPr lang="en-US" dirty="0"/>
              <a:t>The SENSEI experiment developed highly sensitive sensors (skipper-CCDs) with ultra-low readout noise for the detection of low-mass DM particles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78;g12538dcaf7d_0_119">
            <a:extLst>
              <a:ext uri="{FF2B5EF4-FFF2-40B4-BE49-F238E27FC236}">
                <a16:creationId xmlns:a16="http://schemas.microsoft.com/office/drawing/2014/main" id="{C42D4AD8-DECB-430C-18F2-E96D8B69AB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9411" y="4705735"/>
            <a:ext cx="5106050" cy="195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40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538dcaf7d_0_76"/>
          <p:cNvSpPr txBox="1">
            <a:spLocks noGrp="1"/>
          </p:cNvSpPr>
          <p:nvPr>
            <p:ph type="body" idx="1"/>
          </p:nvPr>
        </p:nvSpPr>
        <p:spPr>
          <a:xfrm>
            <a:off x="301967" y="1116000"/>
            <a:ext cx="7826800" cy="516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indent="-468026">
              <a:buSzPts val="1928"/>
            </a:pPr>
            <a:r>
              <a:rPr lang="en-US" sz="2533" dirty="0"/>
              <a:t>DAMIC (40 g, ongoing): first CCD DM experiment</a:t>
            </a:r>
            <a:endParaRPr sz="2533" dirty="0"/>
          </a:p>
          <a:p>
            <a:pPr indent="-468026">
              <a:spcBef>
                <a:spcPts val="0"/>
              </a:spcBef>
              <a:buSzPts val="1928"/>
            </a:pPr>
            <a:r>
              <a:rPr lang="en-US" sz="2533" dirty="0"/>
              <a:t>SENSEI (</a:t>
            </a:r>
            <a:r>
              <a:rPr lang="en-US" sz="2533" i="1" dirty="0"/>
              <a:t>O</a:t>
            </a:r>
            <a:r>
              <a:rPr lang="en-US" sz="2533" dirty="0"/>
              <a:t>(100) g started in 2021): first DM experiment using skipper-CCDs</a:t>
            </a:r>
            <a:endParaRPr sz="2533" dirty="0"/>
          </a:p>
          <a:p>
            <a:pPr lvl="1" indent="-433821">
              <a:spcBef>
                <a:spcPts val="0"/>
              </a:spcBef>
              <a:buSzPts val="1524"/>
            </a:pPr>
            <a:r>
              <a:rPr lang="en-US" sz="2000" dirty="0"/>
              <a:t>Several physics results (most recent 2020) from prototypes and test runs; full-scale experiment being commissioned at SNOLAB</a:t>
            </a:r>
            <a:endParaRPr sz="2000" dirty="0"/>
          </a:p>
          <a:p>
            <a:pPr lvl="1" indent="-433821">
              <a:spcBef>
                <a:spcPts val="0"/>
              </a:spcBef>
              <a:buSzPts val="1524"/>
            </a:pPr>
            <a:r>
              <a:rPr lang="en-US" sz="2000" dirty="0"/>
              <a:t>Active mass and radiopurity similar to DAMIC</a:t>
            </a:r>
            <a:endParaRPr sz="2000" dirty="0"/>
          </a:p>
          <a:p>
            <a:pPr indent="-468026">
              <a:spcBef>
                <a:spcPts val="0"/>
              </a:spcBef>
              <a:buSzPts val="1928"/>
            </a:pPr>
            <a:r>
              <a:rPr lang="en-US" sz="2533" dirty="0"/>
              <a:t>DAMIC-M (</a:t>
            </a:r>
            <a:r>
              <a:rPr lang="en-US" sz="2533" i="1" dirty="0"/>
              <a:t>O</a:t>
            </a:r>
            <a:r>
              <a:rPr lang="en-US" sz="2533" dirty="0"/>
              <a:t>(1) kg starting 2023): next-generation Skipper experiment</a:t>
            </a:r>
            <a:endParaRPr sz="2533" dirty="0"/>
          </a:p>
          <a:p>
            <a:pPr lvl="1" indent="-433821">
              <a:spcBef>
                <a:spcPts val="0"/>
              </a:spcBef>
              <a:buSzPts val="1524"/>
            </a:pPr>
            <a:r>
              <a:rPr lang="en-US" sz="2000" dirty="0"/>
              <a:t>Scaling up in mass, with corresponding improvement in radiopurity</a:t>
            </a:r>
            <a:endParaRPr sz="2000" dirty="0"/>
          </a:p>
          <a:p>
            <a:pPr indent="-468026">
              <a:spcBef>
                <a:spcPts val="0"/>
              </a:spcBef>
              <a:buSzPts val="1928"/>
            </a:pPr>
            <a:r>
              <a:rPr lang="en-US" sz="2533" dirty="0" err="1"/>
              <a:t>Oscura</a:t>
            </a:r>
            <a:r>
              <a:rPr lang="en-US" sz="2533" dirty="0"/>
              <a:t> (</a:t>
            </a:r>
            <a:r>
              <a:rPr lang="en-US" sz="2533" i="1" dirty="0"/>
              <a:t>O</a:t>
            </a:r>
            <a:r>
              <a:rPr lang="en-US" sz="2533" dirty="0"/>
              <a:t>(10) kg, in development): next-generation Skipper experiment</a:t>
            </a:r>
            <a:endParaRPr sz="2533" dirty="0"/>
          </a:p>
          <a:p>
            <a:pPr lvl="1" indent="-465655">
              <a:spcBef>
                <a:spcPts val="0"/>
              </a:spcBef>
              <a:buSzPts val="1900"/>
            </a:pPr>
            <a:r>
              <a:rPr lang="en-US" sz="2533" dirty="0"/>
              <a:t>Major R&amp;D for readout, cooling, integration</a:t>
            </a:r>
            <a:endParaRPr sz="2533" dirty="0"/>
          </a:p>
        </p:txBody>
      </p:sp>
      <p:sp>
        <p:nvSpPr>
          <p:cNvPr id="85" name="Google Shape;85;g12538dcaf7d_0_76"/>
          <p:cNvSpPr txBox="1">
            <a:spLocks noGrp="1"/>
          </p:cNvSpPr>
          <p:nvPr>
            <p:ph type="title"/>
          </p:nvPr>
        </p:nvSpPr>
        <p:spPr>
          <a:xfrm>
            <a:off x="378396" y="131675"/>
            <a:ext cx="9741600" cy="6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/>
              <a:t>CCD searches for dark matter</a:t>
            </a:r>
            <a:endParaRPr/>
          </a:p>
        </p:txBody>
      </p:sp>
      <p:pic>
        <p:nvPicPr>
          <p:cNvPr id="86" name="Google Shape;86;g12538dcaf7d_0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9134" y="3679737"/>
            <a:ext cx="2881733" cy="27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2538dcaf7d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3967" y="1003001"/>
            <a:ext cx="2804269" cy="265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362F-5809-98A7-C7D3-3403C660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Oscura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C7BC4-6EE5-3E17-D970-7F98CCA3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1690688"/>
            <a:ext cx="5445125" cy="4765265"/>
          </a:xfrm>
        </p:spPr>
        <p:txBody>
          <a:bodyPr>
            <a:normAutofit/>
          </a:bodyPr>
          <a:lstStyle/>
          <a:p>
            <a:r>
              <a:rPr lang="en-US" dirty="0"/>
              <a:t>The OSCURA will be using a larger array of DM particle detectors, the skipper-CCDs (~10kg)</a:t>
            </a:r>
          </a:p>
          <a:p>
            <a:r>
              <a:rPr lang="en-US" dirty="0"/>
              <a:t>The goal of this study is to assess the feasibility of scaling up the existing SENSEI vessel to house 10 kg of CCDs for the </a:t>
            </a:r>
            <a:r>
              <a:rPr lang="en-US" dirty="0" err="1"/>
              <a:t>Oscura</a:t>
            </a:r>
            <a:r>
              <a:rPr lang="en-US" dirty="0"/>
              <a:t> experiment</a:t>
            </a:r>
          </a:p>
        </p:txBody>
      </p:sp>
      <p:pic>
        <p:nvPicPr>
          <p:cNvPr id="4098" name="Picture 2" descr="The Oscura Experiment arXiv:2202.10518v2 [astro-ph.IM] 23 Feb 2022">
            <a:extLst>
              <a:ext uri="{FF2B5EF4-FFF2-40B4-BE49-F238E27FC236}">
                <a16:creationId xmlns:a16="http://schemas.microsoft.com/office/drawing/2014/main" id="{7E16E555-F690-840D-D248-0B4B1930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742663"/>
            <a:ext cx="2463511" cy="17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Oscura Experiment arXiv:2202.10518v2 [astro-ph.IM] 23 Feb 2022">
            <a:extLst>
              <a:ext uri="{FF2B5EF4-FFF2-40B4-BE49-F238E27FC236}">
                <a16:creationId xmlns:a16="http://schemas.microsoft.com/office/drawing/2014/main" id="{7436F5B2-D398-B0AA-8FED-3BD3B55F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36" y="780762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2F430D-FAA8-E228-D695-B360AB2F7E3C}"/>
              </a:ext>
            </a:extLst>
          </p:cNvPr>
          <p:cNvSpPr txBox="1"/>
          <p:nvPr/>
        </p:nvSpPr>
        <p:spPr>
          <a:xfrm>
            <a:off x="6456218" y="2969598"/>
            <a:ext cx="250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 Chip Module (MCM):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CCDs mounted on one silicon wafer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50481-4945-A143-49FA-C4AF20C23FD1}"/>
              </a:ext>
            </a:extLst>
          </p:cNvPr>
          <p:cNvSpPr txBox="1"/>
          <p:nvPr/>
        </p:nvSpPr>
        <p:spPr>
          <a:xfrm>
            <a:off x="9319635" y="2967335"/>
            <a:ext cx="2733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 Module (SM):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MCMs housed in electroformed copper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35724-035C-5387-2DC6-8DF4CEC3DB62}"/>
              </a:ext>
            </a:extLst>
          </p:cNvPr>
          <p:cNvSpPr txBox="1"/>
          <p:nvPr/>
        </p:nvSpPr>
        <p:spPr>
          <a:xfrm>
            <a:off x="6433126" y="4701309"/>
            <a:ext cx="526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Size and weight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Temperature uniformity across the detector array</a:t>
            </a:r>
          </a:p>
        </p:txBody>
      </p:sp>
    </p:spTree>
    <p:extLst>
      <p:ext uri="{BB962C8B-B14F-4D97-AF65-F5344CB8AC3E}">
        <p14:creationId xmlns:p14="http://schemas.microsoft.com/office/powerpoint/2010/main" val="141341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67DEE20-A2C0-BEEF-FB5E-E040D8A35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837" y="1865745"/>
            <a:ext cx="6049818" cy="470131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943ACC-27DC-6A1B-A24F-875014D1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existing SENSEI Vessel</a:t>
            </a:r>
          </a:p>
        </p:txBody>
      </p:sp>
    </p:spTree>
    <p:extLst>
      <p:ext uri="{BB962C8B-B14F-4D97-AF65-F5344CB8AC3E}">
        <p14:creationId xmlns:p14="http://schemas.microsoft.com/office/powerpoint/2010/main" val="31547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C102A403-A191-4AD3-D7E3-B4B0931664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2217894"/>
                  </p:ext>
                </p:extLst>
              </p:nvPr>
            </p:nvGraphicFramePr>
            <p:xfrm>
              <a:off x="4541558" y="755005"/>
              <a:ext cx="2379203" cy="55685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79203" cy="5568514"/>
                    </a:xfrm>
                    <a:prstGeom prst="rect">
                      <a:avLst/>
                    </a:prstGeom>
                  </am3d:spPr>
                  <am3d:camera>
                    <am3d:pos x="0" y="0" z="6896812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487" d="1000000"/>
                    <am3d:preTrans dx="1350738" dy="-11269061" dz="7129592"/>
                    <am3d:scale>
                      <am3d:sx n="1000000" d="1000000"/>
                      <am3d:sy n="1000000" d="1000000"/>
                      <am3d:sz n="1000000" d="1000000"/>
                    </am3d:scale>
                    <am3d:rot ax="-8335902" ay="-81557" az="-711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952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C102A403-A191-4AD3-D7E3-B4B0931664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1558" y="755005"/>
                <a:ext cx="2379203" cy="55685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91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1E70-0748-118D-F6F7-377C920F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86CA-A951-CA7F-4B93-B0F86FE63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51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478</Words>
  <Application>Microsoft Office PowerPoint</Application>
  <PresentationFormat>Widescreen</PresentationFormat>
  <Paragraphs>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Noto Sans Symbols</vt:lpstr>
      <vt:lpstr>Office Theme</vt:lpstr>
      <vt:lpstr>Mechanical Design of the OSCURA vessel</vt:lpstr>
      <vt:lpstr>What is Dark Matter?</vt:lpstr>
      <vt:lpstr>How do we know DM exists?</vt:lpstr>
      <vt:lpstr>History of the DM searches</vt:lpstr>
      <vt:lpstr>CCD searches for dark matter</vt:lpstr>
      <vt:lpstr>The Oscura Project</vt:lpstr>
      <vt:lpstr>The existing SENSEI Vessel</vt:lpstr>
      <vt:lpstr>PowerPoint Presentation</vt:lpstr>
      <vt:lpstr>Backup</vt:lpstr>
      <vt:lpstr>Scaling up the SENSEI Vessel</vt:lpstr>
      <vt:lpstr>Comparing the scaled-up vessel to the cylindrical OSCURA vessel</vt:lpstr>
      <vt:lpstr>Educated decision of a vessel</vt:lpstr>
      <vt:lpstr>Portions of the scaled-up vessel</vt:lpstr>
      <vt:lpstr>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the OSCURA vessel</dc:title>
  <dc:creator>Kodjo Akouedjinoude</dc:creator>
  <cp:lastModifiedBy>Kodjo Akouedjinoude</cp:lastModifiedBy>
  <cp:revision>11</cp:revision>
  <dcterms:created xsi:type="dcterms:W3CDTF">2022-06-01T17:17:38Z</dcterms:created>
  <dcterms:modified xsi:type="dcterms:W3CDTF">2022-06-14T20:41:03Z</dcterms:modified>
</cp:coreProperties>
</file>