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9"/>
  </p:notesMasterIdLst>
  <p:handoutMasterIdLst>
    <p:handoutMasterId r:id="rId10"/>
  </p:handoutMasterIdLst>
  <p:sldIdLst>
    <p:sldId id="294" r:id="rId2"/>
    <p:sldId id="275" r:id="rId3"/>
    <p:sldId id="296" r:id="rId4"/>
    <p:sldId id="297" r:id="rId5"/>
    <p:sldId id="298" r:id="rId6"/>
    <p:sldId id="301" r:id="rId7"/>
    <p:sldId id="300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7" autoAdjust="0"/>
    <p:restoredTop sz="94663"/>
  </p:normalViewPr>
  <p:slideViewPr>
    <p:cSldViewPr snapToGrid="0" snapToObjects="1" showGuides="1">
      <p:cViewPr varScale="1">
        <p:scale>
          <a:sx n="82" d="100"/>
          <a:sy n="82" d="100"/>
        </p:scale>
        <p:origin x="1560" y="7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6/15/2022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6/15/2022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6/15/2022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6/15/2022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27868" b="27868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599" b="3698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2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0916" b="40730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6134" b="3551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39239" b="1240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7732" r="773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6/15/2022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6/15/2022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6/15/2022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sz="1600" dirty="0"/>
              <a:t>Param Upadhyay – Tufts/Oxford</a:t>
            </a:r>
          </a:p>
          <a:p>
            <a:r>
              <a:rPr lang="en-US" sz="1600" dirty="0"/>
              <a:t>Supervisor: Dr. Cristina Mantilla Suarez</a:t>
            </a:r>
          </a:p>
          <a:p>
            <a:r>
              <a:rPr lang="en-US" sz="1600" dirty="0"/>
              <a:t>5 Minutes 5 Slides</a:t>
            </a:r>
          </a:p>
          <a:p>
            <a:r>
              <a:rPr lang="en-US" sz="1600" dirty="0"/>
              <a:t>15 June 2022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Low Energy Neutron Background – LDMX @ Fermilab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1" y="1002372"/>
            <a:ext cx="8286108" cy="50593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Using Missing Momentum Methods to Detect Light Thermal DM</a:t>
            </a:r>
          </a:p>
          <a:p>
            <a:pPr marL="0" indent="0">
              <a:buNone/>
            </a:pPr>
            <a:endParaRPr lang="en-US" sz="1800" dirty="0"/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2574"/>
            <a:ext cx="8686800" cy="427877"/>
          </a:xfrm>
        </p:spPr>
        <p:txBody>
          <a:bodyPr/>
          <a:lstStyle/>
          <a:p>
            <a:r>
              <a:rPr lang="en-US" sz="1950" dirty="0"/>
              <a:t>What is LDMX?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6/15/2022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Param Upadhyay | LDMX </a:t>
            </a:r>
            <a:r>
              <a:rPr lang="en-US" sz="1200" dirty="0"/>
              <a:t>Low Energy Neutron Background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FB5EBB0-497A-D73B-7B5A-4C6892469C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/>
          <a:stretch/>
        </p:blipFill>
        <p:spPr bwMode="auto">
          <a:xfrm>
            <a:off x="664178" y="1704109"/>
            <a:ext cx="7872153" cy="386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8600" y="5336164"/>
            <a:ext cx="8686800" cy="1091259"/>
          </a:xfrm>
        </p:spPr>
        <p:txBody>
          <a:bodyPr/>
          <a:lstStyle/>
          <a:p>
            <a:pPr algn="ctr"/>
            <a:r>
              <a:rPr lang="en-US" sz="1400" dirty="0"/>
              <a:t>Standard </a:t>
            </a:r>
            <a:r>
              <a:rPr lang="en-US" sz="1400" dirty="0" err="1"/>
              <a:t>RecHit</a:t>
            </a:r>
            <a:r>
              <a:rPr lang="en-US" sz="1400" dirty="0"/>
              <a:t> distribution observed along the detector z axis.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7366"/>
            <a:ext cx="8686800" cy="427877"/>
          </a:xfrm>
        </p:spPr>
        <p:txBody>
          <a:bodyPr/>
          <a:lstStyle/>
          <a:p>
            <a:r>
              <a:rPr lang="en-US" sz="1950" dirty="0"/>
              <a:t>Preliminary Plots</a:t>
            </a:r>
          </a:p>
        </p:txBody>
      </p:sp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3B005DA7-5307-F0A6-57CD-4CBF2CD07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740" y="1956870"/>
            <a:ext cx="2944260" cy="2944260"/>
          </a:xfrm>
          <a:prstGeom prst="rect">
            <a:avLst/>
          </a:prstGeom>
        </p:spPr>
      </p:pic>
      <p:pic>
        <p:nvPicPr>
          <p:cNvPr id="18" name="Picture 17" descr="Chart&#10;&#10;Description automatically generated">
            <a:extLst>
              <a:ext uri="{FF2B5EF4-FFF2-40B4-BE49-F238E27FC236}">
                <a16:creationId xmlns:a16="http://schemas.microsoft.com/office/drawing/2014/main" id="{2E8266BD-A098-36E3-4727-DEEF39456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871" y="1956870"/>
            <a:ext cx="2944260" cy="2944260"/>
          </a:xfrm>
          <a:prstGeom prst="rect">
            <a:avLst/>
          </a:prstGeom>
        </p:spPr>
      </p:pic>
      <p:pic>
        <p:nvPicPr>
          <p:cNvPr id="20" name="Picture 19" descr="Histogram&#10;&#10;Description automatically generated">
            <a:extLst>
              <a:ext uri="{FF2B5EF4-FFF2-40B4-BE49-F238E27FC236}">
                <a16:creationId xmlns:a16="http://schemas.microsoft.com/office/drawing/2014/main" id="{7B17B147-42A6-6251-2436-B5CEA4EF6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56870"/>
            <a:ext cx="2944261" cy="294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8600" y="5336164"/>
            <a:ext cx="8686800" cy="1091259"/>
          </a:xfrm>
        </p:spPr>
        <p:txBody>
          <a:bodyPr/>
          <a:lstStyle/>
          <a:p>
            <a:pPr algn="ctr"/>
            <a:r>
              <a:rPr lang="en-US" sz="1400" dirty="0"/>
              <a:t>The energy blips up at .1 and .8, as seen on the first and third graphs. We observe regular distribution tails. Sum Energy should be about 10% of gun.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7366"/>
            <a:ext cx="8686800" cy="427877"/>
          </a:xfrm>
        </p:spPr>
        <p:txBody>
          <a:bodyPr/>
          <a:lstStyle/>
          <a:p>
            <a:r>
              <a:rPr lang="en-US" sz="1950" dirty="0"/>
              <a:t>Preliminary Plots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005DA7-5307-F0A6-57CD-4CBF2CD077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99740" y="1956870"/>
            <a:ext cx="2944260" cy="29442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E8266BD-A098-36E3-4727-DEEF39456E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99871" y="1956870"/>
            <a:ext cx="2944260" cy="2944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17B147-42A6-6251-2436-B5CEA4EF6C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163" y="1956870"/>
            <a:ext cx="2819935" cy="294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3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8600" y="5336164"/>
            <a:ext cx="8686800" cy="1091259"/>
          </a:xfrm>
        </p:spPr>
        <p:txBody>
          <a:bodyPr/>
          <a:lstStyle/>
          <a:p>
            <a:pPr algn="ctr"/>
            <a:r>
              <a:rPr lang="en-US" sz="1400" dirty="0"/>
              <a:t>Null events are binned to zero, we want to explore the threshold of detection.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7366"/>
            <a:ext cx="8686800" cy="427877"/>
          </a:xfrm>
        </p:spPr>
        <p:txBody>
          <a:bodyPr/>
          <a:lstStyle/>
          <a:p>
            <a:r>
              <a:rPr lang="en-US" sz="1950" dirty="0"/>
              <a:t>Preliminary Plots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005DA7-5307-F0A6-57CD-4CBF2CD077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99740" y="1956870"/>
            <a:ext cx="2944260" cy="29442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E8266BD-A098-36E3-4727-DEEF39456E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99871" y="1956870"/>
            <a:ext cx="2944260" cy="2944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17B147-42A6-6251-2436-B5CEA4EF6C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1956870"/>
            <a:ext cx="2944261" cy="294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85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8600" y="5336164"/>
            <a:ext cx="8686800" cy="1091259"/>
          </a:xfrm>
        </p:spPr>
        <p:txBody>
          <a:bodyPr/>
          <a:lstStyle/>
          <a:p>
            <a:pPr algn="ctr"/>
            <a:r>
              <a:rPr lang="en-US" sz="1400" dirty="0"/>
              <a:t>Null events are binned to zero, we want to explore the threshold of detection.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7366"/>
            <a:ext cx="8686800" cy="427877"/>
          </a:xfrm>
        </p:spPr>
        <p:txBody>
          <a:bodyPr/>
          <a:lstStyle/>
          <a:p>
            <a:r>
              <a:rPr lang="en-US" sz="1950" dirty="0"/>
              <a:t>Preliminary Plots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005DA7-5307-F0A6-57CD-4CBF2CD077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99740" y="1956870"/>
            <a:ext cx="2944260" cy="29442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E8266BD-A098-36E3-4727-DEEF39456E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99871" y="1956870"/>
            <a:ext cx="2944260" cy="2944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17B147-42A6-6251-2436-B5CEA4EF6C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1956870"/>
            <a:ext cx="2944261" cy="294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25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1" y="1002372"/>
            <a:ext cx="8286108" cy="50593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Now we’ll do some more processing in our analysis.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 - Find which layers and scintillator bars are hit </a:t>
            </a:r>
          </a:p>
          <a:p>
            <a:pPr marL="0" indent="0">
              <a:buNone/>
            </a:pPr>
            <a:r>
              <a:rPr lang="en-US" sz="1800" dirty="0"/>
              <a:t> - Process hit location on bar</a:t>
            </a:r>
          </a:p>
          <a:p>
            <a:pPr marL="0" indent="0">
              <a:buNone/>
            </a:pPr>
            <a:r>
              <a:rPr lang="en-US" sz="1800" dirty="0"/>
              <a:t> - Group hits into events</a:t>
            </a:r>
          </a:p>
          <a:p>
            <a:pPr marL="0" indent="0">
              <a:buNone/>
            </a:pPr>
            <a:r>
              <a:rPr lang="en-US" sz="1800" dirty="0"/>
              <a:t> - Probe low energy boundaries of detection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2574"/>
            <a:ext cx="8686800" cy="427877"/>
          </a:xfrm>
        </p:spPr>
        <p:txBody>
          <a:bodyPr/>
          <a:lstStyle/>
          <a:p>
            <a:r>
              <a:rPr lang="en-US" sz="1950" dirty="0"/>
              <a:t>Next Steps?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6/15/2022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Param Upadhyay | LDMX </a:t>
            </a:r>
            <a:r>
              <a:rPr lang="en-US" sz="1200" dirty="0"/>
              <a:t>Low Energy Neutron Background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56088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3" id="{EB96F61D-0660-9747-A675-216FF6C86284}" vid="{11929733-D318-6344-B1CB-9B297CDC1F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FNAL_PowerPoint_4x3-seasons_052121</Template>
  <TotalTime>24</TotalTime>
  <Words>227</Words>
  <Application>Microsoft Office PowerPoint</Application>
  <PresentationFormat>On-screen Show (4:3)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Helvetica</vt:lpstr>
      <vt:lpstr>Fermilab_PPT_090815</vt:lpstr>
      <vt:lpstr>PowerPoint Presentation</vt:lpstr>
      <vt:lpstr>What is LDMX? </vt:lpstr>
      <vt:lpstr>Preliminary Plots</vt:lpstr>
      <vt:lpstr>Preliminary Plots</vt:lpstr>
      <vt:lpstr>Preliminary Plots</vt:lpstr>
      <vt:lpstr>Preliminary Plots</vt:lpstr>
      <vt:lpstr>Next Steps?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Upadhyaya, Param R</dc:creator>
  <cp:lastModifiedBy>Upadhyaya, Param R</cp:lastModifiedBy>
  <cp:revision>3</cp:revision>
  <cp:lastPrinted>2014-01-20T19:40:21Z</cp:lastPrinted>
  <dcterms:created xsi:type="dcterms:W3CDTF">2022-06-15T14:36:21Z</dcterms:created>
  <dcterms:modified xsi:type="dcterms:W3CDTF">2022-06-15T15:02:00Z</dcterms:modified>
</cp:coreProperties>
</file>