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00503000000020004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1"/>
  </p:normalViewPr>
  <p:slideViewPr>
    <p:cSldViewPr snapToGrid="0">
      <p:cViewPr varScale="1">
        <p:scale>
          <a:sx n="91" d="100"/>
          <a:sy n="91" d="100"/>
        </p:scale>
        <p:origin x="1704" y="18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45ce0dd2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45ce0dd2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proposed dopants are hydrocarbons </a:t>
            </a:r>
            <a:endParaRPr/>
          </a:p>
        </p:txBody>
      </p:sp>
      <p:sp>
        <p:nvSpPr>
          <p:cNvPr id="145" name="Google Shape;145;g1345ce0dd2a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b="1"/>
              <a:t>Photosensitive doping (via Hydrocarbons) </a:t>
            </a:r>
            <a:r>
              <a:rPr lang="en-US"/>
              <a:t>is proposed to be used to convert the measured light into ionization charge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Instead of focusing on detecting and reconstructing the high energies that are found in the LArTPC, the main goal is to observe at the low energies 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simulated e- 2.5 MeV</a:t>
            </a:r>
            <a:endParaRPr/>
          </a:p>
        </p:txBody>
      </p:sp>
      <p:sp>
        <p:nvSpPr>
          <p:cNvPr id="159" name="Google Shape;15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329d3683b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329d3683b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g1329d3683ba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345ce0dd2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There’s a linear trend here w/ true energy and sum of charge on the wires….this shows that the the true energy variable can be used in reconstructing and the low energies </a:t>
            </a:r>
            <a:endParaRPr/>
          </a:p>
        </p:txBody>
      </p:sp>
      <p:sp>
        <p:nvSpPr>
          <p:cNvPr id="179" name="Google Shape;179;g1345ce0dd2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456e5fa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3456e5fa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g13456e5faa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345ce0dd2a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345ce0dd2a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345ce0dd2a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2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1" name="Google Shape;21;p2" descr="14-0218-16D.lr.jpg"/>
          <p:cNvPicPr preferRelativeResize="0"/>
          <p:nvPr/>
        </p:nvPicPr>
        <p:blipFill rotWithShape="1">
          <a:blip r:embed="rId2">
            <a:alphaModFix/>
          </a:blip>
          <a:srcRect t="25815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FermiLogoBar_DOE_KO_horiz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761" y="249843"/>
            <a:ext cx="9010786" cy="30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"/>
          <p:cNvSpPr txBox="1">
            <a:spLocks noGrp="1"/>
          </p:cNvSpPr>
          <p:nvPr>
            <p:ph type="body" idx="1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1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1"/>
          <p:cNvSpPr txBox="1">
            <a:spLocks noGrp="1"/>
          </p:cNvSpPr>
          <p:nvPr>
            <p:ph type="body" idx="2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5" name="Google Shape;105;p11"/>
          <p:cNvPicPr preferRelativeResize="0"/>
          <p:nvPr/>
        </p:nvPicPr>
        <p:blipFill rotWithShape="1">
          <a:blip r:embed="rId2">
            <a:alphaModFix/>
          </a:blip>
          <a:srcRect t="10916" b="4072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1" descr="FermiLogoBar_DOE_KO_horiz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761" y="249843"/>
            <a:ext cx="9010786" cy="30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4_Title Slide">
  <p:cSld name="4_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>
            <a:spLocks noGrp="1"/>
          </p:cNvSpPr>
          <p:nvPr>
            <p:ph type="body" idx="1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2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2"/>
          <p:cNvSpPr txBox="1">
            <a:spLocks noGrp="1"/>
          </p:cNvSpPr>
          <p:nvPr>
            <p:ph type="body" idx="2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1" name="Google Shape;111;p12"/>
          <p:cNvPicPr preferRelativeResize="0"/>
          <p:nvPr/>
        </p:nvPicPr>
        <p:blipFill rotWithShape="1">
          <a:blip r:embed="rId2">
            <a:alphaModFix/>
          </a:blip>
          <a:srcRect t="16134" b="35511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2" descr="FermiLogoBar_DOE_KO_horiz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761" y="249843"/>
            <a:ext cx="9010786" cy="30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6_Title Slide">
  <p:cSld name="6_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 txBox="1">
            <a:spLocks noGrp="1"/>
          </p:cNvSpPr>
          <p:nvPr>
            <p:ph type="body" idx="1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3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3"/>
          <p:cNvSpPr txBox="1">
            <a:spLocks noGrp="1"/>
          </p:cNvSpPr>
          <p:nvPr>
            <p:ph type="body" idx="2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7" name="Google Shape;117;p13"/>
          <p:cNvPicPr preferRelativeResize="0"/>
          <p:nvPr/>
        </p:nvPicPr>
        <p:blipFill rotWithShape="1">
          <a:blip r:embed="rId2">
            <a:alphaModFix/>
          </a:blip>
          <a:srcRect t="39238" b="12406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3" descr="FermiLogoBar_DOE_KO_horiz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761" y="249843"/>
            <a:ext cx="9010786" cy="30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5_Title Slide">
  <p:cSld name="5_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4"/>
          <p:cNvSpPr txBox="1">
            <a:spLocks noGrp="1"/>
          </p:cNvSpPr>
          <p:nvPr>
            <p:ph type="body" idx="2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3" name="Google Shape;123;p14"/>
          <p:cNvPicPr preferRelativeResize="0"/>
          <p:nvPr/>
        </p:nvPicPr>
        <p:blipFill rotWithShape="1">
          <a:blip r:embed="rId2">
            <a:alphaModFix/>
          </a:blip>
          <a:srcRect l="7732" r="7731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 descr="FermiLogoBar_DOE_KO_horiz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761" y="249843"/>
            <a:ext cx="9010786" cy="30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ottom: Title &amp; Content">
  <p:cSld name="Logo Bottom: Title &amp;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3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1947" y="6258848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/>
          <p:nvPr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ottom: Comparison">
  <p:cSld name="Logo Bottom: Comparis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40" name="Google Shape;40;p4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1947" y="6258848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/>
          <p:nvPr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ottom: Content &amp; Caption">
  <p:cSld name="Logo Bottom: Content &amp;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2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810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683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0505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ftr" idx="11"/>
          </p:nvPr>
        </p:nvSpPr>
        <p:spPr>
          <a:xfrm>
            <a:off x="1530601" y="6504213"/>
            <a:ext cx="6262119" cy="250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49" name="Google Shape;49;p5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1947" y="6258848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/>
          <p:nvPr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ottom: Picture &amp; Caption">
  <p:cSld name="Logo Bottom: Picture &amp;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>
            <a:spLocks noGrp="1"/>
          </p:cNvSpPr>
          <p:nvPr>
            <p:ph type="pic" idx="2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6"/>
          <p:cNvSpPr txBox="1">
            <a:spLocks noGrp="1"/>
          </p:cNvSpPr>
          <p:nvPr>
            <p:ph type="body" idx="1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rgbClr val="004C97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7F7F7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7F7F7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pic>
        <p:nvPicPr>
          <p:cNvPr id="58" name="Google Shape;58;p6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1947" y="6258848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6"/>
          <p:cNvSpPr/>
          <p:nvPr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Layout">
  <p:cSld name="Picture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ftr" idx="11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7"/>
          <p:cNvSpPr>
            <a:spLocks noGrp="1"/>
          </p:cNvSpPr>
          <p:nvPr>
            <p:ph type="pic" idx="2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  <a:noFill/>
          <a:ln>
            <a:noFill/>
          </a:ln>
        </p:spPr>
      </p:sp>
      <p:pic>
        <p:nvPicPr>
          <p:cNvPr id="65" name="Google Shape;65;p7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1947" y="6258848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/>
          <p:nvPr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ogo Bottom: Extra Logos">
  <p:cSld name="Logo Bottom: Extra Logo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1530603" y="6504213"/>
            <a:ext cx="6272278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l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l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l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l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l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l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l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l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700" b="1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2" name="Google Shape;72;p8"/>
          <p:cNvSpPr>
            <a:spLocks noGrp="1"/>
          </p:cNvSpPr>
          <p:nvPr>
            <p:ph type="pic" idx="2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8"/>
          <p:cNvSpPr>
            <a:spLocks noGrp="1"/>
          </p:cNvSpPr>
          <p:nvPr>
            <p:ph type="pic" idx="3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8"/>
          <p:cNvSpPr>
            <a:spLocks noGrp="1"/>
          </p:cNvSpPr>
          <p:nvPr>
            <p:ph type="pic" idx="4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8"/>
          <p:cNvSpPr>
            <a:spLocks noGrp="1"/>
          </p:cNvSpPr>
          <p:nvPr>
            <p:ph type="pic" idx="5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8"/>
          <p:cNvSpPr>
            <a:spLocks noGrp="1"/>
          </p:cNvSpPr>
          <p:nvPr>
            <p:ph type="pic" idx="6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8"/>
          <p:cNvSpPr>
            <a:spLocks noGrp="1"/>
          </p:cNvSpPr>
          <p:nvPr>
            <p:ph type="pic" idx="7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78" name="Google Shape;78;p8"/>
          <p:cNvSpPr>
            <a:spLocks noGrp="1"/>
          </p:cNvSpPr>
          <p:nvPr>
            <p:ph type="pic" idx="8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8"/>
          <p:cNvSpPr>
            <a:spLocks noGrp="1"/>
          </p:cNvSpPr>
          <p:nvPr>
            <p:ph type="pic" idx="9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8"/>
          <p:cNvSpPr>
            <a:spLocks noGrp="1"/>
          </p:cNvSpPr>
          <p:nvPr>
            <p:ph type="pic" idx="13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8"/>
          <p:cNvSpPr>
            <a:spLocks noGrp="1"/>
          </p:cNvSpPr>
          <p:nvPr>
            <p:ph type="pic" idx="14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8"/>
          <p:cNvSpPr>
            <a:spLocks noGrp="1"/>
          </p:cNvSpPr>
          <p:nvPr>
            <p:ph type="pic" idx="15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8"/>
          <p:cNvSpPr>
            <a:spLocks noGrp="1"/>
          </p:cNvSpPr>
          <p:nvPr>
            <p:ph type="pic" idx="16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8"/>
          <p:cNvSpPr>
            <a:spLocks noGrp="1"/>
          </p:cNvSpPr>
          <p:nvPr>
            <p:ph type="pic" idx="17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8"/>
          <p:cNvSpPr>
            <a:spLocks noGrp="1"/>
          </p:cNvSpPr>
          <p:nvPr>
            <p:ph type="pic" idx="18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8"/>
          <p:cNvSpPr>
            <a:spLocks noGrp="1"/>
          </p:cNvSpPr>
          <p:nvPr>
            <p:ph type="pic" idx="19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  <a:noFill/>
          <a:ln>
            <a:noFill/>
          </a:ln>
        </p:spPr>
      </p:sp>
      <p:pic>
        <p:nvPicPr>
          <p:cNvPr id="87" name="Google Shape;87;p8" descr="A picture containing ic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11947" y="6258848"/>
            <a:ext cx="1108394" cy="1991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8"/>
          <p:cNvSpPr/>
          <p:nvPr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">
  <p:cSld name="1_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2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3" name="Google Shape;93;p9"/>
          <p:cNvPicPr preferRelativeResize="0"/>
          <p:nvPr/>
        </p:nvPicPr>
        <p:blipFill rotWithShape="1">
          <a:blip r:embed="rId2">
            <a:alphaModFix/>
          </a:blip>
          <a:srcRect t="27868" b="2786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9" descr="FermiLogoBar_DOE_KO_horiz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761" y="249843"/>
            <a:ext cx="9010786" cy="30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Slide">
  <p:cSld name="2_Title Slide"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2E528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2E528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0"/>
          <p:cNvSpPr/>
          <p:nvPr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0"/>
          <p:cNvSpPr txBox="1">
            <a:spLocks noGrp="1"/>
          </p:cNvSpPr>
          <p:nvPr>
            <p:ph type="body" idx="2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C97"/>
              </a:buClr>
              <a:buSzPts val="3200"/>
              <a:buFont typeface="Arial"/>
              <a:buNone/>
              <a:defRPr sz="32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spcBef>
                <a:spcPts val="560"/>
              </a:spcBef>
              <a:spcAft>
                <a:spcPts val="0"/>
              </a:spcAft>
              <a:buClr>
                <a:srgbClr val="004C9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9" name="Google Shape;99;p10"/>
          <p:cNvPicPr preferRelativeResize="0"/>
          <p:nvPr/>
        </p:nvPicPr>
        <p:blipFill rotWithShape="1">
          <a:blip r:embed="rId2">
            <a:alphaModFix/>
          </a:blip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0" name="Google Shape;100;p10" descr="FermiLogoBar_DOE_KO_horiz.ep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761" y="249843"/>
            <a:ext cx="9010786" cy="301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>
            <a:alpha val="0"/>
          </a:schemeClr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38" cy="23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6450013" y="4477484"/>
            <a:ext cx="1076325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oogle Shape;14;p1"/>
          <p:cNvGrpSpPr/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5" name="Google Shape;15;p1"/>
            <p:cNvCxnSpPr/>
            <p:nvPr/>
          </p:nvCxnSpPr>
          <p:spPr>
            <a:xfrm>
              <a:off x="600217" y="6357936"/>
              <a:ext cx="7190785" cy="0"/>
            </a:xfrm>
            <a:prstGeom prst="straightConnector1">
              <a:avLst/>
            </a:prstGeom>
            <a:noFill/>
            <a:ln w="76200" cap="flat" cmpd="sng">
              <a:solidFill>
                <a:srgbClr val="99D6EA"/>
              </a:solidFill>
              <a:prstDash val="solid"/>
              <a:round/>
              <a:headEnd type="none" w="sm" len="sm"/>
              <a:tailEnd type="none" w="sm" len="sm"/>
            </a:ln>
          </p:spPr>
        </p:cxnSp>
        <p:pic>
          <p:nvPicPr>
            <p:cNvPr id="16" name="Google Shape;16;p1" descr="FermiLogo_RGB_NALBlue.png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r.bnl.gov/home/img/signal.gi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5"/>
          <p:cNvSpPr txBox="1">
            <a:spLocks noGrp="1"/>
          </p:cNvSpPr>
          <p:nvPr>
            <p:ph type="body" idx="1"/>
          </p:nvPr>
        </p:nvSpPr>
        <p:spPr>
          <a:xfrm>
            <a:off x="341924" y="4963772"/>
            <a:ext cx="8499300" cy="15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-US" sz="1600" b="1"/>
              <a:t>LeRayah Neely-Brown</a:t>
            </a:r>
            <a:endParaRPr sz="16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-US" sz="1600"/>
              <a:t>GEM Fellow: Purdue University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-US" sz="1600"/>
              <a:t>Supervisors: Joseph Zennamo + Fernanda Psihas 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-US" sz="1600"/>
              <a:t>SIST/GEM 5 Minutes 5 Slides</a:t>
            </a:r>
            <a:endParaRPr sz="16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4C97"/>
              </a:buClr>
              <a:buSzPts val="2000"/>
              <a:buFont typeface="Helvetica Neue"/>
              <a:buNone/>
            </a:pPr>
            <a:r>
              <a:rPr lang="en-US" sz="1600"/>
              <a:t>06.15.2022 </a:t>
            </a:r>
            <a:endParaRPr sz="1600"/>
          </a:p>
        </p:txBody>
      </p:sp>
      <p:sp>
        <p:nvSpPr>
          <p:cNvPr id="130" name="Google Shape;130;p15"/>
          <p:cNvSpPr txBox="1">
            <a:spLocks noGrp="1"/>
          </p:cNvSpPr>
          <p:nvPr>
            <p:ph type="body" idx="2"/>
          </p:nvPr>
        </p:nvSpPr>
        <p:spPr>
          <a:xfrm>
            <a:off x="282869" y="4003866"/>
            <a:ext cx="8499300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Helvetica Neue"/>
              <a:buNone/>
            </a:pPr>
            <a:r>
              <a:rPr lang="en-US" sz="2000"/>
              <a:t> Energy Reconstruction of Low Energy Events in LArTPC</a:t>
            </a: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6"/>
          <p:cNvSpPr txBox="1">
            <a:spLocks noGrp="1"/>
          </p:cNvSpPr>
          <p:nvPr>
            <p:ph type="body" idx="1"/>
          </p:nvPr>
        </p:nvSpPr>
        <p:spPr>
          <a:xfrm>
            <a:off x="428950" y="1002376"/>
            <a:ext cx="8367600" cy="3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4" indent="0" algn="l" rtl="0">
              <a:spcBef>
                <a:spcPts val="984"/>
              </a:spcBef>
              <a:spcAft>
                <a:spcPts val="0"/>
              </a:spcAft>
              <a:buClr>
                <a:srgbClr val="505050"/>
              </a:buClr>
              <a:buSzPts val="1800"/>
              <a:buNone/>
            </a:pPr>
            <a:r>
              <a:rPr lang="en-US" b="1"/>
              <a:t>L</a:t>
            </a:r>
            <a:r>
              <a:rPr lang="en-US"/>
              <a:t>iquid </a:t>
            </a:r>
            <a:r>
              <a:rPr lang="en-US" b="1"/>
              <a:t>Ar</a:t>
            </a:r>
            <a:r>
              <a:rPr lang="en-US"/>
              <a:t>gon </a:t>
            </a:r>
            <a:r>
              <a:rPr lang="en-US" b="1"/>
              <a:t>T</a:t>
            </a:r>
            <a:r>
              <a:rPr lang="en-US"/>
              <a:t>ime </a:t>
            </a:r>
            <a:r>
              <a:rPr lang="en-US" b="1"/>
              <a:t>P</a:t>
            </a:r>
            <a:r>
              <a:rPr lang="en-US"/>
              <a:t>rojection </a:t>
            </a:r>
            <a:r>
              <a:rPr lang="en-US" b="1"/>
              <a:t>C</a:t>
            </a:r>
            <a:r>
              <a:rPr lang="en-US"/>
              <a:t>hamber </a:t>
            </a:r>
            <a:endParaRPr/>
          </a:p>
          <a:p>
            <a:pPr marL="457200" lvl="0" indent="-342900" algn="l" rtl="0">
              <a:spcBef>
                <a:spcPts val="984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Detectors where interactions between neutrinos and Argon atoms are observed 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>
                <a:solidFill>
                  <a:schemeClr val="accent6"/>
                </a:solidFill>
              </a:rPr>
              <a:t>The energy &amp; trajectory from these interactions are measured via the charge and light emitted </a:t>
            </a:r>
            <a:endParaRPr sz="1800"/>
          </a:p>
          <a:p>
            <a:pPr marL="914400" lvl="0" indent="0" algn="l" rtl="0">
              <a:spcBef>
                <a:spcPts val="984"/>
              </a:spcBef>
              <a:spcAft>
                <a:spcPts val="0"/>
              </a:spcAft>
              <a:buNone/>
            </a:pPr>
            <a:endParaRPr sz="1800" b="1"/>
          </a:p>
        </p:txBody>
      </p:sp>
      <p:sp>
        <p:nvSpPr>
          <p:cNvPr id="136" name="Google Shape;136;p16"/>
          <p:cNvSpPr txBox="1">
            <a:spLocks noGrp="1"/>
          </p:cNvSpPr>
          <p:nvPr>
            <p:ph type="title"/>
          </p:nvPr>
        </p:nvSpPr>
        <p:spPr>
          <a:xfrm>
            <a:off x="457200" y="282574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/>
              <a:t>LArTPC</a:t>
            </a: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68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06/15/22</a:t>
            </a:r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ftr" idx="11"/>
          </p:nvPr>
        </p:nvSpPr>
        <p:spPr>
          <a:xfrm>
            <a:off x="1512478" y="6406052"/>
            <a:ext cx="6262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LeRayah Neely-Brown | </a:t>
            </a:r>
            <a:r>
              <a:rPr lang="en-US" sz="2000" b="1"/>
              <a:t> </a:t>
            </a:r>
            <a:r>
              <a:rPr lang="en-US"/>
              <a:t>Energy Reconstruction of Low Energy Events in LArTPC</a:t>
            </a:r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2350662" y="5967036"/>
            <a:ext cx="4514371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latin typeface="Helvetica Neue"/>
                <a:ea typeface="Helvetica Neue"/>
                <a:cs typeface="Helvetica Neue"/>
                <a:sym typeface="Helvetica Neue"/>
              </a:rPr>
              <a:t>LAr</a:t>
            </a:r>
            <a:r>
              <a:rPr lang="en-US" sz="1000" dirty="0">
                <a:latin typeface="Helvetica Neue"/>
                <a:ea typeface="Helvetica Neue"/>
                <a:cs typeface="Helvetica Neue"/>
                <a:sym typeface="Helvetica Neue"/>
              </a:rPr>
              <a:t> @ BNL Animation: </a:t>
            </a:r>
            <a:r>
              <a:rPr lang="en-US" sz="1000" u="sng" dirty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https://lar.bnl.gov/home/img/signal.gif</a:t>
            </a:r>
            <a:endParaRPr sz="1000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1" name="Google Shape;141;p16"/>
          <p:cNvPicPr preferRelativeResize="0"/>
          <p:nvPr/>
        </p:nvPicPr>
        <p:blipFill rotWithShape="1">
          <a:blip r:embed="rId4">
            <a:alphaModFix/>
          </a:blip>
          <a:srcRect t="11992" r="3053" b="6964"/>
          <a:stretch/>
        </p:blipFill>
        <p:spPr>
          <a:xfrm>
            <a:off x="2408875" y="2651527"/>
            <a:ext cx="4783476" cy="3364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LArTPC + Dopants </a:t>
            </a:r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00" cy="23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149" name="Google Shape;149;p17"/>
          <p:cNvPicPr preferRelativeResize="0"/>
          <p:nvPr/>
        </p:nvPicPr>
        <p:blipFill rotWithShape="1">
          <a:blip r:embed="rId3">
            <a:alphaModFix/>
          </a:blip>
          <a:srcRect r="29483"/>
          <a:stretch/>
        </p:blipFill>
        <p:spPr>
          <a:xfrm>
            <a:off x="4319374" y="1441860"/>
            <a:ext cx="4824625" cy="2415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/>
          <p:nvPr/>
        </p:nvSpPr>
        <p:spPr>
          <a:xfrm>
            <a:off x="7118925" y="1537585"/>
            <a:ext cx="2025000" cy="73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7308075" y="2821335"/>
            <a:ext cx="1835700" cy="116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4606075" y="3856872"/>
            <a:ext cx="21045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Helvetica Neue"/>
                <a:ea typeface="Helvetica Neue"/>
                <a:cs typeface="Helvetica Neue"/>
                <a:sym typeface="Helvetica Neue"/>
              </a:rPr>
              <a:t>Fernanda Psihas, 2022</a:t>
            </a:r>
            <a:endParaRPr sz="1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228600" y="3001091"/>
            <a:ext cx="3801600" cy="2532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984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The dopants’ purpose are to convert the scintillation light emitted into ionization charge</a:t>
            </a:r>
            <a:endParaRPr sz="1800" dirty="0"/>
          </a:p>
          <a:p>
            <a:pPr marL="457200" lvl="0" indent="-342900" algn="l" rtl="0">
              <a:spcBef>
                <a:spcPts val="984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We want to discover how doping will improve the energy resolution and measurement at low energies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984"/>
              </a:spcBef>
              <a:spcAft>
                <a:spcPts val="1000"/>
              </a:spcAft>
              <a:buNone/>
            </a:pPr>
            <a:endParaRPr sz="1800" dirty="0"/>
          </a:p>
        </p:txBody>
      </p:sp>
      <p:sp>
        <p:nvSpPr>
          <p:cNvPr id="154" name="Google Shape;154;p17"/>
          <p:cNvSpPr txBox="1"/>
          <p:nvPr/>
        </p:nvSpPr>
        <p:spPr>
          <a:xfrm>
            <a:off x="340000" y="1364040"/>
            <a:ext cx="3530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984"/>
              </a:spcBef>
              <a:spcAft>
                <a:spcPts val="1000"/>
              </a:spcAft>
              <a:buNone/>
            </a:pPr>
            <a:r>
              <a:rPr lang="en-US" sz="1800">
                <a:solidFill>
                  <a:schemeClr val="accent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summer project’s aim is to observe how low energies are detected when photosensitive doping is added to the LArTPC.</a:t>
            </a:r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06/15/22</a:t>
            </a:r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ftr" idx="11"/>
          </p:nvPr>
        </p:nvSpPr>
        <p:spPr>
          <a:xfrm>
            <a:off x="1512478" y="6406052"/>
            <a:ext cx="6262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LeRayah Neely-Brown | </a:t>
            </a:r>
            <a:r>
              <a:rPr lang="en-US" sz="2000" b="1"/>
              <a:t> </a:t>
            </a:r>
            <a:r>
              <a:rPr lang="en-US"/>
              <a:t>Energy Reconstruction of Low Energy Events in LArTPC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457200" y="251752"/>
            <a:ext cx="8686800" cy="42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/>
              <a:t>Summer Research Goals &amp; Objectives </a:t>
            </a:r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06/15/22</a:t>
            </a:r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body" idx="2"/>
          </p:nvPr>
        </p:nvSpPr>
        <p:spPr>
          <a:xfrm>
            <a:off x="457199" y="1080625"/>
            <a:ext cx="8122200" cy="5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Main Objective: </a:t>
            </a:r>
            <a:r>
              <a:rPr lang="en-US" sz="1800">
                <a:solidFill>
                  <a:schemeClr val="accent6"/>
                </a:solidFill>
              </a:rPr>
              <a:t>Take low energy simulations from the LArTPC and view how well the energy of the particles can be reconstructed </a:t>
            </a:r>
            <a:r>
              <a:rPr lang="en-US" sz="1800" u="sng">
                <a:solidFill>
                  <a:schemeClr val="accent6"/>
                </a:solidFill>
              </a:rPr>
              <a:t>with </a:t>
            </a:r>
            <a:r>
              <a:rPr lang="en-US" sz="1800" b="1" u="sng">
                <a:solidFill>
                  <a:schemeClr val="accent6"/>
                </a:solidFill>
              </a:rPr>
              <a:t>and </a:t>
            </a:r>
            <a:r>
              <a:rPr lang="en-US" sz="1800" u="sng">
                <a:solidFill>
                  <a:schemeClr val="accent6"/>
                </a:solidFill>
              </a:rPr>
              <a:t>without photosensitive doping </a:t>
            </a:r>
            <a:endParaRPr sz="1800" u="sng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</a:rPr>
              <a:t>Goals To Meet Objective:</a:t>
            </a:r>
            <a:endParaRPr sz="1800"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-US" sz="1800">
                <a:solidFill>
                  <a:schemeClr val="accent6"/>
                </a:solidFill>
              </a:rPr>
              <a:t>Analyze simulated electrons at 2.5 MeV &amp; make energy distribution plots to understand energy reconstruction &amp; resolution</a:t>
            </a:r>
            <a:endParaRPr sz="1800">
              <a:solidFill>
                <a:schemeClr val="accent6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–"/>
            </a:pPr>
            <a:r>
              <a:rPr lang="en-US" sz="1600">
                <a:solidFill>
                  <a:schemeClr val="accent6"/>
                </a:solidFill>
              </a:rPr>
              <a:t>Steps for this process include using stored data products from the interactions in the LArTPC to create ROOT Ttrees to make plots depicting the interactions </a:t>
            </a:r>
            <a:r>
              <a:rPr lang="en-US" sz="1600" b="1">
                <a:solidFill>
                  <a:schemeClr val="accent6"/>
                </a:solidFill>
              </a:rPr>
              <a:t>and </a:t>
            </a:r>
            <a:r>
              <a:rPr lang="en-US" sz="1600">
                <a:solidFill>
                  <a:schemeClr val="accent6"/>
                </a:solidFill>
              </a:rPr>
              <a:t>true deposited energy </a:t>
            </a:r>
            <a:endParaRPr sz="1600">
              <a:solidFill>
                <a:schemeClr val="accent6"/>
              </a:solidFill>
            </a:endParaRPr>
          </a:p>
          <a:p>
            <a: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600"/>
              <a:buChar char="–"/>
            </a:pPr>
            <a:r>
              <a:rPr lang="en-US" sz="1600">
                <a:solidFill>
                  <a:schemeClr val="accent6"/>
                </a:solidFill>
              </a:rPr>
              <a:t>Ultimately, these plots will help determine the </a:t>
            </a:r>
            <a:r>
              <a:rPr lang="en-US" sz="1600" b="1">
                <a:solidFill>
                  <a:schemeClr val="accent6"/>
                </a:solidFill>
              </a:rPr>
              <a:t>ideal reconstructed energy </a:t>
            </a:r>
            <a:r>
              <a:rPr lang="en-US" sz="1600">
                <a:solidFill>
                  <a:schemeClr val="accent6"/>
                </a:solidFill>
              </a:rPr>
              <a:t>and help </a:t>
            </a:r>
            <a:r>
              <a:rPr lang="en-US" sz="1600" b="1">
                <a:solidFill>
                  <a:schemeClr val="accent6"/>
                </a:solidFill>
              </a:rPr>
              <a:t>improve resolution at low energies </a:t>
            </a:r>
            <a:endParaRPr sz="1600" b="1">
              <a:solidFill>
                <a:schemeClr val="accent6"/>
              </a:solidFill>
            </a:endParaRPr>
          </a:p>
        </p:txBody>
      </p:sp>
      <p:sp>
        <p:nvSpPr>
          <p:cNvPr id="165" name="Google Shape;165;p18"/>
          <p:cNvSpPr txBox="1">
            <a:spLocks noGrp="1"/>
          </p:cNvSpPr>
          <p:nvPr>
            <p:ph type="ftr" idx="11"/>
          </p:nvPr>
        </p:nvSpPr>
        <p:spPr>
          <a:xfrm>
            <a:off x="1512478" y="6406052"/>
            <a:ext cx="6262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LeRayah Neely-Brown | </a:t>
            </a:r>
            <a:r>
              <a:rPr lang="en-US" sz="2000" b="1"/>
              <a:t> </a:t>
            </a:r>
            <a:r>
              <a:rPr lang="en-US"/>
              <a:t>Energy Reconstruction of Low Energy Events in LArTPC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9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216400" cy="461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984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/>
              <a:t>Recently created energy distribution plots using </a:t>
            </a:r>
            <a:r>
              <a:rPr lang="en-US" sz="1800" dirty="0" err="1"/>
              <a:t>LArSoft</a:t>
            </a:r>
            <a:r>
              <a:rPr lang="en-US" sz="1800" dirty="0"/>
              <a:t> files without doping  </a:t>
            </a:r>
            <a:endParaRPr sz="1800" dirty="0"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900" dirty="0"/>
          </a:p>
        </p:txBody>
      </p:sp>
      <p:sp>
        <p:nvSpPr>
          <p:cNvPr id="172" name="Google Shape;172;p19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00" cy="23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73" name="Google Shape;173;p19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Current Progress + Near Future Steps </a:t>
            </a:r>
            <a:endParaRPr sz="1900"/>
          </a:p>
        </p:txBody>
      </p:sp>
      <p:sp>
        <p:nvSpPr>
          <p:cNvPr id="174" name="Google Shape;174;p19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75" name="Google Shape;175;p19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06/15/22</a:t>
            </a:r>
            <a:endParaRPr/>
          </a:p>
        </p:txBody>
      </p:sp>
      <p:sp>
        <p:nvSpPr>
          <p:cNvPr id="176" name="Google Shape;176;p19"/>
          <p:cNvSpPr txBox="1">
            <a:spLocks noGrp="1"/>
          </p:cNvSpPr>
          <p:nvPr>
            <p:ph type="ftr" idx="11"/>
          </p:nvPr>
        </p:nvSpPr>
        <p:spPr>
          <a:xfrm>
            <a:off x="1512478" y="6406052"/>
            <a:ext cx="6262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LeRayah Neely-Brown | </a:t>
            </a:r>
            <a:r>
              <a:rPr lang="en-US" sz="2000" b="1"/>
              <a:t> </a:t>
            </a:r>
            <a:r>
              <a:rPr lang="en-US"/>
              <a:t>Energy Reconstruction of Low Energy Events in LArTPC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0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494515" y="222222"/>
            <a:ext cx="8686800" cy="4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50"/>
              <a:t>Current Progress: Example #1</a:t>
            </a:r>
            <a:endParaRPr/>
          </a:p>
        </p:txBody>
      </p:sp>
      <p:sp>
        <p:nvSpPr>
          <p:cNvPr id="183" name="Google Shape;183;p20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06/15/22</a:t>
            </a:r>
            <a:endParaRPr/>
          </a:p>
        </p:txBody>
      </p:sp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 r="1293"/>
          <a:stretch/>
        </p:blipFill>
        <p:spPr>
          <a:xfrm>
            <a:off x="317900" y="725725"/>
            <a:ext cx="8100374" cy="547114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0"/>
          <p:cNvSpPr txBox="1">
            <a:spLocks noGrp="1"/>
          </p:cNvSpPr>
          <p:nvPr>
            <p:ph type="ftr" idx="11"/>
          </p:nvPr>
        </p:nvSpPr>
        <p:spPr>
          <a:xfrm>
            <a:off x="1512478" y="6406052"/>
            <a:ext cx="6262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LeRayah Neely-Brown | </a:t>
            </a:r>
            <a:r>
              <a:rPr lang="en-US" sz="2000" b="1"/>
              <a:t> </a:t>
            </a:r>
            <a:r>
              <a:rPr lang="en-US"/>
              <a:t>Energy Reconstruction of Low Energy Events in LArTPC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1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216400" cy="461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984"/>
              </a:spcBef>
              <a:spcAft>
                <a:spcPts val="0"/>
              </a:spcAft>
              <a:buSzPts val="1800"/>
              <a:buChar char="•"/>
            </a:pPr>
            <a:r>
              <a:rPr lang="en-US" sz="1800" dirty="0">
                <a:solidFill>
                  <a:schemeClr val="accent6"/>
                </a:solidFill>
              </a:rPr>
              <a:t>Recently created energy distribution plots using </a:t>
            </a:r>
            <a:r>
              <a:rPr lang="en-US" sz="1800" dirty="0" err="1">
                <a:solidFill>
                  <a:schemeClr val="accent6"/>
                </a:solidFill>
              </a:rPr>
              <a:t>LArSoft</a:t>
            </a:r>
            <a:r>
              <a:rPr lang="en-US" sz="1800" dirty="0">
                <a:solidFill>
                  <a:schemeClr val="accent6"/>
                </a:solidFill>
              </a:rPr>
              <a:t> files without doping  </a:t>
            </a:r>
            <a:r>
              <a:rPr lang="en-US" sz="1800" dirty="0"/>
              <a:t> </a:t>
            </a:r>
            <a:endParaRPr sz="1800" dirty="0"/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Char char="•"/>
            </a:pPr>
            <a:r>
              <a:rPr lang="en-US" sz="1800" dirty="0"/>
              <a:t>For the upcoming weeks, creating more energy distribution plots for low energy reconstruction with the 5000+ </a:t>
            </a:r>
            <a:r>
              <a:rPr lang="en-US" sz="1800" dirty="0" err="1"/>
              <a:t>LArSoft</a:t>
            </a:r>
            <a:r>
              <a:rPr lang="en-US" sz="1800" dirty="0"/>
              <a:t> simulation files with doping is the main goal</a:t>
            </a:r>
            <a:endParaRPr sz="1800" dirty="0"/>
          </a:p>
        </p:txBody>
      </p:sp>
      <p:sp>
        <p:nvSpPr>
          <p:cNvPr id="192" name="Google Shape;192;p21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00" cy="23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Current Progress + Near Future Steps </a:t>
            </a:r>
            <a:endParaRPr sz="1900"/>
          </a:p>
        </p:txBody>
      </p:sp>
      <p:sp>
        <p:nvSpPr>
          <p:cNvPr id="194" name="Google Shape;194;p21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95" name="Google Shape;195;p21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06/15/22</a:t>
            </a:r>
            <a:endParaRPr/>
          </a:p>
        </p:txBody>
      </p:sp>
      <p:sp>
        <p:nvSpPr>
          <p:cNvPr id="196" name="Google Shape;196;p21"/>
          <p:cNvSpPr txBox="1">
            <a:spLocks noGrp="1"/>
          </p:cNvSpPr>
          <p:nvPr>
            <p:ph type="ftr" idx="11"/>
          </p:nvPr>
        </p:nvSpPr>
        <p:spPr>
          <a:xfrm>
            <a:off x="1512478" y="6406052"/>
            <a:ext cx="6262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LeRayah Neely-Brown | </a:t>
            </a:r>
            <a:r>
              <a:rPr lang="en-US" sz="2000" b="1"/>
              <a:t> </a:t>
            </a:r>
            <a:r>
              <a:rPr lang="en-US"/>
              <a:t>Energy Reconstruction of Low Energy Events in LArTPC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>
            <a:spLocks noGrp="1"/>
          </p:cNvSpPr>
          <p:nvPr>
            <p:ph type="body" idx="1"/>
          </p:nvPr>
        </p:nvSpPr>
        <p:spPr>
          <a:xfrm>
            <a:off x="228599" y="971550"/>
            <a:ext cx="8216400" cy="4611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984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•"/>
            </a:pPr>
            <a:r>
              <a:rPr lang="en-US" sz="1800" dirty="0">
                <a:solidFill>
                  <a:schemeClr val="accent6"/>
                </a:solidFill>
              </a:rPr>
              <a:t>Recently created energy distribution </a:t>
            </a:r>
            <a:r>
              <a:rPr lang="en-US" sz="1800">
                <a:solidFill>
                  <a:schemeClr val="accent6"/>
                </a:solidFill>
              </a:rPr>
              <a:t>plots using </a:t>
            </a:r>
            <a:r>
              <a:rPr lang="en-US" sz="1800" dirty="0" err="1">
                <a:solidFill>
                  <a:schemeClr val="accent6"/>
                </a:solidFill>
              </a:rPr>
              <a:t>LArSoft</a:t>
            </a:r>
            <a:r>
              <a:rPr lang="en-US" sz="1800" dirty="0">
                <a:solidFill>
                  <a:schemeClr val="accent6"/>
                </a:solidFill>
              </a:rPr>
              <a:t> files without doping   </a:t>
            </a:r>
            <a:endParaRPr sz="1800" dirty="0">
              <a:solidFill>
                <a:schemeClr val="accent6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•"/>
            </a:pPr>
            <a:r>
              <a:rPr lang="en-US" sz="1800" dirty="0">
                <a:solidFill>
                  <a:schemeClr val="accent6"/>
                </a:solidFill>
              </a:rPr>
              <a:t>For the upcoming weeks, creating more energy distribution plots for low energy reconstruction with the 5000+ </a:t>
            </a:r>
            <a:r>
              <a:rPr lang="en-US" sz="1800" dirty="0" err="1">
                <a:solidFill>
                  <a:schemeClr val="accent6"/>
                </a:solidFill>
              </a:rPr>
              <a:t>LArSoft</a:t>
            </a:r>
            <a:r>
              <a:rPr lang="en-US" sz="1800" dirty="0">
                <a:solidFill>
                  <a:schemeClr val="accent6"/>
                </a:solidFill>
              </a:rPr>
              <a:t> simulation files with doping is the main goal</a:t>
            </a:r>
            <a:endParaRPr sz="1800" dirty="0"/>
          </a:p>
        </p:txBody>
      </p:sp>
      <p:sp>
        <p:nvSpPr>
          <p:cNvPr id="203" name="Google Shape;203;p22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00" cy="23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title"/>
          </p:nvPr>
        </p:nvSpPr>
        <p:spPr>
          <a:xfrm>
            <a:off x="228600" y="251752"/>
            <a:ext cx="8686800" cy="42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Current Progress + Near Future Steps </a:t>
            </a:r>
            <a:endParaRPr sz="1900"/>
          </a:p>
        </p:txBody>
      </p:sp>
      <p:sp>
        <p:nvSpPr>
          <p:cNvPr id="205" name="Google Shape;205;p22"/>
          <p:cNvSpPr txBox="1">
            <a:spLocks noGrp="1"/>
          </p:cNvSpPr>
          <p:nvPr>
            <p:ph type="sldNum" idx="12"/>
          </p:nvPr>
        </p:nvSpPr>
        <p:spPr>
          <a:xfrm>
            <a:off x="222250" y="6504213"/>
            <a:ext cx="414300" cy="2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06" name="Google Shape;206;p22"/>
          <p:cNvSpPr txBox="1">
            <a:spLocks noGrp="1"/>
          </p:cNvSpPr>
          <p:nvPr>
            <p:ph type="dt" idx="10"/>
          </p:nvPr>
        </p:nvSpPr>
        <p:spPr>
          <a:xfrm>
            <a:off x="736827" y="6504213"/>
            <a:ext cx="6753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06/15/22</a:t>
            </a:r>
            <a:endParaRPr/>
          </a:p>
        </p:txBody>
      </p:sp>
      <p:sp>
        <p:nvSpPr>
          <p:cNvPr id="207" name="Google Shape;207;p22"/>
          <p:cNvSpPr txBox="1">
            <a:spLocks noGrp="1"/>
          </p:cNvSpPr>
          <p:nvPr>
            <p:ph type="ftr" idx="11"/>
          </p:nvPr>
        </p:nvSpPr>
        <p:spPr>
          <a:xfrm>
            <a:off x="1512478" y="6406052"/>
            <a:ext cx="6262200" cy="2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LeRayah Neely-Brown | </a:t>
            </a:r>
            <a:r>
              <a:rPr lang="en-US" sz="2000" b="1"/>
              <a:t> </a:t>
            </a:r>
            <a:r>
              <a:rPr lang="en-US"/>
              <a:t>Energy Reconstruction of Low Energy Events in LArTPC</a:t>
            </a:r>
            <a:endParaRPr/>
          </a:p>
        </p:txBody>
      </p:sp>
      <p:pic>
        <p:nvPicPr>
          <p:cNvPr id="208" name="Google Shape;2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1749" y="2695563"/>
            <a:ext cx="5663650" cy="3185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535</Words>
  <Application>Microsoft Macintosh PowerPoint</Application>
  <PresentationFormat>On-screen Show (4:3)</PresentationFormat>
  <Paragraphs>69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Helvetica Neue</vt:lpstr>
      <vt:lpstr>Fermilab_PPT_090815</vt:lpstr>
      <vt:lpstr>PowerPoint Presentation</vt:lpstr>
      <vt:lpstr>LArTPC</vt:lpstr>
      <vt:lpstr>LArTPC + Dopants </vt:lpstr>
      <vt:lpstr>Summer Research Goals &amp; Objectives </vt:lpstr>
      <vt:lpstr>Current Progress + Near Future Steps </vt:lpstr>
      <vt:lpstr>Current Progress: Example #1</vt:lpstr>
      <vt:lpstr>Current Progress + Near Future Steps </vt:lpstr>
      <vt:lpstr>Current Progress + Near Future Steps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Neely-Brown, LeRayah Michelle</cp:lastModifiedBy>
  <cp:revision>4</cp:revision>
  <dcterms:modified xsi:type="dcterms:W3CDTF">2022-06-15T18:01:54Z</dcterms:modified>
</cp:coreProperties>
</file>