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294" r:id="rId2"/>
    <p:sldId id="298" r:id="rId3"/>
    <p:sldId id="300" r:id="rId4"/>
    <p:sldId id="295" r:id="rId5"/>
    <p:sldId id="301" r:id="rId6"/>
    <p:sldId id="297" r:id="rId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92" d="100"/>
          <a:sy n="92" d="100"/>
        </p:scale>
        <p:origin x="564" y="6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Brayden Bahnke | 5 minutes 5 slides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Cryomodule Coupler Test Stand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Brayden Bahnke</a:t>
            </a:r>
          </a:p>
          <a:p>
            <a:r>
              <a:rPr lang="en-US" sz="1400" dirty="0"/>
              <a:t>Mechanical Engineering, University of Alaska--Fairbanks</a:t>
            </a:r>
          </a:p>
          <a:p>
            <a:r>
              <a:rPr lang="en-US" sz="1400" dirty="0"/>
              <a:t>Supervisor: Josh </a:t>
            </a:r>
            <a:r>
              <a:rPr lang="en-US" sz="1400" dirty="0" err="1"/>
              <a:t>Helsper</a:t>
            </a:r>
            <a:endParaRPr lang="en-US" sz="1400" dirty="0"/>
          </a:p>
          <a:p>
            <a:r>
              <a:rPr lang="en-US" sz="1400" dirty="0"/>
              <a:t>5 minutes, 5 slides meeting</a:t>
            </a:r>
          </a:p>
          <a:p>
            <a:r>
              <a:rPr lang="en-US" sz="1400" dirty="0"/>
              <a:t>June 15, 2022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37872" y="3986163"/>
            <a:ext cx="3027894" cy="233660"/>
          </a:xfrm>
        </p:spPr>
        <p:txBody>
          <a:bodyPr anchor="b"/>
          <a:lstStyle/>
          <a:p>
            <a:pPr algn="ctr"/>
            <a:r>
              <a:rPr lang="en-US" sz="1100" dirty="0"/>
              <a:t>PIP-II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928461" y="961640"/>
            <a:ext cx="4318320" cy="3767006"/>
          </a:xfrm>
        </p:spPr>
        <p:txBody>
          <a:bodyPr/>
          <a:lstStyle/>
          <a:p>
            <a:r>
              <a:rPr lang="en-US" sz="1600" dirty="0"/>
              <a:t>Uses</a:t>
            </a:r>
          </a:p>
          <a:p>
            <a:pPr lvl="1"/>
            <a:r>
              <a:rPr lang="en-US" sz="1400" dirty="0"/>
              <a:t>Power Muon Experiments</a:t>
            </a:r>
          </a:p>
          <a:p>
            <a:pPr lvl="1"/>
            <a:r>
              <a:rPr lang="en-US" sz="1400" dirty="0"/>
              <a:t>Fermilab test beam facility</a:t>
            </a:r>
          </a:p>
          <a:p>
            <a:pPr lvl="1"/>
            <a:r>
              <a:rPr lang="en-US" sz="1400" dirty="0"/>
              <a:t>Neutrinos for DUNE</a:t>
            </a:r>
            <a:endParaRPr lang="en-US" sz="1600" dirty="0"/>
          </a:p>
          <a:p>
            <a:r>
              <a:rPr lang="en-US" sz="1600" dirty="0"/>
              <a:t>Linear accelerator</a:t>
            </a:r>
          </a:p>
          <a:p>
            <a:pPr lvl="1"/>
            <a:r>
              <a:rPr lang="en-US" sz="1400" dirty="0"/>
              <a:t>1 MW proton beam</a:t>
            </a:r>
          </a:p>
          <a:p>
            <a:pPr lvl="1"/>
            <a:r>
              <a:rPr lang="en-US" sz="1400" dirty="0"/>
              <a:t>superconducting radio-frequency</a:t>
            </a:r>
          </a:p>
          <a:p>
            <a:pPr lvl="2"/>
            <a:r>
              <a:rPr lang="en-US" sz="1300" dirty="0"/>
              <a:t>Temperatures down to 2 Kelvin!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Brayden Bahnke | 5 minutes 5 slides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1950" dirty="0"/>
              <a:t>Proton-Improvement-Plan II (PIP-II)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7130E-0308-FC10-7AD4-3E8D4134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72" y="835946"/>
            <a:ext cx="4187280" cy="315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1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1950" dirty="0"/>
              <a:t>Couplers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5077040" y="4326831"/>
            <a:ext cx="2775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Coupler attached to cryomodule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05050"/>
                </a:solidFill>
              </a:rPr>
              <a:t>Provide energy to the accelerators in the cryomodules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Subject to extreme cold and vacuum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Delicate internal components</a:t>
            </a:r>
          </a:p>
          <a:p>
            <a:r>
              <a:rPr lang="en-US" sz="1800" dirty="0">
                <a:solidFill>
                  <a:srgbClr val="505050"/>
                </a:solidFill>
              </a:rPr>
              <a:t>S</a:t>
            </a:r>
            <a:r>
              <a:rPr lang="en-US" sz="1600" dirty="0">
                <a:solidFill>
                  <a:srgbClr val="505050"/>
                </a:solidFill>
              </a:rPr>
              <a:t>ourced out of UK</a:t>
            </a:r>
          </a:p>
          <a:p>
            <a:r>
              <a:rPr lang="en-US" sz="1600" dirty="0">
                <a:solidFill>
                  <a:srgbClr val="505050"/>
                </a:solidFill>
              </a:rPr>
              <a:t>How can we make sure they work?</a:t>
            </a:r>
            <a:endParaRPr lang="en-US" sz="1800" dirty="0">
              <a:solidFill>
                <a:srgbClr val="505050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505050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505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D843EE-49D1-487B-AC99-74A54901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273" y="1822619"/>
            <a:ext cx="3965422" cy="25042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813CDB-014E-4D43-07C8-85A9EA02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8" y="2243984"/>
            <a:ext cx="3251913" cy="20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FA7095-AA91-477E-84C1-5FB6109CEAFF}"/>
              </a:ext>
            </a:extLst>
          </p:cNvPr>
          <p:cNvSpPr txBox="1"/>
          <p:nvPr/>
        </p:nvSpPr>
        <p:spPr>
          <a:xfrm>
            <a:off x="736827" y="4254708"/>
            <a:ext cx="330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Fermilab employees, public office holders, and international collaborators meet for the groundbreaking of PIP-II. </a:t>
            </a:r>
          </a:p>
        </p:txBody>
      </p:sp>
    </p:spTree>
    <p:extLst>
      <p:ext uri="{BB962C8B-B14F-4D97-AF65-F5344CB8AC3E}">
        <p14:creationId xmlns:p14="http://schemas.microsoft.com/office/powerpoint/2010/main" val="303829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 anchor="b"/>
          <a:lstStyle/>
          <a:p>
            <a:pPr algn="ctr"/>
            <a:r>
              <a:rPr lang="en-US" sz="1100" dirty="0"/>
              <a:t>NX Master model of the test stand with coupler highlighted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928461" y="961640"/>
            <a:ext cx="4318320" cy="3767006"/>
          </a:xfrm>
        </p:spPr>
        <p:txBody>
          <a:bodyPr/>
          <a:lstStyle/>
          <a:p>
            <a:r>
              <a:rPr lang="en-US" sz="1600" dirty="0"/>
              <a:t>Why</a:t>
            </a:r>
          </a:p>
          <a:p>
            <a:pPr marL="514350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$$$</a:t>
            </a:r>
          </a:p>
          <a:p>
            <a:pPr marL="514350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Quality control</a:t>
            </a:r>
          </a:p>
          <a:p>
            <a:r>
              <a:rPr lang="en-US" dirty="0"/>
              <a:t>How</a:t>
            </a:r>
          </a:p>
          <a:p>
            <a:pPr lvl="1"/>
            <a:r>
              <a:rPr lang="en-US" dirty="0"/>
              <a:t>Clean room</a:t>
            </a:r>
          </a:p>
          <a:p>
            <a:pPr lvl="2"/>
            <a:r>
              <a:rPr lang="en-US" dirty="0"/>
              <a:t>Place coupler under a vacuum</a:t>
            </a:r>
          </a:p>
          <a:p>
            <a:pPr lvl="1"/>
            <a:r>
              <a:rPr lang="en-US" dirty="0"/>
              <a:t>Cool it</a:t>
            </a:r>
          </a:p>
          <a:p>
            <a:pPr lvl="1"/>
            <a:r>
              <a:rPr lang="en-US" dirty="0"/>
              <a:t>Test power</a:t>
            </a:r>
          </a:p>
          <a:p>
            <a:r>
              <a:rPr lang="en-US" dirty="0"/>
              <a:t>So what is the project?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5 minutes 5 slides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1950" dirty="0"/>
              <a:t>Vacuum Coupler Test Stand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8EF0F0-5A84-7217-59C5-163ED025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75" y="1268020"/>
            <a:ext cx="4651983" cy="26074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67AB7A-C200-4C11-043D-93F03A84321F}"/>
              </a:ext>
            </a:extLst>
          </p:cNvPr>
          <p:cNvSpPr/>
          <p:nvPr/>
        </p:nvSpPr>
        <p:spPr>
          <a:xfrm>
            <a:off x="1742547" y="2036617"/>
            <a:ext cx="633508" cy="5660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1C379-8F4C-9724-8554-39C597373B07}"/>
              </a:ext>
            </a:extLst>
          </p:cNvPr>
          <p:cNvSpPr/>
          <p:nvPr/>
        </p:nvSpPr>
        <p:spPr>
          <a:xfrm>
            <a:off x="2622986" y="1906005"/>
            <a:ext cx="633508" cy="5660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3E8FE4-0CD4-E0C0-3A01-93D87C3D1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2" y="1499297"/>
            <a:ext cx="5254224" cy="298875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1950" dirty="0"/>
              <a:t>So, what’s the issue?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5541817" y="3771289"/>
            <a:ext cx="3530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Photo of test stand with vacuum assembly installed (above)</a:t>
            </a:r>
          </a:p>
          <a:p>
            <a:endParaRPr lang="en-US" sz="900" dirty="0">
              <a:latin typeface="Helvetica" pitchFamily="2" charset="0"/>
            </a:endParaRPr>
          </a:p>
          <a:p>
            <a:r>
              <a:rPr lang="en-US" sz="900" dirty="0">
                <a:latin typeface="Helvetica" pitchFamily="2" charset="0"/>
              </a:rPr>
              <a:t>CAD model of test stand (left)</a:t>
            </a:r>
            <a:br>
              <a:rPr lang="en-US" sz="900" dirty="0">
                <a:latin typeface="Helvetica" pitchFamily="2" charset="0"/>
              </a:rPr>
            </a:br>
            <a:endParaRPr lang="en-US" sz="900" dirty="0">
              <a:latin typeface="Helvetica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05050"/>
                </a:solidFill>
              </a:rPr>
              <a:t>Test stand shortcomings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Difficult to assemble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Labor intensive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No way to compensate for axial deviation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Additional components necessary post-completion</a:t>
            </a:r>
          </a:p>
          <a:p>
            <a:pPr lvl="1"/>
            <a:endParaRPr lang="en-US" sz="1400" dirty="0">
              <a:solidFill>
                <a:srgbClr val="505050"/>
              </a:solidFill>
            </a:endParaRPr>
          </a:p>
          <a:p>
            <a:pPr lvl="1"/>
            <a:endParaRPr lang="en-US" sz="1800" dirty="0">
              <a:solidFill>
                <a:srgbClr val="505050"/>
              </a:solidFill>
            </a:endParaRPr>
          </a:p>
        </p:txBody>
      </p:sp>
      <p:pic>
        <p:nvPicPr>
          <p:cNvPr id="11" name="Picture 10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987236AF-EB1C-1C50-8BCC-AE27A0DE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043" y="1056489"/>
            <a:ext cx="3530957" cy="26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1950" dirty="0"/>
              <a:t>The End Goal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5 minutes 5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4556633" y="2140024"/>
            <a:ext cx="2775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Digital rendering of PIP-II facility (above)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05050"/>
                </a:solidFill>
              </a:rPr>
              <a:t>New test stand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Proper component support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Efficient to set up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Tolerant of misalignment</a:t>
            </a:r>
          </a:p>
          <a:p>
            <a:r>
              <a:rPr lang="en-US" sz="1600" dirty="0">
                <a:solidFill>
                  <a:srgbClr val="505050"/>
                </a:solidFill>
              </a:rPr>
              <a:t>Learning outcomes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Familiarity with NX CAD program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Understand Fermilab Design Process</a:t>
            </a:r>
          </a:p>
          <a:p>
            <a:pPr lvl="1"/>
            <a:r>
              <a:rPr lang="en-US" sz="1400" dirty="0">
                <a:solidFill>
                  <a:srgbClr val="505050"/>
                </a:solidFill>
              </a:rPr>
              <a:t>Large scale-CAD document management</a:t>
            </a:r>
            <a:endParaRPr lang="en-US" sz="1800" dirty="0">
              <a:solidFill>
                <a:srgbClr val="505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E8F8B-5690-DA11-F402-326AA149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220" y="83184"/>
            <a:ext cx="3695698" cy="206106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C678709-6A91-8F0B-F95D-A0C9795E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20" y="2347745"/>
            <a:ext cx="3695698" cy="20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5C199B-4B39-F5A1-2CBC-1776AD054787}"/>
              </a:ext>
            </a:extLst>
          </p:cNvPr>
          <p:cNvSpPr txBox="1"/>
          <p:nvPr/>
        </p:nvSpPr>
        <p:spPr>
          <a:xfrm>
            <a:off x="4816446" y="4403464"/>
            <a:ext cx="329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PIP-II facility under construction with the cryomodule building framed up. June 13, 2022.</a:t>
            </a:r>
          </a:p>
        </p:txBody>
      </p:sp>
    </p:spTree>
    <p:extLst>
      <p:ext uri="{BB962C8B-B14F-4D97-AF65-F5344CB8AC3E}">
        <p14:creationId xmlns:p14="http://schemas.microsoft.com/office/powerpoint/2010/main" val="12447225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ED6E681-32B2-4E7C-B26D-A406B3E9990C}" vid="{754DEC85-5F91-4B36-AE96-F1E0ABC92C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Format</Template>
  <TotalTime>3427</TotalTime>
  <Words>291</Words>
  <Application>Microsoft Office PowerPoint</Application>
  <PresentationFormat>On-screen Show (16:9)</PresentationFormat>
  <Paragraphs>70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Helvetica</vt:lpstr>
      <vt:lpstr>Fermilab_PPT_090915</vt:lpstr>
      <vt:lpstr>PowerPoint Presentation</vt:lpstr>
      <vt:lpstr>Proton-Improvement-Plan II (PIP-II) </vt:lpstr>
      <vt:lpstr>Couplers</vt:lpstr>
      <vt:lpstr>Vacuum Coupler Test Stand</vt:lpstr>
      <vt:lpstr>So, what’s the issue?</vt:lpstr>
      <vt:lpstr>The End Goal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Brayden Bahnke</dc:creator>
  <cp:lastModifiedBy>Brayden Bahnke</cp:lastModifiedBy>
  <cp:revision>12</cp:revision>
  <cp:lastPrinted>2014-01-20T19:40:21Z</cp:lastPrinted>
  <dcterms:created xsi:type="dcterms:W3CDTF">2022-06-09T09:34:30Z</dcterms:created>
  <dcterms:modified xsi:type="dcterms:W3CDTF">2022-06-14T17:40:06Z</dcterms:modified>
</cp:coreProperties>
</file>