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9"/>
  </p:notesMasterIdLst>
  <p:handoutMasterIdLst>
    <p:handoutMasterId r:id="rId10"/>
  </p:handoutMasterIdLst>
  <p:sldIdLst>
    <p:sldId id="298" r:id="rId2"/>
    <p:sldId id="275" r:id="rId3"/>
    <p:sldId id="300" r:id="rId4"/>
    <p:sldId id="302" r:id="rId5"/>
    <p:sldId id="301" r:id="rId6"/>
    <p:sldId id="303" r:id="rId7"/>
    <p:sldId id="299" r:id="rId8"/>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4E"/>
    <a:srgbClr val="4E4E4E"/>
    <a:srgbClr val="404040"/>
    <a:srgbClr val="004C97"/>
    <a:srgbClr val="63666A"/>
    <a:srgbClr val="99D6EA"/>
    <a:srgbClr val="505050"/>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3"/>
  </p:normalViewPr>
  <p:slideViewPr>
    <p:cSldViewPr snapToGrid="0" snapToObjects="1" showGuides="1">
      <p:cViewPr>
        <p:scale>
          <a:sx n="81" d="100"/>
          <a:sy n="81" d="100"/>
        </p:scale>
        <p:origin x="1526" y="62"/>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6/9/2022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6/9/2022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2</a:t>
            </a:fld>
            <a:endParaRPr lang="en-US"/>
          </a:p>
        </p:txBody>
      </p:sp>
    </p:spTree>
    <p:extLst>
      <p:ext uri="{BB962C8B-B14F-4D97-AF65-F5344CB8AC3E}">
        <p14:creationId xmlns:p14="http://schemas.microsoft.com/office/powerpoint/2010/main" val="1344004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4</a:t>
            </a:fld>
            <a:endParaRPr lang="en-US"/>
          </a:p>
        </p:txBody>
      </p:sp>
    </p:spTree>
    <p:extLst>
      <p:ext uri="{BB962C8B-B14F-4D97-AF65-F5344CB8AC3E}">
        <p14:creationId xmlns:p14="http://schemas.microsoft.com/office/powerpoint/2010/main" val="3460787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5</a:t>
            </a:fld>
            <a:endParaRPr lang="en-US"/>
          </a:p>
        </p:txBody>
      </p:sp>
    </p:spTree>
    <p:extLst>
      <p:ext uri="{BB962C8B-B14F-4D97-AF65-F5344CB8AC3E}">
        <p14:creationId xmlns:p14="http://schemas.microsoft.com/office/powerpoint/2010/main" val="985273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Divide this into two slides: 1: gradient plots 2: linear fits</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6</a:t>
            </a:fld>
            <a:endParaRPr lang="en-US"/>
          </a:p>
        </p:txBody>
      </p:sp>
    </p:spTree>
    <p:extLst>
      <p:ext uri="{BB962C8B-B14F-4D97-AF65-F5344CB8AC3E}">
        <p14:creationId xmlns:p14="http://schemas.microsoft.com/office/powerpoint/2010/main" val="632389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7</a:t>
            </a:fld>
            <a:endParaRPr lang="en-US"/>
          </a:p>
        </p:txBody>
      </p:sp>
    </p:spTree>
    <p:extLst>
      <p:ext uri="{BB962C8B-B14F-4D97-AF65-F5344CB8AC3E}">
        <p14:creationId xmlns:p14="http://schemas.microsoft.com/office/powerpoint/2010/main" val="5940741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6/15/2022</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Fatima Rodriguez | Mapping the Radial Magnetic Field of Muon g-2</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A6277B28-07F0-1A40-A152-F179A1370DFF}"/>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4" name="Rectangle 13">
            <a:extLst>
              <a:ext uri="{FF2B5EF4-FFF2-40B4-BE49-F238E27FC236}">
                <a16:creationId xmlns:a16="http://schemas.microsoft.com/office/drawing/2014/main" id="{DCC5D535-9066-B247-8A94-392C689516EB}"/>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6/15/2022</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Fatima Rodriguez | Mapping the Radial Magnetic Field of Muon g-2</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496DF85D-9E15-6943-AE30-0ED88E91D42F}"/>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5" name="Rectangle 14">
            <a:extLst>
              <a:ext uri="{FF2B5EF4-FFF2-40B4-BE49-F238E27FC236}">
                <a16:creationId xmlns:a16="http://schemas.microsoft.com/office/drawing/2014/main" id="{F9D5FCF3-4E2F-704F-BE1D-3307737332FD}"/>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6/15/2022</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Fatima Rodriguez | Mapping the Radial Magnetic Field of Muon g-2</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pic>
        <p:nvPicPr>
          <p:cNvPr id="6" name="Picture 5" descr="A picture containing icon&#10;&#10;Description automatically generated">
            <a:extLst>
              <a:ext uri="{FF2B5EF4-FFF2-40B4-BE49-F238E27FC236}">
                <a16:creationId xmlns:a16="http://schemas.microsoft.com/office/drawing/2014/main" id="{7195FC8E-A302-604F-B566-3B477A1532F8}"/>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8" name="Rectangle 7">
            <a:extLst>
              <a:ext uri="{FF2B5EF4-FFF2-40B4-BE49-F238E27FC236}">
                <a16:creationId xmlns:a16="http://schemas.microsoft.com/office/drawing/2014/main" id="{2A2A4A72-F504-5545-BC7E-7E2B7738B172}"/>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221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6/15/2022</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Fatima Rodriguez | Mapping the Radial Magnetic Field of Muon g-2</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pic>
        <p:nvPicPr>
          <p:cNvPr id="23" name="Picture 22" descr="A picture containing icon&#10;&#10;Description automatically generated">
            <a:extLst>
              <a:ext uri="{FF2B5EF4-FFF2-40B4-BE49-F238E27FC236}">
                <a16:creationId xmlns:a16="http://schemas.microsoft.com/office/drawing/2014/main" id="{B79370FC-E149-604A-B4F3-08DEA3D84B64}"/>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39" name="Rectangle 38">
            <a:extLst>
              <a:ext uri="{FF2B5EF4-FFF2-40B4-BE49-F238E27FC236}">
                <a16:creationId xmlns:a16="http://schemas.microsoft.com/office/drawing/2014/main" id="{36FF585D-DDCF-264A-ADC6-3B99862B509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27868" b="27868"/>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89914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599" b="36987"/>
          <a:stretch/>
        </p:blipFill>
        <p:spPr>
          <a:xfrm>
            <a:off x="-17762" y="817011"/>
            <a:ext cx="9189720" cy="2966102"/>
          </a:xfrm>
          <a:prstGeom prst="rect">
            <a:avLst/>
          </a:prstGeom>
          <a:ln>
            <a:solidFill>
              <a:schemeClr val="accent1"/>
            </a:solidFill>
          </a:ln>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3478222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0916" b="40730"/>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1044814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6134" b="35512"/>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1099963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39239" b="12407"/>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3210116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7732" r="7732"/>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99179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6/15/2022</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Fatima Rodriguez | Mapping the Radial Magnetic Field of Muon g-2</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descr="A picture containing icon&#10;&#10;Description automatically generated">
            <a:extLst>
              <a:ext uri="{FF2B5EF4-FFF2-40B4-BE49-F238E27FC236}">
                <a16:creationId xmlns:a16="http://schemas.microsoft.com/office/drawing/2014/main" id="{9CC9F3FA-594D-7948-B9BB-A349A58089C7}"/>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3" name="Rectangle 12">
            <a:extLst>
              <a:ext uri="{FF2B5EF4-FFF2-40B4-BE49-F238E27FC236}">
                <a16:creationId xmlns:a16="http://schemas.microsoft.com/office/drawing/2014/main" id="{5FED55EB-E5AE-1140-8A4A-A11133DEEC2F}"/>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6/15/2022</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Fatima Rodriguez | Mapping the Radial Magnetic Field of Muon g-2</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1DA16756-E255-8B4F-A3A1-3BBDD1DB051B}"/>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7" name="Rectangle 16">
            <a:extLst>
              <a:ext uri="{FF2B5EF4-FFF2-40B4-BE49-F238E27FC236}">
                <a16:creationId xmlns:a16="http://schemas.microsoft.com/office/drawing/2014/main" id="{87E78866-2134-CA4E-800C-6577038C03A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9580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6/15/2022</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Fatima Rodriguez | Mapping the Radial Magnetic Field of Muon g-2</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3" r:id="rId2"/>
    <p:sldLayoutId id="2147484124" r:id="rId3"/>
    <p:sldLayoutId id="2147484125" r:id="rId4"/>
    <p:sldLayoutId id="2147484126" r:id="rId5"/>
    <p:sldLayoutId id="2147484128" r:id="rId6"/>
    <p:sldLayoutId id="2147484127" r:id="rId7"/>
    <p:sldLayoutId id="2147484104" r:id="rId8"/>
    <p:sldLayoutId id="2147484105" r:id="rId9"/>
    <p:sldLayoutId id="2147484120" r:id="rId10"/>
    <p:sldLayoutId id="2147484103" r:id="rId11"/>
    <p:sldLayoutId id="2147484122" r:id="rId12"/>
    <p:sldLayoutId id="2147484116" r:id="rId13"/>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7.JPG"/><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10413B-338F-EDDA-8369-3EB224F3F956}"/>
              </a:ext>
            </a:extLst>
          </p:cNvPr>
          <p:cNvSpPr>
            <a:spLocks noGrp="1"/>
          </p:cNvSpPr>
          <p:nvPr>
            <p:ph type="body" sz="quarter" idx="10"/>
          </p:nvPr>
        </p:nvSpPr>
        <p:spPr/>
        <p:txBody>
          <a:bodyPr/>
          <a:lstStyle/>
          <a:p>
            <a:r>
              <a:rPr lang="en-US" sz="1600" dirty="0"/>
              <a:t>Fatima Rodriguez, GEM Intern</a:t>
            </a:r>
          </a:p>
          <a:p>
            <a:r>
              <a:rPr lang="en-US" sz="1600" dirty="0"/>
              <a:t>Supervisors: Saskia Charity and Brendan </a:t>
            </a:r>
            <a:r>
              <a:rPr lang="en-US" sz="1600" dirty="0" err="1"/>
              <a:t>Kiburg</a:t>
            </a:r>
            <a:endParaRPr lang="en-US" sz="1600" dirty="0"/>
          </a:p>
          <a:p>
            <a:r>
              <a:rPr lang="en-US" sz="1600" dirty="0"/>
              <a:t>SIST/GEM 5 Mins/5 Slides, Summer 2022</a:t>
            </a:r>
          </a:p>
          <a:p>
            <a:r>
              <a:rPr lang="en-US" sz="1600" dirty="0"/>
              <a:t>June 15, 2022</a:t>
            </a:r>
          </a:p>
        </p:txBody>
      </p:sp>
      <p:sp>
        <p:nvSpPr>
          <p:cNvPr id="3" name="Text Placeholder 2">
            <a:extLst>
              <a:ext uri="{FF2B5EF4-FFF2-40B4-BE49-F238E27FC236}">
                <a16:creationId xmlns:a16="http://schemas.microsoft.com/office/drawing/2014/main" id="{81F0D473-1614-946B-F4EE-9DAECB2B10CB}"/>
              </a:ext>
            </a:extLst>
          </p:cNvPr>
          <p:cNvSpPr>
            <a:spLocks noGrp="1"/>
          </p:cNvSpPr>
          <p:nvPr>
            <p:ph type="body" sz="quarter" idx="11"/>
          </p:nvPr>
        </p:nvSpPr>
        <p:spPr/>
        <p:txBody>
          <a:bodyPr>
            <a:normAutofit/>
          </a:bodyPr>
          <a:lstStyle/>
          <a:p>
            <a:r>
              <a:rPr lang="en-US" sz="1800" dirty="0"/>
              <a:t>Mapping the Radial Magnetic Field of Muon g-2</a:t>
            </a:r>
          </a:p>
        </p:txBody>
      </p:sp>
    </p:spTree>
    <p:extLst>
      <p:ext uri="{BB962C8B-B14F-4D97-AF65-F5344CB8AC3E}">
        <p14:creationId xmlns:p14="http://schemas.microsoft.com/office/powerpoint/2010/main" val="3453013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Content Placeholder 5"/>
              <p:cNvSpPr>
                <a:spLocks noGrp="1"/>
              </p:cNvSpPr>
              <p:nvPr>
                <p:ph idx="1"/>
              </p:nvPr>
            </p:nvSpPr>
            <p:spPr>
              <a:xfrm>
                <a:off x="457201" y="1002372"/>
                <a:ext cx="8286108" cy="1438987"/>
              </a:xfrm>
            </p:spPr>
            <p:txBody>
              <a:bodyPr/>
              <a:lstStyle/>
              <a:p>
                <a:pPr marL="0" indent="0">
                  <a:buNone/>
                </a:pPr>
                <a:r>
                  <a:rPr lang="en-US" sz="1800" dirty="0"/>
                  <a:t>The goal of Muon g-2 is to measure the anomalous magnetic moment of a muon.</a:t>
                </a:r>
              </a:p>
              <a:p>
                <a:pPr marL="0" indent="0" algn="ctr">
                  <a:buNone/>
                </a:pPr>
                <a:r>
                  <a:rPr lang="en-US" sz="1800" dirty="0">
                    <a:solidFill>
                      <a:schemeClr val="tx1"/>
                    </a:solidFill>
                    <a:ea typeface="Cambria Math" panose="02040503050406030204" pitchFamily="18" charset="0"/>
                  </a:rPr>
                  <a:t>Magnetic dipole moment (MDM): </a:t>
                </a:r>
                <a14:m>
                  <m:oMath xmlns:m="http://schemas.openxmlformats.org/officeDocument/2006/math">
                    <m:acc>
                      <m:accPr>
                        <m:chr m:val="⃗"/>
                        <m:ctrlPr>
                          <a:rPr lang="en-US" sz="1800" i="1" smtClean="0">
                            <a:solidFill>
                              <a:schemeClr val="tx1"/>
                            </a:solidFill>
                            <a:latin typeface="Cambria Math" panose="02040503050406030204" pitchFamily="18" charset="0"/>
                            <a:ea typeface="Cambria Math" panose="02040503050406030204" pitchFamily="18" charset="0"/>
                          </a:rPr>
                        </m:ctrlPr>
                      </m:accPr>
                      <m:e>
                        <m:r>
                          <a:rPr lang="en-US" sz="1800" i="1" smtClean="0">
                            <a:solidFill>
                              <a:schemeClr val="tx1"/>
                            </a:solidFill>
                            <a:latin typeface="Cambria Math" panose="02040503050406030204" pitchFamily="18" charset="0"/>
                            <a:ea typeface="Cambria Math" panose="02040503050406030204" pitchFamily="18" charset="0"/>
                          </a:rPr>
                          <m:t>𝜇</m:t>
                        </m:r>
                      </m:e>
                    </m:acc>
                    <m:r>
                      <a:rPr lang="en-US" sz="1800" b="0" i="1" smtClean="0">
                        <a:solidFill>
                          <a:schemeClr val="tx1"/>
                        </a:solidFill>
                        <a:latin typeface="Cambria Math" panose="02040503050406030204" pitchFamily="18" charset="0"/>
                        <a:ea typeface="Cambria Math" panose="02040503050406030204" pitchFamily="18" charset="0"/>
                      </a:rPr>
                      <m:t>=</m:t>
                    </m:r>
                    <m:r>
                      <a:rPr lang="en-US" sz="1800" b="0" i="1" smtClean="0">
                        <a:solidFill>
                          <a:schemeClr val="tx1"/>
                        </a:solidFill>
                        <a:latin typeface="Cambria Math" panose="02040503050406030204" pitchFamily="18" charset="0"/>
                        <a:ea typeface="Cambria Math" panose="02040503050406030204" pitchFamily="18" charset="0"/>
                      </a:rPr>
                      <m:t>𝑔</m:t>
                    </m:r>
                    <m:d>
                      <m:dPr>
                        <m:ctrlPr>
                          <a:rPr lang="en-US" sz="1800" b="0" i="1" smtClean="0">
                            <a:solidFill>
                              <a:schemeClr val="tx1"/>
                            </a:solidFill>
                            <a:latin typeface="Cambria Math" panose="02040503050406030204" pitchFamily="18" charset="0"/>
                            <a:ea typeface="Cambria Math" panose="02040503050406030204" pitchFamily="18" charset="0"/>
                          </a:rPr>
                        </m:ctrlPr>
                      </m:dPr>
                      <m:e>
                        <m:f>
                          <m:fPr>
                            <m:ctrlPr>
                              <a:rPr lang="en-US" sz="1800" b="0" i="1" smtClean="0">
                                <a:solidFill>
                                  <a:schemeClr val="tx1"/>
                                </a:solidFill>
                                <a:latin typeface="Cambria Math" panose="02040503050406030204" pitchFamily="18" charset="0"/>
                                <a:ea typeface="Cambria Math" panose="02040503050406030204" pitchFamily="18" charset="0"/>
                              </a:rPr>
                            </m:ctrlPr>
                          </m:fPr>
                          <m:num>
                            <m:r>
                              <a:rPr lang="en-US" sz="1800" b="0" i="1" smtClean="0">
                                <a:solidFill>
                                  <a:schemeClr val="tx1"/>
                                </a:solidFill>
                                <a:latin typeface="Cambria Math" panose="02040503050406030204" pitchFamily="18" charset="0"/>
                                <a:ea typeface="Cambria Math" panose="02040503050406030204" pitchFamily="18" charset="0"/>
                              </a:rPr>
                              <m:t>𝑞</m:t>
                            </m:r>
                          </m:num>
                          <m:den>
                            <m:r>
                              <a:rPr lang="en-US" sz="1800" b="0" i="1" smtClean="0">
                                <a:solidFill>
                                  <a:schemeClr val="tx1"/>
                                </a:solidFill>
                                <a:latin typeface="Cambria Math" panose="02040503050406030204" pitchFamily="18" charset="0"/>
                                <a:ea typeface="Cambria Math" panose="02040503050406030204" pitchFamily="18" charset="0"/>
                              </a:rPr>
                              <m:t>2</m:t>
                            </m:r>
                            <m:sSub>
                              <m:sSubPr>
                                <m:ctrlPr>
                                  <a:rPr lang="en-US" sz="1800" b="0" i="1" smtClean="0">
                                    <a:solidFill>
                                      <a:schemeClr val="tx1"/>
                                    </a:solidFill>
                                    <a:latin typeface="Cambria Math" panose="02040503050406030204" pitchFamily="18" charset="0"/>
                                    <a:ea typeface="Cambria Math" panose="02040503050406030204" pitchFamily="18" charset="0"/>
                                  </a:rPr>
                                </m:ctrlPr>
                              </m:sSubPr>
                              <m:e>
                                <m:r>
                                  <a:rPr lang="en-US" sz="1800" b="0" i="1" smtClean="0">
                                    <a:solidFill>
                                      <a:schemeClr val="tx1"/>
                                    </a:solidFill>
                                    <a:latin typeface="Cambria Math" panose="02040503050406030204" pitchFamily="18" charset="0"/>
                                    <a:ea typeface="Cambria Math" panose="02040503050406030204" pitchFamily="18" charset="0"/>
                                  </a:rPr>
                                  <m:t>𝑚</m:t>
                                </m:r>
                              </m:e>
                              <m:sub>
                                <m:r>
                                  <a:rPr lang="en-US" sz="1800" b="0" i="1" smtClean="0">
                                    <a:solidFill>
                                      <a:schemeClr val="tx1"/>
                                    </a:solidFill>
                                    <a:latin typeface="Cambria Math" panose="02040503050406030204" pitchFamily="18" charset="0"/>
                                    <a:ea typeface="Cambria Math" panose="02040503050406030204" pitchFamily="18" charset="0"/>
                                  </a:rPr>
                                  <m:t>𝜇</m:t>
                                </m:r>
                              </m:sub>
                            </m:sSub>
                          </m:den>
                        </m:f>
                      </m:e>
                    </m:d>
                    <m:acc>
                      <m:accPr>
                        <m:chr m:val="⃗"/>
                        <m:ctrlPr>
                          <a:rPr lang="en-US" sz="1800" b="0" i="1" smtClean="0">
                            <a:solidFill>
                              <a:schemeClr val="tx1"/>
                            </a:solidFill>
                            <a:latin typeface="Cambria Math" panose="02040503050406030204" pitchFamily="18" charset="0"/>
                            <a:ea typeface="Cambria Math" panose="02040503050406030204" pitchFamily="18" charset="0"/>
                          </a:rPr>
                        </m:ctrlPr>
                      </m:accPr>
                      <m:e>
                        <m:r>
                          <a:rPr lang="en-US" sz="1800" b="0" i="1" smtClean="0">
                            <a:solidFill>
                              <a:schemeClr val="tx1"/>
                            </a:solidFill>
                            <a:latin typeface="Cambria Math" panose="02040503050406030204" pitchFamily="18" charset="0"/>
                            <a:ea typeface="Cambria Math" panose="02040503050406030204" pitchFamily="18" charset="0"/>
                          </a:rPr>
                          <m:t>𝑠</m:t>
                        </m:r>
                      </m:e>
                    </m:acc>
                  </m:oMath>
                </a14:m>
                <a:endParaRPr lang="en-US" sz="1800" dirty="0">
                  <a:solidFill>
                    <a:schemeClr val="tx1"/>
                  </a:solidFill>
                  <a:ea typeface="Cambria Math" panose="02040503050406030204" pitchFamily="18" charset="0"/>
                </a:endParaRPr>
              </a:p>
              <a:p>
                <a:pPr marL="0" indent="0" algn="ctr">
                  <a:buNone/>
                </a:pPr>
                <a:r>
                  <a:rPr lang="en-US" sz="1800" dirty="0">
                    <a:solidFill>
                      <a:schemeClr val="tx1"/>
                    </a:solidFill>
                  </a:rPr>
                  <a:t>g-factor: </a:t>
                </a:r>
                <a14:m>
                  <m:oMath xmlns:m="http://schemas.openxmlformats.org/officeDocument/2006/math">
                    <m:sSub>
                      <m:sSubPr>
                        <m:ctrlPr>
                          <a:rPr lang="en-US" sz="180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𝑔</m:t>
                        </m:r>
                      </m:e>
                      <m:sub>
                        <m:r>
                          <a:rPr lang="en-US" sz="1800" i="1" smtClean="0">
                            <a:solidFill>
                              <a:schemeClr val="tx1"/>
                            </a:solidFill>
                            <a:latin typeface="Cambria Math" panose="02040503050406030204" pitchFamily="18" charset="0"/>
                            <a:ea typeface="Cambria Math" panose="02040503050406030204" pitchFamily="18" charset="0"/>
                          </a:rPr>
                          <m:t>𝜇</m:t>
                        </m:r>
                      </m:sub>
                    </m:sSub>
                    <m:r>
                      <a:rPr lang="en-US" sz="1800" b="0" i="1" smtClean="0">
                        <a:solidFill>
                          <a:schemeClr val="tx1"/>
                        </a:solidFill>
                        <a:latin typeface="Cambria Math" panose="02040503050406030204" pitchFamily="18" charset="0"/>
                      </a:rPr>
                      <m:t>=2(1+</m:t>
                    </m:r>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𝑎</m:t>
                        </m:r>
                      </m:e>
                      <m:sub>
                        <m:r>
                          <a:rPr lang="en-US" sz="1800" b="0" i="1" smtClean="0">
                            <a:solidFill>
                              <a:schemeClr val="tx1"/>
                            </a:solidFill>
                            <a:latin typeface="Cambria Math" panose="02040503050406030204" pitchFamily="18" charset="0"/>
                            <a:ea typeface="Cambria Math" panose="02040503050406030204" pitchFamily="18" charset="0"/>
                          </a:rPr>
                          <m:t>𝜇</m:t>
                        </m:r>
                      </m:sub>
                    </m:sSub>
                    <m:r>
                      <a:rPr lang="en-US" sz="1800" b="0" i="1" smtClean="0">
                        <a:solidFill>
                          <a:schemeClr val="tx1"/>
                        </a:solidFill>
                        <a:latin typeface="Cambria Math" panose="02040503050406030204" pitchFamily="18" charset="0"/>
                      </a:rPr>
                      <m:t>)</m:t>
                    </m:r>
                  </m:oMath>
                </a14:m>
                <a:endParaRPr lang="en-US" sz="1800" dirty="0">
                  <a:solidFill>
                    <a:schemeClr val="tx1"/>
                  </a:solidFill>
                </a:endParaRPr>
              </a:p>
              <a:p>
                <a:pPr marL="0" indent="0">
                  <a:buNone/>
                </a:pPr>
                <a:endParaRPr lang="en-US" sz="1800" dirty="0"/>
              </a:p>
              <a:p>
                <a:pPr marL="1828800" lvl="4" indent="0">
                  <a:buNone/>
                </a:pPr>
                <a:endParaRPr lang="en-US" dirty="0"/>
              </a:p>
            </p:txBody>
          </p:sp>
        </mc:Choice>
        <mc:Fallback>
          <p:sp>
            <p:nvSpPr>
              <p:cNvPr id="6" name="Content Placeholder 5"/>
              <p:cNvSpPr>
                <a:spLocks noGrp="1" noRot="1" noChangeAspect="1" noMove="1" noResize="1" noEditPoints="1" noAdjustHandles="1" noChangeArrowheads="1" noChangeShapeType="1" noTextEdit="1"/>
              </p:cNvSpPr>
              <p:nvPr>
                <p:ph idx="1"/>
              </p:nvPr>
            </p:nvSpPr>
            <p:spPr>
              <a:xfrm>
                <a:off x="457201" y="1002372"/>
                <a:ext cx="8286108" cy="1438987"/>
              </a:xfrm>
              <a:blipFill>
                <a:blip r:embed="rId3"/>
                <a:stretch>
                  <a:fillRect l="-1692" t="-5508" r="-809" b="-847"/>
                </a:stretch>
              </a:blipFill>
            </p:spPr>
            <p:txBody>
              <a:bodyPr/>
              <a:lstStyle/>
              <a:p>
                <a:r>
                  <a:rPr lang="en-US">
                    <a:noFill/>
                  </a:rPr>
                  <a:t> </a:t>
                </a:r>
              </a:p>
            </p:txBody>
          </p:sp>
        </mc:Fallback>
      </mc:AlternateContent>
      <p:sp>
        <p:nvSpPr>
          <p:cNvPr id="7" name="Title 6"/>
          <p:cNvSpPr>
            <a:spLocks noGrp="1"/>
          </p:cNvSpPr>
          <p:nvPr>
            <p:ph type="title"/>
          </p:nvPr>
        </p:nvSpPr>
        <p:spPr>
          <a:xfrm>
            <a:off x="457200" y="282574"/>
            <a:ext cx="8686800" cy="427877"/>
          </a:xfrm>
        </p:spPr>
        <p:txBody>
          <a:bodyPr/>
          <a:lstStyle/>
          <a:p>
            <a:r>
              <a:rPr lang="en-US" sz="1950" dirty="0"/>
              <a:t>Muon g-2</a:t>
            </a:r>
          </a:p>
        </p:txBody>
      </p:sp>
      <p:sp>
        <p:nvSpPr>
          <p:cNvPr id="3" name="Date Placeholder 2"/>
          <p:cNvSpPr>
            <a:spLocks noGrp="1"/>
          </p:cNvSpPr>
          <p:nvPr>
            <p:ph type="dt" sz="half" idx="2"/>
          </p:nvPr>
        </p:nvSpPr>
        <p:spPr/>
        <p:txBody>
          <a:bodyPr/>
          <a:lstStyle/>
          <a:p>
            <a:pPr>
              <a:defRPr/>
            </a:pPr>
            <a:r>
              <a:rPr lang="en-US"/>
              <a:t>6/15/2022</a:t>
            </a:r>
            <a:endParaRPr lang="en-US" dirty="0"/>
          </a:p>
        </p:txBody>
      </p:sp>
      <p:sp>
        <p:nvSpPr>
          <p:cNvPr id="4" name="Footer Placeholder 3"/>
          <p:cNvSpPr>
            <a:spLocks noGrp="1"/>
          </p:cNvSpPr>
          <p:nvPr>
            <p:ph type="ftr" sz="quarter" idx="3"/>
          </p:nvPr>
        </p:nvSpPr>
        <p:spPr/>
        <p:txBody>
          <a:bodyPr/>
          <a:lstStyle/>
          <a:p>
            <a:pPr>
              <a:defRPr/>
            </a:pPr>
            <a:r>
              <a:rPr lang="en-US"/>
              <a:t>Fatima Rodriguez | Mapping the Radial Magnetic Field of Muon g-2</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
        <p:nvSpPr>
          <p:cNvPr id="9" name="TextBox 8">
            <a:extLst>
              <a:ext uri="{FF2B5EF4-FFF2-40B4-BE49-F238E27FC236}">
                <a16:creationId xmlns:a16="http://schemas.microsoft.com/office/drawing/2014/main" id="{A24D099F-44F5-8D4F-853A-0A46B1CC0DA6}"/>
              </a:ext>
            </a:extLst>
          </p:cNvPr>
          <p:cNvSpPr txBox="1"/>
          <p:nvPr/>
        </p:nvSpPr>
        <p:spPr>
          <a:xfrm>
            <a:off x="137242" y="5579142"/>
            <a:ext cx="4256317" cy="461665"/>
          </a:xfrm>
          <a:prstGeom prst="rect">
            <a:avLst/>
          </a:prstGeom>
          <a:noFill/>
        </p:spPr>
        <p:txBody>
          <a:bodyPr wrap="square" rtlCol="0">
            <a:spAutoFit/>
          </a:bodyPr>
          <a:lstStyle/>
          <a:p>
            <a:r>
              <a:rPr lang="en-US" sz="1200" b="1" dirty="0">
                <a:latin typeface="Helvetica" pitchFamily="2" charset="0"/>
              </a:rPr>
              <a:t>Fig 1: Muon g-2 at Fermilab. Photo: </a:t>
            </a:r>
            <a:r>
              <a:rPr lang="en-US" sz="1200" b="1" dirty="0" err="1">
                <a:latin typeface="Helvetica" pitchFamily="2" charset="0"/>
              </a:rPr>
              <a:t>Reider</a:t>
            </a:r>
            <a:r>
              <a:rPr lang="en-US" sz="1200" b="1" dirty="0">
                <a:latin typeface="Helvetica" pitchFamily="2" charset="0"/>
              </a:rPr>
              <a:t> Hahn, Fermilab (2017).</a:t>
            </a:r>
          </a:p>
        </p:txBody>
      </p:sp>
      <p:pic>
        <p:nvPicPr>
          <p:cNvPr id="2050" name="Picture 2">
            <a:extLst>
              <a:ext uri="{FF2B5EF4-FFF2-40B4-BE49-F238E27FC236}">
                <a16:creationId xmlns:a16="http://schemas.microsoft.com/office/drawing/2014/main" id="{ECAE85DB-90AF-C076-05BC-E7572E55FB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250" y="2733420"/>
            <a:ext cx="4171309" cy="27844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4C0A5DC-8841-DDF6-3074-41FBEA57A866}"/>
              </a:ext>
            </a:extLst>
          </p:cNvPr>
          <p:cNvSpPr txBox="1"/>
          <p:nvPr/>
        </p:nvSpPr>
        <p:spPr>
          <a:xfrm>
            <a:off x="4572000" y="2601158"/>
            <a:ext cx="4171309" cy="3416320"/>
          </a:xfrm>
          <a:prstGeom prst="rect">
            <a:avLst/>
          </a:prstGeom>
          <a:noFill/>
        </p:spPr>
        <p:txBody>
          <a:bodyPr wrap="square" rtlCol="0">
            <a:spAutoFit/>
          </a:bodyPr>
          <a:lstStyle/>
          <a:p>
            <a:r>
              <a:rPr lang="en-US" sz="1800" dirty="0">
                <a:solidFill>
                  <a:schemeClr val="accent6"/>
                </a:solidFill>
                <a:latin typeface="Helvetica" panose="020B0604020202020204" pitchFamily="34" charset="0"/>
                <a:cs typeface="Helvetica" panose="020B0604020202020204" pitchFamily="34" charset="0"/>
              </a:rPr>
              <a:t>Muon g-2 directs a beam of protons into a fixed target to create </a:t>
            </a:r>
            <a:r>
              <a:rPr lang="en-US" sz="1800" dirty="0" err="1">
                <a:solidFill>
                  <a:schemeClr val="accent6"/>
                </a:solidFill>
                <a:latin typeface="Helvetica" panose="020B0604020202020204" pitchFamily="34" charset="0"/>
                <a:cs typeface="Helvetica" panose="020B0604020202020204" pitchFamily="34" charset="0"/>
              </a:rPr>
              <a:t>pions</a:t>
            </a:r>
            <a:r>
              <a:rPr lang="en-US" sz="1800" dirty="0">
                <a:solidFill>
                  <a:schemeClr val="accent6"/>
                </a:solidFill>
                <a:latin typeface="Helvetica" panose="020B0604020202020204" pitchFamily="34" charset="0"/>
                <a:cs typeface="Helvetica" panose="020B0604020202020204" pitchFamily="34" charset="0"/>
              </a:rPr>
              <a:t>, which then decay into muons. This beam of muons is then directed into a 50-foot-diameter superconducting storage ring, where calorimeters are used to detect its decay positrons.</a:t>
            </a:r>
          </a:p>
          <a:p>
            <a:endParaRPr lang="en-US" sz="1800" dirty="0">
              <a:solidFill>
                <a:schemeClr val="accent6"/>
              </a:solidFill>
              <a:latin typeface="Helvetica" panose="020B0604020202020204" pitchFamily="34" charset="0"/>
              <a:cs typeface="Helvetica" panose="020B0604020202020204" pitchFamily="34" charset="0"/>
            </a:endParaRPr>
          </a:p>
          <a:p>
            <a:r>
              <a:rPr lang="en-US" sz="1800" dirty="0">
                <a:solidFill>
                  <a:schemeClr val="accent6"/>
                </a:solidFill>
                <a:latin typeface="Helvetica" panose="020B0604020202020204" pitchFamily="34" charset="0"/>
                <a:cs typeface="Helvetica" panose="020B0604020202020204" pitchFamily="34" charset="0"/>
              </a:rPr>
              <a:t>We can determine how the muon’s internal magnet </a:t>
            </a:r>
            <a:r>
              <a:rPr lang="en-US" sz="1800" dirty="0" err="1">
                <a:solidFill>
                  <a:schemeClr val="accent6"/>
                </a:solidFill>
                <a:latin typeface="Helvetica" panose="020B0604020202020204" pitchFamily="34" charset="0"/>
                <a:cs typeface="Helvetica" panose="020B0604020202020204" pitchFamily="34" charset="0"/>
              </a:rPr>
              <a:t>precesses</a:t>
            </a:r>
            <a:r>
              <a:rPr lang="en-US" sz="1800" dirty="0">
                <a:solidFill>
                  <a:schemeClr val="accent6"/>
                </a:solidFill>
                <a:latin typeface="Helvetica" panose="020B0604020202020204" pitchFamily="34" charset="0"/>
                <a:cs typeface="Helvetica" panose="020B0604020202020204" pitchFamily="34" charset="0"/>
              </a:rPr>
              <a:t> by the number of positrons detected as a function of time and their energy levels. </a:t>
            </a:r>
          </a:p>
        </p:txBody>
      </p:sp>
    </p:spTree>
    <p:extLst>
      <p:ext uri="{BB962C8B-B14F-4D97-AF65-F5344CB8AC3E}">
        <p14:creationId xmlns:p14="http://schemas.microsoft.com/office/powerpoint/2010/main" val="3784689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Content Placeholder 5"/>
              <p:cNvSpPr>
                <a:spLocks noGrp="1"/>
              </p:cNvSpPr>
              <p:nvPr>
                <p:ph idx="1"/>
              </p:nvPr>
            </p:nvSpPr>
            <p:spPr>
              <a:xfrm>
                <a:off x="457201" y="1002373"/>
                <a:ext cx="8286108" cy="1864410"/>
              </a:xfrm>
            </p:spPr>
            <p:txBody>
              <a:bodyPr/>
              <a:lstStyle/>
              <a:p>
                <a:pPr marL="0" indent="0">
                  <a:buNone/>
                </a:pPr>
                <a:r>
                  <a:rPr lang="en-US" sz="1800" dirty="0"/>
                  <a:t>In measuring g-2 with high precision, we can compare its value to the theoretical prediction from the standard model (SM). </a:t>
                </a:r>
              </a:p>
              <a:p>
                <a:pPr marL="0" indent="0">
                  <a:buNone/>
                </a:pPr>
                <a:r>
                  <a:rPr lang="en-US" sz="1800" dirty="0"/>
                  <a:t>At first order of Dirac’s theory for s=1/2 particles, g=2. </a:t>
                </a:r>
              </a:p>
              <a:p>
                <a:pPr marL="0" indent="0">
                  <a:buNone/>
                </a:pP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𝑔</m:t>
                        </m:r>
                      </m:e>
                      <m:sub>
                        <m:r>
                          <a:rPr lang="en-US" sz="1800" i="1" smtClean="0">
                            <a:latin typeface="Cambria Math" panose="02040503050406030204" pitchFamily="18" charset="0"/>
                            <a:ea typeface="Cambria Math" panose="02040503050406030204" pitchFamily="18" charset="0"/>
                          </a:rPr>
                          <m:t>𝜇</m:t>
                        </m:r>
                      </m:sub>
                    </m:sSub>
                    <m:r>
                      <a:rPr lang="en-US" sz="1800" b="0" i="1" smtClean="0">
                        <a:latin typeface="Cambria Math" panose="02040503050406030204" pitchFamily="18" charset="0"/>
                      </a:rPr>
                      <m:t>=2</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1+</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𝑎</m:t>
                            </m:r>
                          </m:e>
                          <m:sub>
                            <m:r>
                              <a:rPr lang="en-US" sz="1800" b="0" i="1" smtClean="0">
                                <a:latin typeface="Cambria Math" panose="02040503050406030204" pitchFamily="18" charset="0"/>
                              </a:rPr>
                              <m:t>𝜇</m:t>
                            </m:r>
                          </m:sub>
                        </m:sSub>
                      </m:e>
                    </m:d>
                    <m:r>
                      <a:rPr lang="en-US" sz="1800" b="0" i="1" smtClean="0">
                        <a:latin typeface="Cambria Math" panose="02040503050406030204" pitchFamily="18" charset="0"/>
                        <a:ea typeface="Cambria Math" panose="02040503050406030204" pitchFamily="18" charset="0"/>
                      </a:rPr>
                      <m:t>⇒</m:t>
                    </m:r>
                  </m:oMath>
                </a14:m>
                <a:r>
                  <a:rPr lang="en-US" sz="1800" dirty="0"/>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𝑎</m:t>
                        </m:r>
                      </m:e>
                      <m:sub>
                        <m:r>
                          <a:rPr lang="en-US" sz="1800" i="1">
                            <a:latin typeface="Cambria Math" panose="02040503050406030204" pitchFamily="18" charset="0"/>
                          </a:rPr>
                          <m:t>𝜇</m:t>
                        </m:r>
                      </m:sub>
                    </m:sSub>
                    <m:r>
                      <a:rPr lang="en-US" sz="1800" b="0" i="0"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𝑔</m:t>
                        </m:r>
                        <m:r>
                          <a:rPr lang="en-US" sz="1800" b="0" i="1" smtClean="0">
                            <a:latin typeface="Cambria Math" panose="02040503050406030204" pitchFamily="18" charset="0"/>
                          </a:rPr>
                          <m:t>−2</m:t>
                        </m:r>
                      </m:num>
                      <m:den>
                        <m:r>
                          <a:rPr lang="en-US" sz="1800" b="0" i="1" smtClean="0">
                            <a:latin typeface="Cambria Math" panose="02040503050406030204" pitchFamily="18" charset="0"/>
                          </a:rPr>
                          <m:t>2</m:t>
                        </m:r>
                      </m:den>
                    </m:f>
                  </m:oMath>
                </a14:m>
                <a:br>
                  <a:rPr lang="en-US" sz="1800" dirty="0"/>
                </a:br>
                <a:endParaRPr lang="en-US" sz="1800" dirty="0"/>
              </a:p>
              <a:p>
                <a:pPr marL="0" indent="0">
                  <a:buNone/>
                </a:pPr>
                <a:endParaRPr lang="en-US" sz="1800" dirty="0"/>
              </a:p>
              <a:p>
                <a:pPr marL="0" indent="0">
                  <a:buNone/>
                </a:pPr>
                <a:endParaRPr lang="en-US" sz="1800" dirty="0"/>
              </a:p>
              <a:p>
                <a:pPr marL="0" indent="0">
                  <a:buNone/>
                </a:pPr>
                <a:endParaRPr lang="en-US" sz="1800" dirty="0"/>
              </a:p>
            </p:txBody>
          </p:sp>
        </mc:Choice>
        <mc:Fallback>
          <p:sp>
            <p:nvSpPr>
              <p:cNvPr id="6" name="Content Placeholder 5"/>
              <p:cNvSpPr>
                <a:spLocks noGrp="1" noRot="1" noChangeAspect="1" noMove="1" noResize="1" noEditPoints="1" noAdjustHandles="1" noChangeArrowheads="1" noChangeShapeType="1" noTextEdit="1"/>
              </p:cNvSpPr>
              <p:nvPr>
                <p:ph idx="1"/>
              </p:nvPr>
            </p:nvSpPr>
            <p:spPr>
              <a:xfrm>
                <a:off x="457201" y="1002373"/>
                <a:ext cx="8286108" cy="1864410"/>
              </a:xfrm>
              <a:blipFill>
                <a:blip r:embed="rId2"/>
                <a:stretch>
                  <a:fillRect l="-1692" t="-4248" r="-442"/>
                </a:stretch>
              </a:blipFill>
            </p:spPr>
            <p:txBody>
              <a:bodyPr/>
              <a:lstStyle/>
              <a:p>
                <a:r>
                  <a:rPr lang="en-US">
                    <a:noFill/>
                  </a:rPr>
                  <a:t> </a:t>
                </a:r>
              </a:p>
            </p:txBody>
          </p:sp>
        </mc:Fallback>
      </mc:AlternateContent>
      <p:sp>
        <p:nvSpPr>
          <p:cNvPr id="7" name="Title 6"/>
          <p:cNvSpPr>
            <a:spLocks noGrp="1"/>
          </p:cNvSpPr>
          <p:nvPr>
            <p:ph type="title"/>
          </p:nvPr>
        </p:nvSpPr>
        <p:spPr>
          <a:xfrm>
            <a:off x="457200" y="282574"/>
            <a:ext cx="8686800" cy="427877"/>
          </a:xfrm>
        </p:spPr>
        <p:txBody>
          <a:bodyPr/>
          <a:lstStyle/>
          <a:p>
            <a:r>
              <a:rPr lang="en-US" sz="1950" dirty="0"/>
              <a:t>Muon g-2 motivation</a:t>
            </a:r>
          </a:p>
        </p:txBody>
      </p:sp>
      <p:sp>
        <p:nvSpPr>
          <p:cNvPr id="3" name="Date Placeholder 2"/>
          <p:cNvSpPr>
            <a:spLocks noGrp="1"/>
          </p:cNvSpPr>
          <p:nvPr>
            <p:ph type="dt" sz="half" idx="2"/>
          </p:nvPr>
        </p:nvSpPr>
        <p:spPr/>
        <p:txBody>
          <a:bodyPr/>
          <a:lstStyle/>
          <a:p>
            <a:pPr>
              <a:defRPr/>
            </a:pPr>
            <a:r>
              <a:rPr lang="en-US"/>
              <a:t>6/15/2022</a:t>
            </a:r>
            <a:endParaRPr lang="en-US" dirty="0"/>
          </a:p>
        </p:txBody>
      </p:sp>
      <p:sp>
        <p:nvSpPr>
          <p:cNvPr id="4" name="Footer Placeholder 3"/>
          <p:cNvSpPr>
            <a:spLocks noGrp="1"/>
          </p:cNvSpPr>
          <p:nvPr>
            <p:ph type="ftr" sz="quarter" idx="3"/>
          </p:nvPr>
        </p:nvSpPr>
        <p:spPr/>
        <p:txBody>
          <a:bodyPr/>
          <a:lstStyle/>
          <a:p>
            <a:pPr>
              <a:defRPr/>
            </a:pPr>
            <a:r>
              <a:rPr lang="en-US"/>
              <a:t>Fatima Rodriguez | Mapping the Radial Magnetic Field of Muon g-2</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pic>
        <p:nvPicPr>
          <p:cNvPr id="3074" name="Picture 2">
            <a:extLst>
              <a:ext uri="{FF2B5EF4-FFF2-40B4-BE49-F238E27FC236}">
                <a16:creationId xmlns:a16="http://schemas.microsoft.com/office/drawing/2014/main" id="{43041A56-AE57-0A14-EFA7-804191B2A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0" y="2632345"/>
            <a:ext cx="4241122" cy="318084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19028F8C-1E57-CDE9-B332-0D02CC3D6CC5}"/>
                  </a:ext>
                </a:extLst>
              </p:cNvPr>
              <p:cNvSpPr txBox="1"/>
              <p:nvPr/>
            </p:nvSpPr>
            <p:spPr>
              <a:xfrm>
                <a:off x="4572000" y="2919131"/>
                <a:ext cx="4342790" cy="2365648"/>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Sup>
                        <m:sSubSupPr>
                          <m:ctrlPr>
                            <a:rPr lang="en-US" sz="1800" i="1" smtClean="0">
                              <a:latin typeface="Cambria Math" panose="02040503050406030204" pitchFamily="18" charset="0"/>
                              <a:cs typeface="Helvetica" panose="020B0604020202020204" pitchFamily="34" charset="0"/>
                            </a:rPr>
                          </m:ctrlPr>
                        </m:sSubSupPr>
                        <m:e>
                          <m:r>
                            <a:rPr lang="en-US" sz="1800" b="0" i="1" smtClean="0">
                              <a:latin typeface="Cambria Math" panose="02040503050406030204" pitchFamily="18" charset="0"/>
                              <a:cs typeface="Helvetica" panose="020B0604020202020204" pitchFamily="34" charset="0"/>
                            </a:rPr>
                            <m:t>𝑎</m:t>
                          </m:r>
                        </m:e>
                        <m:sub>
                          <m:r>
                            <a:rPr lang="en-US" sz="1800" i="1" smtClean="0">
                              <a:latin typeface="Cambria Math" panose="02040503050406030204" pitchFamily="18" charset="0"/>
                              <a:ea typeface="Cambria Math" panose="02040503050406030204" pitchFamily="18" charset="0"/>
                              <a:cs typeface="Helvetica" panose="020B0604020202020204" pitchFamily="34" charset="0"/>
                            </a:rPr>
                            <m:t>𝜇</m:t>
                          </m:r>
                        </m:sub>
                        <m:sup>
                          <m:r>
                            <a:rPr lang="en-US" sz="1800" b="0" i="1" smtClean="0">
                              <a:latin typeface="Cambria Math" panose="02040503050406030204" pitchFamily="18" charset="0"/>
                              <a:cs typeface="Helvetica" panose="020B0604020202020204" pitchFamily="34" charset="0"/>
                            </a:rPr>
                            <m:t>𝐵𝑁𝐿</m:t>
                          </m:r>
                        </m:sup>
                      </m:sSubSup>
                      <m:r>
                        <a:rPr lang="en-US" sz="1800" b="0" i="1" smtClean="0">
                          <a:latin typeface="Cambria Math" panose="02040503050406030204" pitchFamily="18" charset="0"/>
                          <a:cs typeface="Helvetica" panose="020B0604020202020204" pitchFamily="34" charset="0"/>
                        </a:rPr>
                        <m:t>=116592080</m:t>
                      </m:r>
                      <m:d>
                        <m:dPr>
                          <m:ctrlPr>
                            <a:rPr lang="en-US" sz="1800" b="0" i="1" smtClean="0">
                              <a:latin typeface="Cambria Math" panose="02040503050406030204" pitchFamily="18" charset="0"/>
                              <a:cs typeface="Helvetica" panose="020B0604020202020204" pitchFamily="34" charset="0"/>
                            </a:rPr>
                          </m:ctrlPr>
                        </m:dPr>
                        <m:e>
                          <m:r>
                            <a:rPr lang="en-US" sz="1800" b="0" i="1" smtClean="0">
                              <a:latin typeface="Cambria Math" panose="02040503050406030204" pitchFamily="18" charset="0"/>
                              <a:cs typeface="Helvetica" panose="020B0604020202020204" pitchFamily="34" charset="0"/>
                            </a:rPr>
                            <m:t>63</m:t>
                          </m:r>
                        </m:e>
                      </m:d>
                      <m:r>
                        <a:rPr lang="en-US" sz="1800" b="0" i="1" smtClean="0">
                          <a:latin typeface="Cambria Math" panose="02040503050406030204" pitchFamily="18" charset="0"/>
                          <a:ea typeface="Cambria Math" panose="02040503050406030204" pitchFamily="18" charset="0"/>
                          <a:cs typeface="Helvetica" panose="020B0604020202020204" pitchFamily="34" charset="0"/>
                        </a:rPr>
                        <m:t>×</m:t>
                      </m:r>
                      <m:sSup>
                        <m:sSupPr>
                          <m:ctrlPr>
                            <a:rPr lang="en-US" sz="1800" b="0" i="1" smtClean="0">
                              <a:latin typeface="Cambria Math" panose="02040503050406030204" pitchFamily="18" charset="0"/>
                              <a:ea typeface="Cambria Math" panose="02040503050406030204" pitchFamily="18" charset="0"/>
                              <a:cs typeface="Helvetica" panose="020B0604020202020204" pitchFamily="34" charset="0"/>
                            </a:rPr>
                          </m:ctrlPr>
                        </m:sSupPr>
                        <m:e>
                          <m:r>
                            <a:rPr lang="en-US" sz="1800" b="0" i="1" smtClean="0">
                              <a:latin typeface="Cambria Math" panose="02040503050406030204" pitchFamily="18" charset="0"/>
                              <a:ea typeface="Cambria Math" panose="02040503050406030204" pitchFamily="18" charset="0"/>
                              <a:cs typeface="Helvetica" panose="020B0604020202020204" pitchFamily="34" charset="0"/>
                            </a:rPr>
                            <m:t>10</m:t>
                          </m:r>
                        </m:e>
                        <m:sup>
                          <m:r>
                            <a:rPr lang="en-US" sz="1800" b="0" i="1" smtClean="0">
                              <a:latin typeface="Cambria Math" panose="02040503050406030204" pitchFamily="18" charset="0"/>
                              <a:ea typeface="Cambria Math" panose="02040503050406030204" pitchFamily="18" charset="0"/>
                              <a:cs typeface="Helvetica" panose="020B0604020202020204" pitchFamily="34" charset="0"/>
                            </a:rPr>
                            <m:t>−11</m:t>
                          </m:r>
                        </m:sup>
                      </m:sSup>
                    </m:oMath>
                  </m:oMathPara>
                </a14:m>
                <a:endParaRPr lang="en-US" sz="1800" b="0" dirty="0">
                  <a:latin typeface="Helvetica" panose="020B0604020202020204" pitchFamily="34" charset="0"/>
                  <a:ea typeface="Cambria Math" panose="02040503050406030204" pitchFamily="18" charset="0"/>
                  <a:cs typeface="Helvetica" panose="020B0604020202020204" pitchFamily="34" charset="0"/>
                </a:endParaRPr>
              </a:p>
              <a:p>
                <a:endParaRPr lang="en-US" sz="1800" b="0" dirty="0">
                  <a:latin typeface="Helvetica" panose="020B0604020202020204" pitchFamily="34" charset="0"/>
                  <a:ea typeface="Cambria Math" panose="02040503050406030204" pitchFamily="18" charset="0"/>
                  <a:cs typeface="Helvetica" panose="020B0604020202020204" pitchFamily="34" charset="0"/>
                </a:endParaRPr>
              </a:p>
              <a:p>
                <a14:m>
                  <m:oMathPara xmlns:m="http://schemas.openxmlformats.org/officeDocument/2006/math">
                    <m:oMathParaPr>
                      <m:jc m:val="centerGroup"/>
                    </m:oMathParaPr>
                    <m:oMath xmlns:m="http://schemas.openxmlformats.org/officeDocument/2006/math">
                      <m:sSubSup>
                        <m:sSubSupPr>
                          <m:ctrlPr>
                            <a:rPr lang="en-US" sz="1800" i="1" smtClean="0">
                              <a:latin typeface="Cambria Math" panose="02040503050406030204" pitchFamily="18" charset="0"/>
                              <a:cs typeface="Helvetica" panose="020B0604020202020204" pitchFamily="34" charset="0"/>
                            </a:rPr>
                          </m:ctrlPr>
                        </m:sSubSupPr>
                        <m:e>
                          <m:r>
                            <a:rPr lang="en-US" sz="1800" i="1">
                              <a:latin typeface="Cambria Math" panose="02040503050406030204" pitchFamily="18" charset="0"/>
                              <a:cs typeface="Helvetica" panose="020B0604020202020204" pitchFamily="34" charset="0"/>
                            </a:rPr>
                            <m:t>𝑎</m:t>
                          </m:r>
                        </m:e>
                        <m:sub>
                          <m:r>
                            <a:rPr lang="en-US" sz="1800" i="1">
                              <a:latin typeface="Cambria Math" panose="02040503050406030204" pitchFamily="18" charset="0"/>
                              <a:ea typeface="Cambria Math" panose="02040503050406030204" pitchFamily="18" charset="0"/>
                              <a:cs typeface="Helvetica" panose="020B0604020202020204" pitchFamily="34" charset="0"/>
                            </a:rPr>
                            <m:t>𝜇</m:t>
                          </m:r>
                        </m:sub>
                        <m:sup>
                          <m:r>
                            <a:rPr lang="en-US" sz="1800" b="0" i="1" smtClean="0">
                              <a:latin typeface="Cambria Math" panose="02040503050406030204" pitchFamily="18" charset="0"/>
                              <a:ea typeface="Cambria Math" panose="02040503050406030204" pitchFamily="18" charset="0"/>
                              <a:cs typeface="Helvetica" panose="020B0604020202020204" pitchFamily="34" charset="0"/>
                            </a:rPr>
                            <m:t>𝐹𝑁𝐴𝐿</m:t>
                          </m:r>
                        </m:sup>
                      </m:sSubSup>
                      <m:r>
                        <a:rPr lang="en-US" sz="1800" b="0" i="1" smtClean="0">
                          <a:latin typeface="Cambria Math" panose="02040503050406030204" pitchFamily="18" charset="0"/>
                          <a:cs typeface="Helvetica" panose="020B0604020202020204" pitchFamily="34" charset="0"/>
                        </a:rPr>
                        <m:t>=116592040</m:t>
                      </m:r>
                      <m:d>
                        <m:dPr>
                          <m:ctrlPr>
                            <a:rPr lang="en-US" sz="1800" b="0" i="1" smtClean="0">
                              <a:latin typeface="Cambria Math" panose="02040503050406030204" pitchFamily="18" charset="0"/>
                              <a:cs typeface="Helvetica" panose="020B0604020202020204" pitchFamily="34" charset="0"/>
                            </a:rPr>
                          </m:ctrlPr>
                        </m:dPr>
                        <m:e>
                          <m:r>
                            <a:rPr lang="en-US" sz="1800" b="0" i="1" smtClean="0">
                              <a:latin typeface="Cambria Math" panose="02040503050406030204" pitchFamily="18" charset="0"/>
                              <a:cs typeface="Helvetica" panose="020B0604020202020204" pitchFamily="34" charset="0"/>
                            </a:rPr>
                            <m:t>59</m:t>
                          </m:r>
                        </m:e>
                      </m:d>
                      <m:r>
                        <a:rPr lang="en-US" sz="1800" b="0" i="1" smtClean="0">
                          <a:latin typeface="Cambria Math" panose="02040503050406030204" pitchFamily="18" charset="0"/>
                          <a:ea typeface="Cambria Math" panose="02040503050406030204" pitchFamily="18" charset="0"/>
                          <a:cs typeface="Helvetica" panose="020B0604020202020204" pitchFamily="34" charset="0"/>
                        </a:rPr>
                        <m:t>×</m:t>
                      </m:r>
                      <m:sSup>
                        <m:sSupPr>
                          <m:ctrlPr>
                            <a:rPr lang="en-US" sz="1800" b="0" i="1" smtClean="0">
                              <a:latin typeface="Cambria Math" panose="02040503050406030204" pitchFamily="18" charset="0"/>
                              <a:ea typeface="Cambria Math" panose="02040503050406030204" pitchFamily="18" charset="0"/>
                              <a:cs typeface="Helvetica" panose="020B0604020202020204" pitchFamily="34" charset="0"/>
                            </a:rPr>
                          </m:ctrlPr>
                        </m:sSupPr>
                        <m:e>
                          <m:r>
                            <a:rPr lang="en-US" sz="1800" b="0" i="1" smtClean="0">
                              <a:latin typeface="Cambria Math" panose="02040503050406030204" pitchFamily="18" charset="0"/>
                              <a:ea typeface="Cambria Math" panose="02040503050406030204" pitchFamily="18" charset="0"/>
                              <a:cs typeface="Helvetica" panose="020B0604020202020204" pitchFamily="34" charset="0"/>
                            </a:rPr>
                            <m:t>10</m:t>
                          </m:r>
                        </m:e>
                        <m:sup>
                          <m:r>
                            <a:rPr lang="en-US" sz="1800" b="0" i="1" smtClean="0">
                              <a:latin typeface="Cambria Math" panose="02040503050406030204" pitchFamily="18" charset="0"/>
                              <a:ea typeface="Cambria Math" panose="02040503050406030204" pitchFamily="18" charset="0"/>
                              <a:cs typeface="Helvetica" panose="020B0604020202020204" pitchFamily="34" charset="0"/>
                            </a:rPr>
                            <m:t>−11</m:t>
                          </m:r>
                        </m:sup>
                      </m:sSup>
                    </m:oMath>
                  </m:oMathPara>
                </a14:m>
                <a:endParaRPr lang="en-US" sz="1800" b="0" dirty="0">
                  <a:latin typeface="Helvetica" panose="020B0604020202020204" pitchFamily="34" charset="0"/>
                  <a:ea typeface="Cambria Math" panose="02040503050406030204" pitchFamily="18" charset="0"/>
                  <a:cs typeface="Helvetica" panose="020B0604020202020204" pitchFamily="34" charset="0"/>
                </a:endParaRPr>
              </a:p>
              <a:p>
                <a:endParaRPr lang="en-US" sz="1800" b="1" dirty="0">
                  <a:latin typeface="Helvetica" panose="020B0604020202020204" pitchFamily="34" charset="0"/>
                  <a:cs typeface="Helvetica" panose="020B0604020202020204" pitchFamily="34" charset="0"/>
                </a:endParaRPr>
              </a:p>
              <a:p>
                <a:endParaRPr lang="en-US" sz="1800" b="1" dirty="0">
                  <a:latin typeface="Helvetica" panose="020B0604020202020204" pitchFamily="34" charset="0"/>
                  <a:cs typeface="Helvetica" panose="020B0604020202020204" pitchFamily="34" charset="0"/>
                </a:endParaRPr>
              </a:p>
              <a:p>
                <a:r>
                  <a:rPr lang="en-US" sz="1800" b="1" dirty="0">
                    <a:solidFill>
                      <a:schemeClr val="accent6"/>
                    </a:solidFill>
                    <a:latin typeface="Helvetica" panose="020B0604020202020204" pitchFamily="34" charset="0"/>
                    <a:cs typeface="Helvetica" panose="020B0604020202020204" pitchFamily="34" charset="0"/>
                  </a:rPr>
                  <a:t>This experimental avg. with &gt;</a:t>
                </a:r>
                <a14:m>
                  <m:oMath xmlns:m="http://schemas.openxmlformats.org/officeDocument/2006/math">
                    <m:r>
                      <a:rPr lang="en-US" sz="1800" b="1" i="1" smtClean="0">
                        <a:solidFill>
                          <a:schemeClr val="accent6"/>
                        </a:solidFill>
                        <a:latin typeface="Cambria Math" panose="02040503050406030204" pitchFamily="18" charset="0"/>
                        <a:cs typeface="Helvetica" panose="020B0604020202020204" pitchFamily="34" charset="0"/>
                      </a:rPr>
                      <m:t>𝟒</m:t>
                    </m:r>
                    <m:r>
                      <a:rPr lang="en-US" sz="1800" b="1" i="1" smtClean="0">
                        <a:solidFill>
                          <a:schemeClr val="accent6"/>
                        </a:solidFill>
                        <a:latin typeface="Cambria Math" panose="02040503050406030204" pitchFamily="18" charset="0"/>
                        <a:ea typeface="Cambria Math" panose="02040503050406030204" pitchFamily="18" charset="0"/>
                        <a:cs typeface="Helvetica" panose="020B0604020202020204" pitchFamily="34" charset="0"/>
                      </a:rPr>
                      <m:t>𝝈</m:t>
                    </m:r>
                  </m:oMath>
                </a14:m>
                <a:r>
                  <a:rPr lang="en-US" sz="1800" b="1" dirty="0">
                    <a:solidFill>
                      <a:schemeClr val="accent6"/>
                    </a:solidFill>
                    <a:latin typeface="Helvetica" panose="020B0604020202020204" pitchFamily="34" charset="0"/>
                    <a:cs typeface="Helvetica" panose="020B0604020202020204" pitchFamily="34" charset="0"/>
                  </a:rPr>
                  <a:t> discrepancy suggests new underlying physics that diverge from the SM!!</a:t>
                </a:r>
              </a:p>
            </p:txBody>
          </p:sp>
        </mc:Choice>
        <mc:Fallback>
          <p:sp>
            <p:nvSpPr>
              <p:cNvPr id="2" name="TextBox 1">
                <a:extLst>
                  <a:ext uri="{FF2B5EF4-FFF2-40B4-BE49-F238E27FC236}">
                    <a16:creationId xmlns:a16="http://schemas.microsoft.com/office/drawing/2014/main" id="{19028F8C-1E57-CDE9-B332-0D02CC3D6CC5}"/>
                  </a:ext>
                </a:extLst>
              </p:cNvPr>
              <p:cNvSpPr txBox="1">
                <a:spLocks noRot="1" noChangeAspect="1" noMove="1" noResize="1" noEditPoints="1" noAdjustHandles="1" noChangeArrowheads="1" noChangeShapeType="1" noTextEdit="1"/>
              </p:cNvSpPr>
              <p:nvPr/>
            </p:nvSpPr>
            <p:spPr>
              <a:xfrm>
                <a:off x="4572000" y="2919131"/>
                <a:ext cx="4342790" cy="2365648"/>
              </a:xfrm>
              <a:prstGeom prst="rect">
                <a:avLst/>
              </a:prstGeom>
              <a:blipFill>
                <a:blip r:embed="rId4"/>
                <a:stretch>
                  <a:fillRect l="-1124" r="-2247" b="-3351"/>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5E0E9572-7E55-35A8-780F-542686F78B88}"/>
              </a:ext>
            </a:extLst>
          </p:cNvPr>
          <p:cNvSpPr txBox="1"/>
          <p:nvPr/>
        </p:nvSpPr>
        <p:spPr>
          <a:xfrm>
            <a:off x="281808" y="5697034"/>
            <a:ext cx="4122006" cy="461665"/>
          </a:xfrm>
          <a:prstGeom prst="rect">
            <a:avLst/>
          </a:prstGeom>
          <a:noFill/>
        </p:spPr>
        <p:txBody>
          <a:bodyPr wrap="square" rtlCol="0">
            <a:spAutoFit/>
          </a:bodyPr>
          <a:lstStyle/>
          <a:p>
            <a:r>
              <a:rPr lang="en-US" sz="1200" b="1" dirty="0">
                <a:latin typeface="Helvetica" pitchFamily="2" charset="0"/>
              </a:rPr>
              <a:t>Fig 2: Muon g-2 2021 results. Ryan Postal, Fermilab/Muon g-2 collaboration (2021).</a:t>
            </a:r>
          </a:p>
        </p:txBody>
      </p:sp>
    </p:spTree>
    <p:extLst>
      <p:ext uri="{BB962C8B-B14F-4D97-AF65-F5344CB8AC3E}">
        <p14:creationId xmlns:p14="http://schemas.microsoft.com/office/powerpoint/2010/main" val="584049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16"/>
          </p:nvPr>
        </p:nvSpPr>
        <p:spPr>
          <a:xfrm>
            <a:off x="222250" y="5083600"/>
            <a:ext cx="4085799" cy="1265812"/>
          </a:xfrm>
        </p:spPr>
        <p:txBody>
          <a:bodyPr/>
          <a:lstStyle/>
          <a:p>
            <a:r>
              <a:rPr lang="en-US" sz="1200" dirty="0"/>
              <a:t>Fig 3: The muon spin precession plane with no EDM (a) and non-zero EDM (b).</a:t>
            </a:r>
          </a:p>
        </p:txBody>
      </p:sp>
      <p:sp>
        <p:nvSpPr>
          <p:cNvPr id="5" name="Text Placeholder 4"/>
          <p:cNvSpPr>
            <a:spLocks noGrp="1"/>
          </p:cNvSpPr>
          <p:nvPr>
            <p:ph type="body" sz="half" idx="19"/>
          </p:nvPr>
        </p:nvSpPr>
        <p:spPr>
          <a:xfrm>
            <a:off x="4685335" y="5083600"/>
            <a:ext cx="3988685" cy="1265812"/>
          </a:xfrm>
        </p:spPr>
        <p:txBody>
          <a:bodyPr/>
          <a:lstStyle/>
          <a:p>
            <a:r>
              <a:rPr lang="en-US" sz="1200" dirty="0"/>
              <a:t>Fig 4: The muon spin precession plane with non-vertical magnetic field components.</a:t>
            </a:r>
          </a:p>
        </p:txBody>
      </p:sp>
      <p:sp>
        <p:nvSpPr>
          <p:cNvPr id="6" name="Date Placeholder 5"/>
          <p:cNvSpPr>
            <a:spLocks noGrp="1"/>
          </p:cNvSpPr>
          <p:nvPr>
            <p:ph type="dt" sz="half" idx="2"/>
          </p:nvPr>
        </p:nvSpPr>
        <p:spPr/>
        <p:txBody>
          <a:bodyPr/>
          <a:lstStyle/>
          <a:p>
            <a:pPr>
              <a:defRPr/>
            </a:pPr>
            <a:r>
              <a:rPr lang="en-US"/>
              <a:t>6/15/2022</a:t>
            </a:r>
            <a:endParaRPr lang="en-US" dirty="0"/>
          </a:p>
        </p:txBody>
      </p:sp>
      <p:sp>
        <p:nvSpPr>
          <p:cNvPr id="7" name="Footer Placeholder 6"/>
          <p:cNvSpPr>
            <a:spLocks noGrp="1"/>
          </p:cNvSpPr>
          <p:nvPr>
            <p:ph type="ftr" sz="quarter" idx="3"/>
          </p:nvPr>
        </p:nvSpPr>
        <p:spPr/>
        <p:txBody>
          <a:bodyPr/>
          <a:lstStyle/>
          <a:p>
            <a:pPr>
              <a:defRPr/>
            </a:pPr>
            <a:r>
              <a:rPr lang="en-US"/>
              <a:t>Fatima Rodriguez | Mapping the Radial Magnetic Field of Muon g-2</a:t>
            </a:r>
            <a:endParaRPr lang="en-US" b="1" dirty="0"/>
          </a:p>
        </p:txBody>
      </p:sp>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10" name="Title 9"/>
          <p:cNvSpPr>
            <a:spLocks noGrp="1"/>
          </p:cNvSpPr>
          <p:nvPr>
            <p:ph type="title"/>
          </p:nvPr>
        </p:nvSpPr>
        <p:spPr>
          <a:xfrm>
            <a:off x="457200" y="251752"/>
            <a:ext cx="8686800" cy="427877"/>
          </a:xfrm>
        </p:spPr>
        <p:txBody>
          <a:bodyPr/>
          <a:lstStyle/>
          <a:p>
            <a:r>
              <a:rPr lang="en-US" sz="1950" dirty="0"/>
              <a:t>Uncertainty in the electric dipole moment (EDM)</a:t>
            </a:r>
          </a:p>
        </p:txBody>
      </p:sp>
      <p:sp>
        <p:nvSpPr>
          <p:cNvPr id="11" name="Content Placeholder 1">
            <a:extLst>
              <a:ext uri="{FF2B5EF4-FFF2-40B4-BE49-F238E27FC236}">
                <a16:creationId xmlns:a16="http://schemas.microsoft.com/office/drawing/2014/main" id="{5E3E0769-2689-8842-82DA-9DDC2C5CE2BB}"/>
              </a:ext>
            </a:extLst>
          </p:cNvPr>
          <p:cNvSpPr txBox="1">
            <a:spLocks/>
          </p:cNvSpPr>
          <p:nvPr/>
        </p:nvSpPr>
        <p:spPr>
          <a:xfrm>
            <a:off x="4564885" y="1290049"/>
            <a:ext cx="4206240" cy="3633788"/>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endParaRPr lang="en-US" sz="2000" dirty="0"/>
          </a:p>
        </p:txBody>
      </p:sp>
      <p:sp>
        <p:nvSpPr>
          <p:cNvPr id="16" name="TextBox 15">
            <a:extLst>
              <a:ext uri="{FF2B5EF4-FFF2-40B4-BE49-F238E27FC236}">
                <a16:creationId xmlns:a16="http://schemas.microsoft.com/office/drawing/2014/main" id="{8106F67A-CE8D-0248-A06B-0CBB80CF1ADB}"/>
              </a:ext>
            </a:extLst>
          </p:cNvPr>
          <p:cNvSpPr txBox="1"/>
          <p:nvPr/>
        </p:nvSpPr>
        <p:spPr>
          <a:xfrm>
            <a:off x="4832260" y="5716506"/>
            <a:ext cx="4343399" cy="276999"/>
          </a:xfrm>
          <a:prstGeom prst="rect">
            <a:avLst/>
          </a:prstGeom>
          <a:noFill/>
        </p:spPr>
        <p:txBody>
          <a:bodyPr wrap="square" rtlCol="0">
            <a:spAutoFit/>
          </a:bodyPr>
          <a:lstStyle/>
          <a:p>
            <a:r>
              <a:rPr lang="en-US" sz="1200" dirty="0"/>
              <a:t>Diagrams by Samuel Grant, University College London (2022).</a:t>
            </a:r>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52099E72-76E9-5478-1B0B-BE82F006D398}"/>
                  </a:ext>
                </a:extLst>
              </p:cNvPr>
              <p:cNvSpPr txBox="1"/>
              <p:nvPr/>
            </p:nvSpPr>
            <p:spPr>
              <a:xfrm>
                <a:off x="358010" y="949911"/>
                <a:ext cx="8413115" cy="1584088"/>
              </a:xfrm>
              <a:prstGeom prst="rect">
                <a:avLst/>
              </a:prstGeom>
              <a:noFill/>
            </p:spPr>
            <p:txBody>
              <a:bodyPr wrap="square" rtlCol="0">
                <a:spAutoFit/>
              </a:bodyPr>
              <a:lstStyle/>
              <a:p>
                <a:r>
                  <a:rPr lang="en-US" sz="1800" dirty="0">
                    <a:solidFill>
                      <a:schemeClr val="accent6"/>
                    </a:solidFill>
                  </a:rPr>
                  <a:t>A non-zero muon EDM would be a sign of physics beyond the SM. A radial field has the same effect on the data as an EDM would </a:t>
                </a:r>
                <a:r>
                  <a:rPr lang="en-US" sz="1800" dirty="0">
                    <a:solidFill>
                      <a:schemeClr val="accent6"/>
                    </a:solidFill>
                    <a:sym typeface="Wingdings" panose="05000000000000000000" pitchFamily="2" charset="2"/>
                  </a:rPr>
                  <a:t> fake signal!</a:t>
                </a:r>
              </a:p>
              <a:p>
                <a:endParaRPr lang="en-US" sz="1800" dirty="0">
                  <a:solidFill>
                    <a:schemeClr val="accent6"/>
                  </a:solidFill>
                  <a:sym typeface="Wingdings" panose="05000000000000000000" pitchFamily="2" charset="2"/>
                </a:endParaRPr>
              </a:p>
              <a:p>
                <a:pPr algn="ctr"/>
                <a:r>
                  <a:rPr lang="en-US" sz="1800" dirty="0">
                    <a:solidFill>
                      <a:schemeClr val="tx1"/>
                    </a:solidFill>
                    <a:sym typeface="Wingdings" panose="05000000000000000000" pitchFamily="2" charset="2"/>
                  </a:rPr>
                  <a:t>EDM: </a:t>
                </a:r>
                <a14:m>
                  <m:oMath xmlns:m="http://schemas.openxmlformats.org/officeDocument/2006/math">
                    <m:acc>
                      <m:accPr>
                        <m:chr m:val="⃗"/>
                        <m:ctrlPr>
                          <a:rPr lang="en-US" sz="1800" i="1" smtClean="0">
                            <a:solidFill>
                              <a:schemeClr val="tx1"/>
                            </a:solidFill>
                            <a:latin typeface="Cambria Math" panose="02040503050406030204" pitchFamily="18" charset="0"/>
                            <a:sym typeface="Wingdings" panose="05000000000000000000" pitchFamily="2" charset="2"/>
                          </a:rPr>
                        </m:ctrlPr>
                      </m:accPr>
                      <m:e>
                        <m:r>
                          <a:rPr lang="en-US" sz="1800" b="0" i="1" smtClean="0">
                            <a:solidFill>
                              <a:schemeClr val="tx1"/>
                            </a:solidFill>
                            <a:latin typeface="Cambria Math" panose="02040503050406030204" pitchFamily="18" charset="0"/>
                            <a:sym typeface="Wingdings" panose="05000000000000000000" pitchFamily="2" charset="2"/>
                          </a:rPr>
                          <m:t>𝑑</m:t>
                        </m:r>
                      </m:e>
                    </m:acc>
                    <m:r>
                      <a:rPr lang="en-US" sz="1800" b="0" i="1" smtClean="0">
                        <a:solidFill>
                          <a:schemeClr val="tx1"/>
                        </a:solidFill>
                        <a:latin typeface="Cambria Math" panose="02040503050406030204" pitchFamily="18" charset="0"/>
                        <a:sym typeface="Wingdings" panose="05000000000000000000" pitchFamily="2" charset="2"/>
                      </a:rPr>
                      <m:t>=</m:t>
                    </m:r>
                    <m:r>
                      <a:rPr lang="en-US" sz="18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𝜂</m:t>
                    </m:r>
                    <m:d>
                      <m:dPr>
                        <m:ctrlPr>
                          <a:rPr lang="en-US" sz="18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ctrlPr>
                      </m:dPr>
                      <m:e>
                        <m:f>
                          <m:fPr>
                            <m:ctrlPr>
                              <a:rPr lang="en-US" sz="18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ctrlPr>
                          </m:fPr>
                          <m:num>
                            <m:r>
                              <a:rPr lang="en-US" sz="18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𝑄𝑒</m:t>
                            </m:r>
                          </m:num>
                          <m:den>
                            <m:r>
                              <a:rPr lang="en-US" sz="18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2</m:t>
                            </m:r>
                            <m:r>
                              <a:rPr lang="en-US" sz="18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𝑚𝑐</m:t>
                            </m:r>
                          </m:den>
                        </m:f>
                      </m:e>
                    </m:d>
                    <m:acc>
                      <m:accPr>
                        <m:chr m:val="⃗"/>
                        <m:ctrlPr>
                          <a:rPr lang="en-US" sz="18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ctrlPr>
                      </m:accPr>
                      <m:e>
                        <m:r>
                          <a:rPr lang="en-US" sz="18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𝑠</m:t>
                        </m:r>
                      </m:e>
                    </m:acc>
                  </m:oMath>
                </a14:m>
                <a:endParaRPr lang="en-US" sz="1800" dirty="0">
                  <a:solidFill>
                    <a:schemeClr val="tx1"/>
                  </a:solidFill>
                  <a:sym typeface="Wingdings" panose="05000000000000000000" pitchFamily="2" charset="2"/>
                </a:endParaRPr>
              </a:p>
              <a:p>
                <a:endParaRPr lang="en-US" sz="1600" dirty="0">
                  <a:solidFill>
                    <a:schemeClr val="accent6"/>
                  </a:solidFill>
                </a:endParaRPr>
              </a:p>
            </p:txBody>
          </p:sp>
        </mc:Choice>
        <mc:Fallback>
          <p:sp>
            <p:nvSpPr>
              <p:cNvPr id="17" name="TextBox 16">
                <a:extLst>
                  <a:ext uri="{FF2B5EF4-FFF2-40B4-BE49-F238E27FC236}">
                    <a16:creationId xmlns:a16="http://schemas.microsoft.com/office/drawing/2014/main" id="{52099E72-76E9-5478-1B0B-BE82F006D398}"/>
                  </a:ext>
                </a:extLst>
              </p:cNvPr>
              <p:cNvSpPr txBox="1">
                <a:spLocks noRot="1" noChangeAspect="1" noMove="1" noResize="1" noEditPoints="1" noAdjustHandles="1" noChangeArrowheads="1" noChangeShapeType="1" noTextEdit="1"/>
              </p:cNvSpPr>
              <p:nvPr/>
            </p:nvSpPr>
            <p:spPr>
              <a:xfrm>
                <a:off x="358010" y="949911"/>
                <a:ext cx="8413115" cy="1584088"/>
              </a:xfrm>
              <a:prstGeom prst="rect">
                <a:avLst/>
              </a:prstGeom>
              <a:blipFill>
                <a:blip r:embed="rId3"/>
                <a:stretch>
                  <a:fillRect l="-652" t="-2308"/>
                </a:stretch>
              </a:blipFill>
            </p:spPr>
            <p:txBody>
              <a:bodyPr/>
              <a:lstStyle/>
              <a:p>
                <a:r>
                  <a:rPr lang="en-US">
                    <a:noFill/>
                  </a:rPr>
                  <a:t> </a:t>
                </a:r>
              </a:p>
            </p:txBody>
          </p:sp>
        </mc:Fallback>
      </mc:AlternateContent>
      <p:pic>
        <p:nvPicPr>
          <p:cNvPr id="21" name="Picture 20" descr="Chart, diagram&#10;&#10;Description automatically generated">
            <a:extLst>
              <a:ext uri="{FF2B5EF4-FFF2-40B4-BE49-F238E27FC236}">
                <a16:creationId xmlns:a16="http://schemas.microsoft.com/office/drawing/2014/main" id="{0C1DF5CD-2B41-B760-6CEE-8368D849CFA6}"/>
              </a:ext>
            </a:extLst>
          </p:cNvPr>
          <p:cNvPicPr>
            <a:picLocks noChangeAspect="1"/>
          </p:cNvPicPr>
          <p:nvPr/>
        </p:nvPicPr>
        <p:blipFill>
          <a:blip r:embed="rId4"/>
          <a:stretch>
            <a:fillRect/>
          </a:stretch>
        </p:blipFill>
        <p:spPr>
          <a:xfrm>
            <a:off x="222250" y="3079961"/>
            <a:ext cx="4012359" cy="1833948"/>
          </a:xfrm>
          <a:prstGeom prst="rect">
            <a:avLst/>
          </a:prstGeom>
        </p:spPr>
      </p:pic>
      <p:pic>
        <p:nvPicPr>
          <p:cNvPr id="23" name="Picture 22" descr="Chart, diagram&#10;&#10;Description automatically generated">
            <a:extLst>
              <a:ext uri="{FF2B5EF4-FFF2-40B4-BE49-F238E27FC236}">
                <a16:creationId xmlns:a16="http://schemas.microsoft.com/office/drawing/2014/main" id="{DD6497D1-5EEE-5B74-0CB1-D93F04FC9712}"/>
              </a:ext>
            </a:extLst>
          </p:cNvPr>
          <p:cNvPicPr>
            <a:picLocks noChangeAspect="1"/>
          </p:cNvPicPr>
          <p:nvPr/>
        </p:nvPicPr>
        <p:blipFill>
          <a:blip r:embed="rId5"/>
          <a:stretch>
            <a:fillRect/>
          </a:stretch>
        </p:blipFill>
        <p:spPr>
          <a:xfrm>
            <a:off x="4661661" y="3058193"/>
            <a:ext cx="4012359" cy="1855716"/>
          </a:xfrm>
          <a:prstGeom prst="rect">
            <a:avLst/>
          </a:prstGeom>
        </p:spPr>
      </p:pic>
    </p:spTree>
    <p:extLst>
      <p:ext uri="{BB962C8B-B14F-4D97-AF65-F5344CB8AC3E}">
        <p14:creationId xmlns:p14="http://schemas.microsoft.com/office/powerpoint/2010/main" val="3450098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Content Placeholder 5"/>
              <p:cNvSpPr>
                <a:spLocks noGrp="1"/>
              </p:cNvSpPr>
              <p:nvPr>
                <p:ph idx="1"/>
              </p:nvPr>
            </p:nvSpPr>
            <p:spPr>
              <a:xfrm>
                <a:off x="457201" y="1002371"/>
                <a:ext cx="8286108" cy="1418889"/>
              </a:xfrm>
            </p:spPr>
            <p:txBody>
              <a:bodyPr/>
              <a:lstStyle/>
              <a:p>
                <a:pPr marL="0" indent="0">
                  <a:buNone/>
                </a:pPr>
                <a:r>
                  <a:rPr lang="en-US" sz="1800" dirty="0"/>
                  <a:t>We can measure how the ring average vertical beam position, &lt;y&gt;, changes over a range of applied fields by the surface correction coils (SCCs). </a:t>
                </a:r>
              </a:p>
              <a:p>
                <a:pPr marL="0" indent="0" algn="ctr">
                  <a:buNone/>
                </a:pPr>
                <a14:m>
                  <m:oMathPara xmlns:m="http://schemas.openxmlformats.org/officeDocument/2006/math">
                    <m:oMathParaPr>
                      <m:jc m:val="center"/>
                    </m:oMathParaPr>
                    <m:oMath xmlns:m="http://schemas.openxmlformats.org/officeDocument/2006/math">
                      <m:r>
                        <a:rPr lang="en-US" sz="1800" b="0" i="1" smtClean="0">
                          <a:solidFill>
                            <a:schemeClr val="tx1"/>
                          </a:solidFill>
                          <a:latin typeface="Cambria Math" panose="02040503050406030204" pitchFamily="18" charset="0"/>
                        </a:rPr>
                        <m:t>&lt;</m:t>
                      </m:r>
                      <m:r>
                        <a:rPr lang="en-US" sz="1800" b="0" i="1" smtClean="0">
                          <a:solidFill>
                            <a:schemeClr val="tx1"/>
                          </a:solidFill>
                          <a:latin typeface="Cambria Math" panose="02040503050406030204" pitchFamily="18" charset="0"/>
                        </a:rPr>
                        <m:t>𝑦</m:t>
                      </m:r>
                      <m:r>
                        <a:rPr lang="en-US" sz="1800" b="0" i="1" smtClean="0">
                          <a:solidFill>
                            <a:schemeClr val="tx1"/>
                          </a:solidFill>
                          <a:latin typeface="Cambria Math" panose="02040503050406030204" pitchFamily="18" charset="0"/>
                        </a:rPr>
                        <m:t>&gt; ∝ </m:t>
                      </m:r>
                      <m:f>
                        <m:fPr>
                          <m:ctrlPr>
                            <a:rPr lang="en-US" sz="1800" b="0" i="1" smtClean="0">
                              <a:solidFill>
                                <a:schemeClr val="tx1"/>
                              </a:solidFill>
                              <a:latin typeface="Cambria Math" panose="02040503050406030204" pitchFamily="18" charset="0"/>
                              <a:ea typeface="Cambria Math" panose="02040503050406030204" pitchFamily="18" charset="0"/>
                            </a:rPr>
                          </m:ctrlPr>
                        </m:fPr>
                        <m:num>
                          <m:r>
                            <a:rPr lang="en-US" sz="1800" b="0" i="1" smtClean="0">
                              <a:solidFill>
                                <a:schemeClr val="tx1"/>
                              </a:solidFill>
                              <a:latin typeface="Cambria Math" panose="02040503050406030204" pitchFamily="18" charset="0"/>
                              <a:ea typeface="Cambria Math" panose="02040503050406030204" pitchFamily="18" charset="0"/>
                            </a:rPr>
                            <m:t>&lt;</m:t>
                          </m:r>
                          <m:sSub>
                            <m:sSubPr>
                              <m:ctrlPr>
                                <a:rPr lang="en-US" sz="1800" b="0" i="1" smtClean="0">
                                  <a:solidFill>
                                    <a:schemeClr val="tx1"/>
                                  </a:solidFill>
                                  <a:latin typeface="Cambria Math" panose="02040503050406030204" pitchFamily="18" charset="0"/>
                                  <a:ea typeface="Cambria Math" panose="02040503050406030204" pitchFamily="18" charset="0"/>
                                </a:rPr>
                              </m:ctrlPr>
                            </m:sSubPr>
                            <m:e>
                              <m:r>
                                <a:rPr lang="en-US" sz="1800" b="0" i="1" smtClean="0">
                                  <a:solidFill>
                                    <a:schemeClr val="tx1"/>
                                  </a:solidFill>
                                  <a:latin typeface="Cambria Math" panose="02040503050406030204" pitchFamily="18" charset="0"/>
                                  <a:ea typeface="Cambria Math" panose="02040503050406030204" pitchFamily="18" charset="0"/>
                                </a:rPr>
                                <m:t>𝐵</m:t>
                              </m:r>
                            </m:e>
                            <m:sub>
                              <m:r>
                                <a:rPr lang="en-US" sz="1800" b="0" i="1" smtClean="0">
                                  <a:solidFill>
                                    <a:schemeClr val="tx1"/>
                                  </a:solidFill>
                                  <a:latin typeface="Cambria Math" panose="02040503050406030204" pitchFamily="18" charset="0"/>
                                  <a:ea typeface="Cambria Math" panose="02040503050406030204" pitchFamily="18" charset="0"/>
                                </a:rPr>
                                <m:t>𝑟</m:t>
                              </m:r>
                            </m:sub>
                          </m:sSub>
                          <m:r>
                            <a:rPr lang="en-US" sz="1800" i="1" smtClean="0">
                              <a:solidFill>
                                <a:schemeClr val="tx1"/>
                              </a:solidFill>
                              <a:latin typeface="Cambria Math" panose="02040503050406030204" pitchFamily="18" charset="0"/>
                              <a:ea typeface="Cambria Math" panose="02040503050406030204" pitchFamily="18" charset="0"/>
                            </a:rPr>
                            <m:t>&gt;</m:t>
                          </m:r>
                        </m:num>
                        <m:den>
                          <m:r>
                            <a:rPr lang="en-US" sz="1800" b="0" i="1" smtClean="0">
                              <a:solidFill>
                                <a:schemeClr val="tx1"/>
                              </a:solidFill>
                              <a:latin typeface="Cambria Math" panose="02040503050406030204" pitchFamily="18" charset="0"/>
                              <a:ea typeface="Cambria Math" panose="02040503050406030204" pitchFamily="18" charset="0"/>
                            </a:rPr>
                            <m:t>𝑉</m:t>
                          </m:r>
                        </m:den>
                      </m:f>
                    </m:oMath>
                  </m:oMathPara>
                </a14:m>
                <a:endParaRPr lang="en-US" sz="1800" b="0" i="1" dirty="0">
                  <a:solidFill>
                    <a:schemeClr val="tx1"/>
                  </a:solidFill>
                  <a:latin typeface="Cambria Math" panose="02040503050406030204" pitchFamily="18" charset="0"/>
                  <a:ea typeface="Cambria Math" panose="02040503050406030204" pitchFamily="18" charset="0"/>
                </a:endParaRPr>
              </a:p>
              <a:p>
                <a:pPr marL="0" indent="0" algn="ctr">
                  <a:buNone/>
                </a:pPr>
                <a14:m>
                  <m:oMathPara xmlns:m="http://schemas.openxmlformats.org/officeDocument/2006/math">
                    <m:oMathParaPr>
                      <m:jc m:val="center"/>
                    </m:oMathParaPr>
                    <m:oMath xmlns:m="http://schemas.openxmlformats.org/officeDocument/2006/math">
                      <m:r>
                        <a:rPr lang="en-US" sz="1800" b="0" i="1" smtClean="0">
                          <a:solidFill>
                            <a:schemeClr val="tx1"/>
                          </a:solidFill>
                          <a:latin typeface="Cambria Math" panose="02040503050406030204" pitchFamily="18" charset="0"/>
                          <a:ea typeface="Cambria Math" panose="02040503050406030204" pitchFamily="18" charset="0"/>
                        </a:rPr>
                        <m:t>𝑤h𝑒𝑟𝑒</m:t>
                      </m:r>
                      <m:r>
                        <a:rPr lang="en-US" sz="1800" b="0" i="1" smtClean="0">
                          <a:solidFill>
                            <a:schemeClr val="tx1"/>
                          </a:solidFill>
                          <a:latin typeface="Cambria Math" panose="02040503050406030204" pitchFamily="18" charset="0"/>
                          <a:ea typeface="Cambria Math" panose="02040503050406030204" pitchFamily="18" charset="0"/>
                        </a:rPr>
                        <m:t> &lt;</m:t>
                      </m:r>
                      <m:sSub>
                        <m:sSubPr>
                          <m:ctrlPr>
                            <a:rPr lang="en-US" sz="1800" i="1">
                              <a:solidFill>
                                <a:schemeClr val="tx1"/>
                              </a:solidFill>
                              <a:latin typeface="Cambria Math" panose="02040503050406030204" pitchFamily="18" charset="0"/>
                              <a:ea typeface="Cambria Math" panose="02040503050406030204" pitchFamily="18" charset="0"/>
                            </a:rPr>
                          </m:ctrlPr>
                        </m:sSubPr>
                        <m:e>
                          <m:r>
                            <a:rPr lang="en-US" sz="1800" i="1">
                              <a:solidFill>
                                <a:schemeClr val="tx1"/>
                              </a:solidFill>
                              <a:latin typeface="Cambria Math" panose="02040503050406030204" pitchFamily="18" charset="0"/>
                              <a:ea typeface="Cambria Math" panose="02040503050406030204" pitchFamily="18" charset="0"/>
                            </a:rPr>
                            <m:t>𝐵</m:t>
                          </m:r>
                        </m:e>
                        <m:sub>
                          <m:r>
                            <a:rPr lang="en-US" sz="1800" i="1">
                              <a:solidFill>
                                <a:schemeClr val="tx1"/>
                              </a:solidFill>
                              <a:latin typeface="Cambria Math" panose="02040503050406030204" pitchFamily="18" charset="0"/>
                              <a:ea typeface="Cambria Math" panose="02040503050406030204" pitchFamily="18" charset="0"/>
                            </a:rPr>
                            <m:t>𝑟</m:t>
                          </m:r>
                        </m:sub>
                      </m:sSub>
                      <m:r>
                        <a:rPr lang="en-US" sz="1800" i="1">
                          <a:solidFill>
                            <a:schemeClr val="tx1"/>
                          </a:solidFill>
                          <a:latin typeface="Cambria Math" panose="02040503050406030204" pitchFamily="18" charset="0"/>
                          <a:ea typeface="Cambria Math" panose="02040503050406030204" pitchFamily="18" charset="0"/>
                        </a:rPr>
                        <m:t>&gt;</m:t>
                      </m:r>
                      <m:r>
                        <a:rPr lang="en-US" sz="1800" b="0" i="1" smtClean="0">
                          <a:solidFill>
                            <a:schemeClr val="tx1"/>
                          </a:solidFill>
                          <a:latin typeface="Cambria Math" panose="02040503050406030204" pitchFamily="18" charset="0"/>
                          <a:ea typeface="Cambria Math" panose="02040503050406030204" pitchFamily="18" charset="0"/>
                        </a:rPr>
                        <m:t> = &lt;</m:t>
                      </m:r>
                      <m:sSubSup>
                        <m:sSubSupPr>
                          <m:ctrlPr>
                            <a:rPr lang="en-US" sz="1800" b="0" i="1" smtClean="0">
                              <a:solidFill>
                                <a:schemeClr val="tx1"/>
                              </a:solidFill>
                              <a:latin typeface="Cambria Math" panose="02040503050406030204" pitchFamily="18" charset="0"/>
                              <a:ea typeface="Cambria Math" panose="02040503050406030204" pitchFamily="18" charset="0"/>
                            </a:rPr>
                          </m:ctrlPr>
                        </m:sSubSupPr>
                        <m:e>
                          <m:r>
                            <a:rPr lang="en-US" sz="1800" b="0" i="1" smtClean="0">
                              <a:solidFill>
                                <a:schemeClr val="tx1"/>
                              </a:solidFill>
                              <a:latin typeface="Cambria Math" panose="02040503050406030204" pitchFamily="18" charset="0"/>
                              <a:ea typeface="Cambria Math" panose="02040503050406030204" pitchFamily="18" charset="0"/>
                            </a:rPr>
                            <m:t>𝐵</m:t>
                          </m:r>
                        </m:e>
                        <m:sub>
                          <m:r>
                            <a:rPr lang="en-US" sz="1800" b="0" i="1" smtClean="0">
                              <a:solidFill>
                                <a:schemeClr val="tx1"/>
                              </a:solidFill>
                              <a:latin typeface="Cambria Math" panose="02040503050406030204" pitchFamily="18" charset="0"/>
                              <a:ea typeface="Cambria Math" panose="02040503050406030204" pitchFamily="18" charset="0"/>
                            </a:rPr>
                            <m:t>𝑟</m:t>
                          </m:r>
                        </m:sub>
                        <m:sup>
                          <m:r>
                            <a:rPr lang="en-US" sz="1800" b="0" i="1" smtClean="0">
                              <a:solidFill>
                                <a:schemeClr val="tx1"/>
                              </a:solidFill>
                              <a:latin typeface="Cambria Math" panose="02040503050406030204" pitchFamily="18" charset="0"/>
                              <a:ea typeface="Cambria Math" panose="02040503050406030204" pitchFamily="18" charset="0"/>
                            </a:rPr>
                            <m:t>𝑎</m:t>
                          </m:r>
                        </m:sup>
                      </m:sSubSup>
                      <m:r>
                        <a:rPr lang="en-US" sz="1800" b="0" i="1" smtClean="0">
                          <a:solidFill>
                            <a:schemeClr val="tx1"/>
                          </a:solidFill>
                          <a:latin typeface="Cambria Math" panose="02040503050406030204" pitchFamily="18" charset="0"/>
                          <a:ea typeface="Cambria Math" panose="02040503050406030204" pitchFamily="18" charset="0"/>
                        </a:rPr>
                        <m:t>&gt;+&lt;</m:t>
                      </m:r>
                      <m:sSubSup>
                        <m:sSubSupPr>
                          <m:ctrlPr>
                            <a:rPr lang="en-US" sz="1800" i="1" smtClean="0">
                              <a:solidFill>
                                <a:schemeClr val="tx1"/>
                              </a:solidFill>
                              <a:latin typeface="Cambria Math" panose="02040503050406030204" pitchFamily="18" charset="0"/>
                              <a:ea typeface="Cambria Math" panose="02040503050406030204" pitchFamily="18" charset="0"/>
                            </a:rPr>
                          </m:ctrlPr>
                        </m:sSubSupPr>
                        <m:e>
                          <m:r>
                            <a:rPr lang="en-US" sz="1800" i="1">
                              <a:solidFill>
                                <a:schemeClr val="tx1"/>
                              </a:solidFill>
                              <a:latin typeface="Cambria Math" panose="02040503050406030204" pitchFamily="18" charset="0"/>
                              <a:ea typeface="Cambria Math" panose="02040503050406030204" pitchFamily="18" charset="0"/>
                            </a:rPr>
                            <m:t>𝐵</m:t>
                          </m:r>
                        </m:e>
                        <m:sub>
                          <m:r>
                            <a:rPr lang="en-US" sz="1800" i="1">
                              <a:solidFill>
                                <a:schemeClr val="tx1"/>
                              </a:solidFill>
                              <a:latin typeface="Cambria Math" panose="02040503050406030204" pitchFamily="18" charset="0"/>
                              <a:ea typeface="Cambria Math" panose="02040503050406030204" pitchFamily="18" charset="0"/>
                            </a:rPr>
                            <m:t>𝑟</m:t>
                          </m:r>
                        </m:sub>
                        <m:sup>
                          <m:r>
                            <a:rPr lang="en-US" sz="1800" b="0" i="1" smtClean="0">
                              <a:solidFill>
                                <a:schemeClr val="tx1"/>
                              </a:solidFill>
                              <a:latin typeface="Cambria Math" panose="02040503050406030204" pitchFamily="18" charset="0"/>
                              <a:ea typeface="Cambria Math" panose="02040503050406030204" pitchFamily="18" charset="0"/>
                            </a:rPr>
                            <m:t>𝑏</m:t>
                          </m:r>
                        </m:sup>
                      </m:sSubSup>
                      <m:r>
                        <a:rPr lang="en-US" sz="1800" b="0" i="1" smtClean="0">
                          <a:solidFill>
                            <a:schemeClr val="tx1"/>
                          </a:solidFill>
                          <a:latin typeface="Cambria Math" panose="02040503050406030204" pitchFamily="18" charset="0"/>
                          <a:ea typeface="Cambria Math" panose="02040503050406030204" pitchFamily="18" charset="0"/>
                        </a:rPr>
                        <m:t>&gt;</m:t>
                      </m:r>
                    </m:oMath>
                  </m:oMathPara>
                </a14:m>
                <a:endParaRPr lang="en-US" sz="1800" b="0" dirty="0">
                  <a:solidFill>
                    <a:schemeClr val="tx1"/>
                  </a:solidFill>
                  <a:ea typeface="Cambria Math" panose="02040503050406030204" pitchFamily="18" charset="0"/>
                </a:endParaRPr>
              </a:p>
              <a:p>
                <a:pPr marL="0" indent="0">
                  <a:buNone/>
                </a:pPr>
                <a:endParaRPr lang="en-US" sz="1800" dirty="0"/>
              </a:p>
              <a:p>
                <a:pPr marL="0" indent="0">
                  <a:buNone/>
                </a:pPr>
                <a:endParaRPr lang="en-US" sz="1800" dirty="0"/>
              </a:p>
            </p:txBody>
          </p:sp>
        </mc:Choice>
        <mc:Fallback>
          <p:sp>
            <p:nvSpPr>
              <p:cNvPr id="6" name="Content Placeholder 5"/>
              <p:cNvSpPr>
                <a:spLocks noGrp="1" noRot="1" noChangeAspect="1" noMove="1" noResize="1" noEditPoints="1" noAdjustHandles="1" noChangeArrowheads="1" noChangeShapeType="1" noTextEdit="1"/>
              </p:cNvSpPr>
              <p:nvPr>
                <p:ph idx="1"/>
              </p:nvPr>
            </p:nvSpPr>
            <p:spPr>
              <a:xfrm>
                <a:off x="457201" y="1002371"/>
                <a:ext cx="8286108" cy="1418889"/>
              </a:xfrm>
              <a:blipFill>
                <a:blip r:embed="rId3"/>
                <a:stretch>
                  <a:fillRect l="-1692" t="-5579" r="-1472"/>
                </a:stretch>
              </a:blipFill>
            </p:spPr>
            <p:txBody>
              <a:bodyPr/>
              <a:lstStyle/>
              <a:p>
                <a:r>
                  <a:rPr lang="en-US">
                    <a:noFill/>
                  </a:rPr>
                  <a:t> </a:t>
                </a:r>
              </a:p>
            </p:txBody>
          </p:sp>
        </mc:Fallback>
      </mc:AlternateContent>
      <p:sp>
        <p:nvSpPr>
          <p:cNvPr id="7" name="Title 6"/>
          <p:cNvSpPr>
            <a:spLocks noGrp="1"/>
          </p:cNvSpPr>
          <p:nvPr>
            <p:ph type="title"/>
          </p:nvPr>
        </p:nvSpPr>
        <p:spPr>
          <a:xfrm>
            <a:off x="457200" y="282574"/>
            <a:ext cx="8686800" cy="427877"/>
          </a:xfrm>
        </p:spPr>
        <p:txBody>
          <a:bodyPr/>
          <a:lstStyle/>
          <a:p>
            <a:r>
              <a:rPr lang="en-US" sz="1950" dirty="0"/>
              <a:t>Beam Method</a:t>
            </a:r>
          </a:p>
        </p:txBody>
      </p:sp>
      <p:sp>
        <p:nvSpPr>
          <p:cNvPr id="3" name="Date Placeholder 2"/>
          <p:cNvSpPr>
            <a:spLocks noGrp="1"/>
          </p:cNvSpPr>
          <p:nvPr>
            <p:ph type="dt" sz="half" idx="2"/>
          </p:nvPr>
        </p:nvSpPr>
        <p:spPr/>
        <p:txBody>
          <a:bodyPr/>
          <a:lstStyle/>
          <a:p>
            <a:pPr>
              <a:defRPr/>
            </a:pPr>
            <a:r>
              <a:rPr lang="en-US"/>
              <a:t>6/15/2022</a:t>
            </a:r>
            <a:endParaRPr lang="en-US" dirty="0"/>
          </a:p>
        </p:txBody>
      </p:sp>
      <p:sp>
        <p:nvSpPr>
          <p:cNvPr id="4" name="Footer Placeholder 3"/>
          <p:cNvSpPr>
            <a:spLocks noGrp="1"/>
          </p:cNvSpPr>
          <p:nvPr>
            <p:ph type="ftr" sz="quarter" idx="3"/>
          </p:nvPr>
        </p:nvSpPr>
        <p:spPr/>
        <p:txBody>
          <a:bodyPr/>
          <a:lstStyle/>
          <a:p>
            <a:pPr>
              <a:defRPr/>
            </a:pPr>
            <a:r>
              <a:rPr lang="en-US"/>
              <a:t>Fatima Rodriguez | Mapping the Radial Magnetic Field of Muon g-2</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19" name="TextBox 18">
            <a:extLst>
              <a:ext uri="{FF2B5EF4-FFF2-40B4-BE49-F238E27FC236}">
                <a16:creationId xmlns:a16="http://schemas.microsoft.com/office/drawing/2014/main" id="{9D85C9DC-358F-E580-7C44-57990CADE9F4}"/>
              </a:ext>
            </a:extLst>
          </p:cNvPr>
          <p:cNvSpPr txBox="1"/>
          <p:nvPr/>
        </p:nvSpPr>
        <p:spPr>
          <a:xfrm>
            <a:off x="1581459" y="5729233"/>
            <a:ext cx="6037592" cy="461665"/>
          </a:xfrm>
          <a:prstGeom prst="rect">
            <a:avLst/>
          </a:prstGeom>
          <a:noFill/>
        </p:spPr>
        <p:txBody>
          <a:bodyPr wrap="square" rtlCol="0">
            <a:spAutoFit/>
          </a:bodyPr>
          <a:lstStyle/>
          <a:p>
            <a:r>
              <a:rPr lang="en-US" sz="1200" b="1" dirty="0">
                <a:latin typeface="Helvetica" pitchFamily="2" charset="0"/>
              </a:rPr>
              <a:t>Fig 5: Linear fits of the ESQ/SCC scans. Data was obtained by Dominika </a:t>
            </a:r>
            <a:r>
              <a:rPr lang="en-US" sz="1200" b="1" dirty="0" err="1">
                <a:latin typeface="Helvetica" pitchFamily="2" charset="0"/>
              </a:rPr>
              <a:t>Vasilkova</a:t>
            </a:r>
            <a:r>
              <a:rPr lang="en-US" sz="1200" b="1" dirty="0">
                <a:latin typeface="Helvetica" pitchFamily="2" charset="0"/>
              </a:rPr>
              <a:t>. </a:t>
            </a:r>
          </a:p>
        </p:txBody>
      </p:sp>
      <p:pic>
        <p:nvPicPr>
          <p:cNvPr id="26" name="Picture 25" descr="A picture containing chart&#10;&#10;Description automatically generated">
            <a:extLst>
              <a:ext uri="{FF2B5EF4-FFF2-40B4-BE49-F238E27FC236}">
                <a16:creationId xmlns:a16="http://schemas.microsoft.com/office/drawing/2014/main" id="{C54EFFB6-388F-1290-8865-499C1C3B6052}"/>
              </a:ext>
            </a:extLst>
          </p:cNvPr>
          <p:cNvPicPr>
            <a:picLocks noChangeAspect="1"/>
          </p:cNvPicPr>
          <p:nvPr/>
        </p:nvPicPr>
        <p:blipFill>
          <a:blip r:embed="rId4"/>
          <a:stretch>
            <a:fillRect/>
          </a:stretch>
        </p:blipFill>
        <p:spPr>
          <a:xfrm>
            <a:off x="1530603" y="2565848"/>
            <a:ext cx="6037592" cy="3018796"/>
          </a:xfrm>
          <a:prstGeom prst="rect">
            <a:avLst/>
          </a:prstGeom>
        </p:spPr>
      </p:pic>
    </p:spTree>
    <p:extLst>
      <p:ext uri="{BB962C8B-B14F-4D97-AF65-F5344CB8AC3E}">
        <p14:creationId xmlns:p14="http://schemas.microsoft.com/office/powerpoint/2010/main" val="644480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Content Placeholder 5"/>
              <p:cNvSpPr>
                <a:spLocks noGrp="1"/>
              </p:cNvSpPr>
              <p:nvPr>
                <p:ph idx="1"/>
              </p:nvPr>
            </p:nvSpPr>
            <p:spPr>
              <a:xfrm>
                <a:off x="457201" y="1002371"/>
                <a:ext cx="8286108" cy="1418889"/>
              </a:xfrm>
            </p:spPr>
            <p:txBody>
              <a:bodyPr/>
              <a:lstStyle/>
              <a:p>
                <a:pPr marL="0" indent="0">
                  <a:buNone/>
                </a:pPr>
                <a:r>
                  <a:rPr lang="en-US" sz="1800" dirty="0"/>
                  <a:t>The applied radial field that returns a gradient of zero on the linear fit, is equivalent to the averaged background radial field, </a:t>
                </a:r>
                <a14:m>
                  <m:oMath xmlns:m="http://schemas.openxmlformats.org/officeDocument/2006/math">
                    <m:r>
                      <a:rPr lang="en-US" sz="1800" b="0" i="1" smtClean="0">
                        <a:solidFill>
                          <a:schemeClr val="accent6"/>
                        </a:solidFill>
                        <a:latin typeface="Cambria Math" panose="02040503050406030204" pitchFamily="18" charset="0"/>
                        <a:ea typeface="Cambria Math" panose="02040503050406030204" pitchFamily="18" charset="0"/>
                      </a:rPr>
                      <m:t>&lt;</m:t>
                    </m:r>
                    <m:sSubSup>
                      <m:sSubSupPr>
                        <m:ctrlPr>
                          <a:rPr lang="en-US" sz="1800" i="1" smtClean="0">
                            <a:solidFill>
                              <a:schemeClr val="accent6"/>
                            </a:solidFill>
                            <a:latin typeface="Cambria Math" panose="02040503050406030204" pitchFamily="18" charset="0"/>
                            <a:ea typeface="Cambria Math" panose="02040503050406030204" pitchFamily="18" charset="0"/>
                          </a:rPr>
                        </m:ctrlPr>
                      </m:sSubSupPr>
                      <m:e>
                        <m:r>
                          <a:rPr lang="en-US" sz="1800" i="1">
                            <a:solidFill>
                              <a:schemeClr val="accent6"/>
                            </a:solidFill>
                            <a:latin typeface="Cambria Math" panose="02040503050406030204" pitchFamily="18" charset="0"/>
                            <a:ea typeface="Cambria Math" panose="02040503050406030204" pitchFamily="18" charset="0"/>
                          </a:rPr>
                          <m:t>𝐵</m:t>
                        </m:r>
                      </m:e>
                      <m:sub>
                        <m:r>
                          <a:rPr lang="en-US" sz="1800" i="1">
                            <a:solidFill>
                              <a:schemeClr val="accent6"/>
                            </a:solidFill>
                            <a:latin typeface="Cambria Math" panose="02040503050406030204" pitchFamily="18" charset="0"/>
                            <a:ea typeface="Cambria Math" panose="02040503050406030204" pitchFamily="18" charset="0"/>
                          </a:rPr>
                          <m:t>𝑟</m:t>
                        </m:r>
                      </m:sub>
                      <m:sup>
                        <m:r>
                          <a:rPr lang="en-US" sz="1800" b="0" i="1" smtClean="0">
                            <a:solidFill>
                              <a:schemeClr val="accent6"/>
                            </a:solidFill>
                            <a:latin typeface="Cambria Math" panose="02040503050406030204" pitchFamily="18" charset="0"/>
                            <a:ea typeface="Cambria Math" panose="02040503050406030204" pitchFamily="18" charset="0"/>
                          </a:rPr>
                          <m:t>𝑏</m:t>
                        </m:r>
                      </m:sup>
                    </m:sSubSup>
                    <m:r>
                      <a:rPr lang="en-US" sz="1800" b="0" i="1" smtClean="0">
                        <a:solidFill>
                          <a:schemeClr val="accent6"/>
                        </a:solidFill>
                        <a:latin typeface="Cambria Math" panose="02040503050406030204" pitchFamily="18" charset="0"/>
                        <a:ea typeface="Cambria Math" panose="02040503050406030204" pitchFamily="18" charset="0"/>
                      </a:rPr>
                      <m:t>&gt;</m:t>
                    </m:r>
                  </m:oMath>
                </a14:m>
                <a:r>
                  <a:rPr lang="en-US" sz="1800" b="0" dirty="0">
                    <a:solidFill>
                      <a:schemeClr val="accent6"/>
                    </a:solidFill>
                    <a:ea typeface="Cambria Math" panose="02040503050406030204" pitchFamily="18" charset="0"/>
                  </a:rPr>
                  <a:t>.</a:t>
                </a:r>
                <a:endParaRPr lang="en-US" sz="1800" b="0" dirty="0">
                  <a:solidFill>
                    <a:schemeClr val="tx1"/>
                  </a:solidFill>
                  <a:ea typeface="Cambria Math" panose="02040503050406030204" pitchFamily="18" charset="0"/>
                </a:endParaRPr>
              </a:p>
              <a:p>
                <a:pPr marL="0" indent="0" algn="ctr">
                  <a:buNone/>
                </a:pPr>
                <a14:m>
                  <m:oMathPara xmlns:m="http://schemas.openxmlformats.org/officeDocument/2006/math">
                    <m:oMathParaPr>
                      <m:jc m:val="center"/>
                    </m:oMathParaPr>
                    <m:oMath xmlns:m="http://schemas.openxmlformats.org/officeDocument/2006/math">
                      <m:r>
                        <a:rPr lang="en-US" sz="1800" b="0" i="1" smtClean="0">
                          <a:solidFill>
                            <a:schemeClr val="tx1"/>
                          </a:solidFill>
                          <a:latin typeface="Cambria Math" panose="02040503050406030204" pitchFamily="18" charset="0"/>
                        </a:rPr>
                        <m:t>&lt;</m:t>
                      </m:r>
                      <m:r>
                        <a:rPr lang="en-US" sz="1800" b="0" i="1" smtClean="0">
                          <a:solidFill>
                            <a:schemeClr val="tx1"/>
                          </a:solidFill>
                          <a:latin typeface="Cambria Math" panose="02040503050406030204" pitchFamily="18" charset="0"/>
                        </a:rPr>
                        <m:t>𝑦</m:t>
                      </m:r>
                      <m:r>
                        <a:rPr lang="en-US" sz="1800" b="0" i="1" smtClean="0">
                          <a:solidFill>
                            <a:schemeClr val="tx1"/>
                          </a:solidFill>
                          <a:latin typeface="Cambria Math" panose="02040503050406030204" pitchFamily="18" charset="0"/>
                        </a:rPr>
                        <m:t>&gt; ∝ </m:t>
                      </m:r>
                      <m:f>
                        <m:fPr>
                          <m:ctrlPr>
                            <a:rPr lang="en-US" sz="1800" b="0" i="1" smtClean="0">
                              <a:solidFill>
                                <a:schemeClr val="tx1"/>
                              </a:solidFill>
                              <a:latin typeface="Cambria Math" panose="02040503050406030204" pitchFamily="18" charset="0"/>
                              <a:ea typeface="Cambria Math" panose="02040503050406030204" pitchFamily="18" charset="0"/>
                            </a:rPr>
                          </m:ctrlPr>
                        </m:fPr>
                        <m:num>
                          <m:r>
                            <a:rPr lang="en-US" sz="1800" b="0" i="1" smtClean="0">
                              <a:solidFill>
                                <a:schemeClr val="tx1"/>
                              </a:solidFill>
                              <a:latin typeface="Cambria Math" panose="02040503050406030204" pitchFamily="18" charset="0"/>
                              <a:ea typeface="Cambria Math" panose="02040503050406030204" pitchFamily="18" charset="0"/>
                            </a:rPr>
                            <m:t>&lt;</m:t>
                          </m:r>
                          <m:sSub>
                            <m:sSubPr>
                              <m:ctrlPr>
                                <a:rPr lang="en-US" sz="1800" b="0" i="1" smtClean="0">
                                  <a:solidFill>
                                    <a:schemeClr val="tx1"/>
                                  </a:solidFill>
                                  <a:latin typeface="Cambria Math" panose="02040503050406030204" pitchFamily="18" charset="0"/>
                                  <a:ea typeface="Cambria Math" panose="02040503050406030204" pitchFamily="18" charset="0"/>
                                </a:rPr>
                              </m:ctrlPr>
                            </m:sSubPr>
                            <m:e>
                              <m:r>
                                <a:rPr lang="en-US" sz="1800" b="0" i="1" smtClean="0">
                                  <a:solidFill>
                                    <a:schemeClr val="tx1"/>
                                  </a:solidFill>
                                  <a:latin typeface="Cambria Math" panose="02040503050406030204" pitchFamily="18" charset="0"/>
                                  <a:ea typeface="Cambria Math" panose="02040503050406030204" pitchFamily="18" charset="0"/>
                                </a:rPr>
                                <m:t>𝐵</m:t>
                              </m:r>
                            </m:e>
                            <m:sub>
                              <m:r>
                                <a:rPr lang="en-US" sz="1800" b="0" i="1" smtClean="0">
                                  <a:solidFill>
                                    <a:schemeClr val="tx1"/>
                                  </a:solidFill>
                                  <a:latin typeface="Cambria Math" panose="02040503050406030204" pitchFamily="18" charset="0"/>
                                  <a:ea typeface="Cambria Math" panose="02040503050406030204" pitchFamily="18" charset="0"/>
                                </a:rPr>
                                <m:t>𝑟</m:t>
                              </m:r>
                            </m:sub>
                          </m:sSub>
                          <m:r>
                            <a:rPr lang="en-US" sz="1800" i="1" smtClean="0">
                              <a:solidFill>
                                <a:schemeClr val="tx1"/>
                              </a:solidFill>
                              <a:latin typeface="Cambria Math" panose="02040503050406030204" pitchFamily="18" charset="0"/>
                              <a:ea typeface="Cambria Math" panose="02040503050406030204" pitchFamily="18" charset="0"/>
                            </a:rPr>
                            <m:t>&gt;</m:t>
                          </m:r>
                        </m:num>
                        <m:den>
                          <m:r>
                            <a:rPr lang="en-US" sz="1800" b="0" i="1" smtClean="0">
                              <a:solidFill>
                                <a:schemeClr val="tx1"/>
                              </a:solidFill>
                              <a:latin typeface="Cambria Math" panose="02040503050406030204" pitchFamily="18" charset="0"/>
                              <a:ea typeface="Cambria Math" panose="02040503050406030204" pitchFamily="18" charset="0"/>
                            </a:rPr>
                            <m:t>𝑉</m:t>
                          </m:r>
                        </m:den>
                      </m:f>
                    </m:oMath>
                  </m:oMathPara>
                </a14:m>
                <a:endParaRPr lang="en-US" sz="1800" b="0" i="1" dirty="0">
                  <a:solidFill>
                    <a:schemeClr val="tx1"/>
                  </a:solidFill>
                  <a:latin typeface="Cambria Math" panose="02040503050406030204" pitchFamily="18" charset="0"/>
                  <a:ea typeface="Cambria Math" panose="02040503050406030204" pitchFamily="18" charset="0"/>
                </a:endParaRPr>
              </a:p>
              <a:p>
                <a:pPr marL="0" indent="0" algn="ctr">
                  <a:buNone/>
                </a:pPr>
                <a14:m>
                  <m:oMathPara xmlns:m="http://schemas.openxmlformats.org/officeDocument/2006/math">
                    <m:oMathParaPr>
                      <m:jc m:val="center"/>
                    </m:oMathParaPr>
                    <m:oMath xmlns:m="http://schemas.openxmlformats.org/officeDocument/2006/math">
                      <m:r>
                        <a:rPr lang="en-US" sz="1800" b="0" i="1" smtClean="0">
                          <a:solidFill>
                            <a:schemeClr val="tx1"/>
                          </a:solidFill>
                          <a:latin typeface="Cambria Math" panose="02040503050406030204" pitchFamily="18" charset="0"/>
                          <a:ea typeface="Cambria Math" panose="02040503050406030204" pitchFamily="18" charset="0"/>
                        </a:rPr>
                        <m:t>𝑤h𝑒𝑟𝑒</m:t>
                      </m:r>
                      <m:r>
                        <a:rPr lang="en-US" sz="1800" b="0" i="1" smtClean="0">
                          <a:solidFill>
                            <a:schemeClr val="tx1"/>
                          </a:solidFill>
                          <a:latin typeface="Cambria Math" panose="02040503050406030204" pitchFamily="18" charset="0"/>
                          <a:ea typeface="Cambria Math" panose="02040503050406030204" pitchFamily="18" charset="0"/>
                        </a:rPr>
                        <m:t> &lt;</m:t>
                      </m:r>
                      <m:sSub>
                        <m:sSubPr>
                          <m:ctrlPr>
                            <a:rPr lang="en-US" sz="1800" i="1">
                              <a:solidFill>
                                <a:schemeClr val="tx1"/>
                              </a:solidFill>
                              <a:latin typeface="Cambria Math" panose="02040503050406030204" pitchFamily="18" charset="0"/>
                              <a:ea typeface="Cambria Math" panose="02040503050406030204" pitchFamily="18" charset="0"/>
                            </a:rPr>
                          </m:ctrlPr>
                        </m:sSubPr>
                        <m:e>
                          <m:r>
                            <a:rPr lang="en-US" sz="1800" i="1">
                              <a:solidFill>
                                <a:schemeClr val="tx1"/>
                              </a:solidFill>
                              <a:latin typeface="Cambria Math" panose="02040503050406030204" pitchFamily="18" charset="0"/>
                              <a:ea typeface="Cambria Math" panose="02040503050406030204" pitchFamily="18" charset="0"/>
                            </a:rPr>
                            <m:t>𝐵</m:t>
                          </m:r>
                        </m:e>
                        <m:sub>
                          <m:r>
                            <a:rPr lang="en-US" sz="1800" i="1">
                              <a:solidFill>
                                <a:schemeClr val="tx1"/>
                              </a:solidFill>
                              <a:latin typeface="Cambria Math" panose="02040503050406030204" pitchFamily="18" charset="0"/>
                              <a:ea typeface="Cambria Math" panose="02040503050406030204" pitchFamily="18" charset="0"/>
                            </a:rPr>
                            <m:t>𝑟</m:t>
                          </m:r>
                        </m:sub>
                      </m:sSub>
                      <m:r>
                        <a:rPr lang="en-US" sz="1800" i="1">
                          <a:solidFill>
                            <a:schemeClr val="tx1"/>
                          </a:solidFill>
                          <a:latin typeface="Cambria Math" panose="02040503050406030204" pitchFamily="18" charset="0"/>
                          <a:ea typeface="Cambria Math" panose="02040503050406030204" pitchFamily="18" charset="0"/>
                        </a:rPr>
                        <m:t>&gt;</m:t>
                      </m:r>
                      <m:r>
                        <a:rPr lang="en-US" sz="1800" b="0" i="1" smtClean="0">
                          <a:solidFill>
                            <a:schemeClr val="tx1"/>
                          </a:solidFill>
                          <a:latin typeface="Cambria Math" panose="02040503050406030204" pitchFamily="18" charset="0"/>
                          <a:ea typeface="Cambria Math" panose="02040503050406030204" pitchFamily="18" charset="0"/>
                        </a:rPr>
                        <m:t> = &lt;</m:t>
                      </m:r>
                      <m:sSubSup>
                        <m:sSubSupPr>
                          <m:ctrlPr>
                            <a:rPr lang="en-US" sz="1800" b="0" i="1" smtClean="0">
                              <a:solidFill>
                                <a:schemeClr val="tx1"/>
                              </a:solidFill>
                              <a:latin typeface="Cambria Math" panose="02040503050406030204" pitchFamily="18" charset="0"/>
                              <a:ea typeface="Cambria Math" panose="02040503050406030204" pitchFamily="18" charset="0"/>
                            </a:rPr>
                          </m:ctrlPr>
                        </m:sSubSupPr>
                        <m:e>
                          <m:r>
                            <a:rPr lang="en-US" sz="1800" b="0" i="1" smtClean="0">
                              <a:solidFill>
                                <a:schemeClr val="tx1"/>
                              </a:solidFill>
                              <a:latin typeface="Cambria Math" panose="02040503050406030204" pitchFamily="18" charset="0"/>
                              <a:ea typeface="Cambria Math" panose="02040503050406030204" pitchFamily="18" charset="0"/>
                            </a:rPr>
                            <m:t>𝐵</m:t>
                          </m:r>
                        </m:e>
                        <m:sub>
                          <m:r>
                            <a:rPr lang="en-US" sz="1800" b="0" i="1" smtClean="0">
                              <a:solidFill>
                                <a:schemeClr val="tx1"/>
                              </a:solidFill>
                              <a:latin typeface="Cambria Math" panose="02040503050406030204" pitchFamily="18" charset="0"/>
                              <a:ea typeface="Cambria Math" panose="02040503050406030204" pitchFamily="18" charset="0"/>
                            </a:rPr>
                            <m:t>𝑟</m:t>
                          </m:r>
                        </m:sub>
                        <m:sup>
                          <m:r>
                            <a:rPr lang="en-US" sz="1800" b="0" i="1" smtClean="0">
                              <a:solidFill>
                                <a:schemeClr val="tx1"/>
                              </a:solidFill>
                              <a:latin typeface="Cambria Math" panose="02040503050406030204" pitchFamily="18" charset="0"/>
                              <a:ea typeface="Cambria Math" panose="02040503050406030204" pitchFamily="18" charset="0"/>
                            </a:rPr>
                            <m:t>𝑎</m:t>
                          </m:r>
                        </m:sup>
                      </m:sSubSup>
                      <m:r>
                        <a:rPr lang="en-US" sz="1800" b="0" i="1" smtClean="0">
                          <a:solidFill>
                            <a:schemeClr val="tx1"/>
                          </a:solidFill>
                          <a:latin typeface="Cambria Math" panose="02040503050406030204" pitchFamily="18" charset="0"/>
                          <a:ea typeface="Cambria Math" panose="02040503050406030204" pitchFamily="18" charset="0"/>
                        </a:rPr>
                        <m:t>&gt;+&lt;</m:t>
                      </m:r>
                      <m:sSubSup>
                        <m:sSubSupPr>
                          <m:ctrlPr>
                            <a:rPr lang="en-US" sz="1800" i="1" smtClean="0">
                              <a:solidFill>
                                <a:schemeClr val="tx1"/>
                              </a:solidFill>
                              <a:latin typeface="Cambria Math" panose="02040503050406030204" pitchFamily="18" charset="0"/>
                              <a:ea typeface="Cambria Math" panose="02040503050406030204" pitchFamily="18" charset="0"/>
                            </a:rPr>
                          </m:ctrlPr>
                        </m:sSubSupPr>
                        <m:e>
                          <m:r>
                            <a:rPr lang="en-US" sz="1800" i="1">
                              <a:solidFill>
                                <a:schemeClr val="tx1"/>
                              </a:solidFill>
                              <a:latin typeface="Cambria Math" panose="02040503050406030204" pitchFamily="18" charset="0"/>
                              <a:ea typeface="Cambria Math" panose="02040503050406030204" pitchFamily="18" charset="0"/>
                            </a:rPr>
                            <m:t>𝐵</m:t>
                          </m:r>
                        </m:e>
                        <m:sub>
                          <m:r>
                            <a:rPr lang="en-US" sz="1800" i="1">
                              <a:solidFill>
                                <a:schemeClr val="tx1"/>
                              </a:solidFill>
                              <a:latin typeface="Cambria Math" panose="02040503050406030204" pitchFamily="18" charset="0"/>
                              <a:ea typeface="Cambria Math" panose="02040503050406030204" pitchFamily="18" charset="0"/>
                            </a:rPr>
                            <m:t>𝑟</m:t>
                          </m:r>
                        </m:sub>
                        <m:sup>
                          <m:r>
                            <a:rPr lang="en-US" sz="1800" b="0" i="1" smtClean="0">
                              <a:solidFill>
                                <a:schemeClr val="tx1"/>
                              </a:solidFill>
                              <a:latin typeface="Cambria Math" panose="02040503050406030204" pitchFamily="18" charset="0"/>
                              <a:ea typeface="Cambria Math" panose="02040503050406030204" pitchFamily="18" charset="0"/>
                            </a:rPr>
                            <m:t>𝑏</m:t>
                          </m:r>
                        </m:sup>
                      </m:sSubSup>
                      <m:r>
                        <a:rPr lang="en-US" sz="1800" b="0" i="1" smtClean="0">
                          <a:solidFill>
                            <a:schemeClr val="tx1"/>
                          </a:solidFill>
                          <a:latin typeface="Cambria Math" panose="02040503050406030204" pitchFamily="18" charset="0"/>
                          <a:ea typeface="Cambria Math" panose="02040503050406030204" pitchFamily="18" charset="0"/>
                        </a:rPr>
                        <m:t>&gt;</m:t>
                      </m:r>
                    </m:oMath>
                  </m:oMathPara>
                </a14:m>
                <a:endParaRPr lang="en-US" sz="1800" b="0" dirty="0">
                  <a:solidFill>
                    <a:schemeClr val="tx1"/>
                  </a:solidFill>
                  <a:ea typeface="Cambria Math" panose="02040503050406030204" pitchFamily="18" charset="0"/>
                </a:endParaRPr>
              </a:p>
              <a:p>
                <a:pPr marL="0" indent="0">
                  <a:buNone/>
                </a:pPr>
                <a:endParaRPr lang="en-US" sz="1800" dirty="0"/>
              </a:p>
            </p:txBody>
          </p:sp>
        </mc:Choice>
        <mc:Fallback>
          <p:sp>
            <p:nvSpPr>
              <p:cNvPr id="6" name="Content Placeholder 5"/>
              <p:cNvSpPr>
                <a:spLocks noGrp="1" noRot="1" noChangeAspect="1" noMove="1" noResize="1" noEditPoints="1" noAdjustHandles="1" noChangeArrowheads="1" noChangeShapeType="1" noTextEdit="1"/>
              </p:cNvSpPr>
              <p:nvPr>
                <p:ph idx="1"/>
              </p:nvPr>
            </p:nvSpPr>
            <p:spPr>
              <a:xfrm>
                <a:off x="457201" y="1002371"/>
                <a:ext cx="8286108" cy="1418889"/>
              </a:xfrm>
              <a:blipFill>
                <a:blip r:embed="rId3"/>
                <a:stretch>
                  <a:fillRect l="-1692" t="-5579"/>
                </a:stretch>
              </a:blipFill>
            </p:spPr>
            <p:txBody>
              <a:bodyPr/>
              <a:lstStyle/>
              <a:p>
                <a:r>
                  <a:rPr lang="en-US">
                    <a:noFill/>
                  </a:rPr>
                  <a:t> </a:t>
                </a:r>
              </a:p>
            </p:txBody>
          </p:sp>
        </mc:Fallback>
      </mc:AlternateContent>
      <p:sp>
        <p:nvSpPr>
          <p:cNvPr id="7" name="Title 6"/>
          <p:cNvSpPr>
            <a:spLocks noGrp="1"/>
          </p:cNvSpPr>
          <p:nvPr>
            <p:ph type="title"/>
          </p:nvPr>
        </p:nvSpPr>
        <p:spPr>
          <a:xfrm>
            <a:off x="457200" y="282574"/>
            <a:ext cx="8686800" cy="427877"/>
          </a:xfrm>
        </p:spPr>
        <p:txBody>
          <a:bodyPr/>
          <a:lstStyle/>
          <a:p>
            <a:r>
              <a:rPr lang="en-US" sz="1950" dirty="0"/>
              <a:t>Beam Method</a:t>
            </a:r>
          </a:p>
        </p:txBody>
      </p:sp>
      <p:sp>
        <p:nvSpPr>
          <p:cNvPr id="3" name="Date Placeholder 2"/>
          <p:cNvSpPr>
            <a:spLocks noGrp="1"/>
          </p:cNvSpPr>
          <p:nvPr>
            <p:ph type="dt" sz="half" idx="2"/>
          </p:nvPr>
        </p:nvSpPr>
        <p:spPr/>
        <p:txBody>
          <a:bodyPr/>
          <a:lstStyle/>
          <a:p>
            <a:pPr>
              <a:defRPr/>
            </a:pPr>
            <a:r>
              <a:rPr lang="en-US"/>
              <a:t>6/15/2022</a:t>
            </a:r>
            <a:endParaRPr lang="en-US" dirty="0"/>
          </a:p>
        </p:txBody>
      </p:sp>
      <p:sp>
        <p:nvSpPr>
          <p:cNvPr id="4" name="Footer Placeholder 3"/>
          <p:cNvSpPr>
            <a:spLocks noGrp="1"/>
          </p:cNvSpPr>
          <p:nvPr>
            <p:ph type="ftr" sz="quarter" idx="3"/>
          </p:nvPr>
        </p:nvSpPr>
        <p:spPr/>
        <p:txBody>
          <a:bodyPr/>
          <a:lstStyle/>
          <a:p>
            <a:pPr>
              <a:defRPr/>
            </a:pPr>
            <a:r>
              <a:rPr lang="en-US"/>
              <a:t>Fatima Rodriguez | Mapping the Radial Magnetic Field of Muon g-2</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pic>
        <p:nvPicPr>
          <p:cNvPr id="10" name="Picture 9" descr="Chart, scatter chart&#10;&#10;Description automatically generated">
            <a:extLst>
              <a:ext uri="{FF2B5EF4-FFF2-40B4-BE49-F238E27FC236}">
                <a16:creationId xmlns:a16="http://schemas.microsoft.com/office/drawing/2014/main" id="{8CA9DE94-93C2-3E80-6F82-2E50B7735F5F}"/>
              </a:ext>
            </a:extLst>
          </p:cNvPr>
          <p:cNvPicPr>
            <a:picLocks noChangeAspect="1"/>
          </p:cNvPicPr>
          <p:nvPr/>
        </p:nvPicPr>
        <p:blipFill>
          <a:blip r:embed="rId4"/>
          <a:stretch>
            <a:fillRect/>
          </a:stretch>
        </p:blipFill>
        <p:spPr>
          <a:xfrm>
            <a:off x="5246294" y="3198929"/>
            <a:ext cx="3326470" cy="2217645"/>
          </a:xfrm>
          <a:prstGeom prst="rect">
            <a:avLst/>
          </a:prstGeom>
        </p:spPr>
      </p:pic>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FF2C90E8-24ED-07A1-BF22-14DF84EB5782}"/>
                  </a:ext>
                </a:extLst>
              </p:cNvPr>
              <p:cNvSpPr txBox="1"/>
              <p:nvPr/>
            </p:nvSpPr>
            <p:spPr>
              <a:xfrm>
                <a:off x="222250" y="5449008"/>
                <a:ext cx="4707969" cy="1015663"/>
              </a:xfrm>
              <a:prstGeom prst="rect">
                <a:avLst/>
              </a:prstGeom>
              <a:noFill/>
            </p:spPr>
            <p:txBody>
              <a:bodyPr wrap="square" rtlCol="0">
                <a:spAutoFit/>
              </a:bodyPr>
              <a:lstStyle/>
              <a:p>
                <a:r>
                  <a:rPr lang="en-US" sz="1200" b="1" dirty="0">
                    <a:latin typeface="Helvetica" pitchFamily="2" charset="0"/>
                  </a:rPr>
                  <a:t>Fig 6: Gradient vs. applied radial field. Optimal applied radial field for zero gradient is </a:t>
                </a:r>
                <a14:m>
                  <m:oMath xmlns:m="http://schemas.openxmlformats.org/officeDocument/2006/math">
                    <m:r>
                      <a:rPr lang="en-US" sz="1200" b="1" i="1" smtClean="0">
                        <a:latin typeface="Cambria Math" panose="02040503050406030204" pitchFamily="18" charset="0"/>
                      </a:rPr>
                      <m:t>𝟕</m:t>
                    </m:r>
                    <m:r>
                      <a:rPr lang="en-US" sz="1200" b="1" i="1" smtClean="0">
                        <a:latin typeface="Cambria Math" panose="02040503050406030204" pitchFamily="18" charset="0"/>
                      </a:rPr>
                      <m:t>.</m:t>
                    </m:r>
                    <m:r>
                      <a:rPr lang="en-US" sz="1200" b="1" i="1" smtClean="0">
                        <a:latin typeface="Cambria Math" panose="02040503050406030204" pitchFamily="18" charset="0"/>
                      </a:rPr>
                      <m:t>𝟓𝟑</m:t>
                    </m:r>
                    <m:r>
                      <a:rPr lang="en-US" sz="1200" b="1" i="1" smtClean="0">
                        <a:latin typeface="Cambria Math" panose="02040503050406030204" pitchFamily="18" charset="0"/>
                      </a:rPr>
                      <m:t> ±</m:t>
                    </m:r>
                    <m:r>
                      <a:rPr lang="en-US" sz="1200" b="1" i="1" smtClean="0">
                        <a:latin typeface="Cambria Math" panose="02040503050406030204" pitchFamily="18" charset="0"/>
                        <a:ea typeface="Cambria Math" panose="02040503050406030204" pitchFamily="18" charset="0"/>
                      </a:rPr>
                      <m:t>𝟏</m:t>
                    </m:r>
                    <m:r>
                      <a:rPr lang="en-US" sz="1200" b="1" i="1" smtClean="0">
                        <a:latin typeface="Cambria Math" panose="02040503050406030204" pitchFamily="18" charset="0"/>
                        <a:ea typeface="Cambria Math" panose="02040503050406030204" pitchFamily="18" charset="0"/>
                      </a:rPr>
                      <m:t>.</m:t>
                    </m:r>
                    <m:r>
                      <a:rPr lang="en-US" sz="1200" b="1" i="1" smtClean="0">
                        <a:latin typeface="Cambria Math" panose="02040503050406030204" pitchFamily="18" charset="0"/>
                        <a:ea typeface="Cambria Math" panose="02040503050406030204" pitchFamily="18" charset="0"/>
                      </a:rPr>
                      <m:t>𝟏𝟓</m:t>
                    </m:r>
                  </m:oMath>
                </a14:m>
                <a:r>
                  <a:rPr lang="en-US" sz="1200" b="1" dirty="0">
                    <a:latin typeface="Helvetica" pitchFamily="2" charset="0"/>
                    <a:ea typeface="Cambria Math" panose="02040503050406030204" pitchFamily="18" charset="0"/>
                  </a:rPr>
                  <a:t> ppm and </a:t>
                </a:r>
                <a14:m>
                  <m:oMath xmlns:m="http://schemas.openxmlformats.org/officeDocument/2006/math">
                    <m:r>
                      <a:rPr lang="en-US" sz="1200" b="1" i="1">
                        <a:latin typeface="Cambria Math" panose="02040503050406030204" pitchFamily="18" charset="0"/>
                      </a:rPr>
                      <m:t>𝟕</m:t>
                    </m:r>
                    <m:r>
                      <a:rPr lang="en-US" sz="1200" b="1" i="1">
                        <a:latin typeface="Cambria Math" panose="02040503050406030204" pitchFamily="18" charset="0"/>
                      </a:rPr>
                      <m:t>.</m:t>
                    </m:r>
                    <m:r>
                      <a:rPr lang="en-US" sz="1200" b="1" i="1" smtClean="0">
                        <a:latin typeface="Cambria Math" panose="02040503050406030204" pitchFamily="18" charset="0"/>
                      </a:rPr>
                      <m:t>𝟕𝟒</m:t>
                    </m:r>
                    <m:r>
                      <a:rPr lang="en-US" sz="1200" b="1" i="1">
                        <a:latin typeface="Cambria Math" panose="02040503050406030204" pitchFamily="18" charset="0"/>
                      </a:rPr>
                      <m:t> ±</m:t>
                    </m:r>
                    <m:r>
                      <a:rPr lang="en-US" sz="1200" b="1" i="1" smtClean="0">
                        <a:latin typeface="Cambria Math" panose="02040503050406030204" pitchFamily="18" charset="0"/>
                      </a:rPr>
                      <m:t>𝟎</m:t>
                    </m:r>
                    <m:r>
                      <a:rPr lang="en-US" sz="1200" b="1" i="1" smtClean="0">
                        <a:latin typeface="Cambria Math" panose="02040503050406030204" pitchFamily="18" charset="0"/>
                      </a:rPr>
                      <m:t>.</m:t>
                    </m:r>
                    <m:r>
                      <a:rPr lang="en-US" sz="1200" b="1" i="1" smtClean="0">
                        <a:latin typeface="Cambria Math" panose="02040503050406030204" pitchFamily="18" charset="0"/>
                      </a:rPr>
                      <m:t>𝟔𝟓</m:t>
                    </m:r>
                  </m:oMath>
                </a14:m>
                <a:r>
                  <a:rPr lang="en-US" sz="1200" b="1" dirty="0">
                    <a:latin typeface="Helvetica" pitchFamily="2" charset="0"/>
                  </a:rPr>
                  <a:t> ppm, for Fit 1 and Fit 2 respectively. </a:t>
                </a:r>
              </a:p>
              <a:p>
                <a:pPr algn="ctr"/>
                <a:endParaRPr lang="en-US" sz="1200" b="1" dirty="0">
                  <a:latin typeface="Helvetica" pitchFamily="2" charset="0"/>
                  <a:ea typeface="Cambria Math" panose="02040503050406030204" pitchFamily="18" charset="0"/>
                </a:endParaRPr>
              </a:p>
              <a:p>
                <a:pPr algn="ctr"/>
                <a:endParaRPr lang="en-US" sz="1200" b="1" dirty="0">
                  <a:latin typeface="Helvetica" pitchFamily="2" charset="0"/>
                </a:endParaRPr>
              </a:p>
            </p:txBody>
          </p:sp>
        </mc:Choice>
        <mc:Fallback>
          <p:sp>
            <p:nvSpPr>
              <p:cNvPr id="20" name="TextBox 19">
                <a:extLst>
                  <a:ext uri="{FF2B5EF4-FFF2-40B4-BE49-F238E27FC236}">
                    <a16:creationId xmlns:a16="http://schemas.microsoft.com/office/drawing/2014/main" id="{FF2C90E8-24ED-07A1-BF22-14DF84EB5782}"/>
                  </a:ext>
                </a:extLst>
              </p:cNvPr>
              <p:cNvSpPr txBox="1">
                <a:spLocks noRot="1" noChangeAspect="1" noMove="1" noResize="1" noEditPoints="1" noAdjustHandles="1" noChangeArrowheads="1" noChangeShapeType="1" noTextEdit="1"/>
              </p:cNvSpPr>
              <p:nvPr/>
            </p:nvSpPr>
            <p:spPr>
              <a:xfrm>
                <a:off x="222250" y="5449008"/>
                <a:ext cx="4707969" cy="1015663"/>
              </a:xfrm>
              <a:prstGeom prst="rect">
                <a:avLst/>
              </a:prstGeom>
              <a:blipFill>
                <a:blip r:embed="rId5"/>
                <a:stretch>
                  <a:fillRect t="-1205"/>
                </a:stretch>
              </a:blipFill>
            </p:spPr>
            <p:txBody>
              <a:bodyPr/>
              <a:lstStyle/>
              <a:p>
                <a:r>
                  <a:rPr lang="en-US">
                    <a:noFill/>
                  </a:rPr>
                  <a:t> </a:t>
                </a:r>
              </a:p>
            </p:txBody>
          </p:sp>
        </mc:Fallback>
      </mc:AlternateContent>
      <p:pic>
        <p:nvPicPr>
          <p:cNvPr id="28" name="Picture 27" descr="Chart, line chart&#10;&#10;Description automatically generated">
            <a:extLst>
              <a:ext uri="{FF2B5EF4-FFF2-40B4-BE49-F238E27FC236}">
                <a16:creationId xmlns:a16="http://schemas.microsoft.com/office/drawing/2014/main" id="{19AE866C-85E1-DE53-E11B-E49C634FEDF4}"/>
              </a:ext>
            </a:extLst>
          </p:cNvPr>
          <p:cNvPicPr>
            <a:picLocks noChangeAspect="1"/>
          </p:cNvPicPr>
          <p:nvPr/>
        </p:nvPicPr>
        <p:blipFill>
          <a:blip r:embed="rId6"/>
          <a:stretch>
            <a:fillRect/>
          </a:stretch>
        </p:blipFill>
        <p:spPr>
          <a:xfrm>
            <a:off x="105568" y="2370932"/>
            <a:ext cx="5140726" cy="3084435"/>
          </a:xfrm>
          <a:prstGeom prst="rect">
            <a:avLst/>
          </a:prstGeom>
        </p:spPr>
      </p:pic>
      <p:sp>
        <p:nvSpPr>
          <p:cNvPr id="29" name="TextBox 28">
            <a:extLst>
              <a:ext uri="{FF2B5EF4-FFF2-40B4-BE49-F238E27FC236}">
                <a16:creationId xmlns:a16="http://schemas.microsoft.com/office/drawing/2014/main" id="{E1F9A0E9-2864-2983-EAA4-C1EE97F89D7F}"/>
              </a:ext>
            </a:extLst>
          </p:cNvPr>
          <p:cNvSpPr txBox="1"/>
          <p:nvPr/>
        </p:nvSpPr>
        <p:spPr>
          <a:xfrm>
            <a:off x="5331567" y="5416574"/>
            <a:ext cx="3326469" cy="646331"/>
          </a:xfrm>
          <a:prstGeom prst="rect">
            <a:avLst/>
          </a:prstGeom>
          <a:noFill/>
        </p:spPr>
        <p:txBody>
          <a:bodyPr wrap="square" rtlCol="0">
            <a:spAutoFit/>
          </a:bodyPr>
          <a:lstStyle/>
          <a:p>
            <a:r>
              <a:rPr lang="en-US" sz="1200" b="1" dirty="0">
                <a:latin typeface="Helvetica" panose="020B0604020202020204" pitchFamily="34" charset="0"/>
                <a:cs typeface="Helvetica" panose="020B0604020202020204" pitchFamily="34" charset="0"/>
              </a:rPr>
              <a:t>Fig 7: Residual plot for fits in Fig 6. Fit 1 shows that we are losing muons at scans &lt; -50 ppm.</a:t>
            </a:r>
          </a:p>
        </p:txBody>
      </p:sp>
    </p:spTree>
    <p:extLst>
      <p:ext uri="{BB962C8B-B14F-4D97-AF65-F5344CB8AC3E}">
        <p14:creationId xmlns:p14="http://schemas.microsoft.com/office/powerpoint/2010/main" val="3018157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6"/>
          </p:nvPr>
        </p:nvSpPr>
        <p:spPr/>
        <p:txBody>
          <a:bodyPr/>
          <a:lstStyle/>
          <a:p>
            <a:pPr>
              <a:defRPr/>
            </a:pPr>
            <a:r>
              <a:rPr lang="en-US"/>
              <a:t>6/15/2022</a:t>
            </a:r>
            <a:endParaRPr lang="en-US" dirty="0"/>
          </a:p>
        </p:txBody>
      </p:sp>
      <p:sp>
        <p:nvSpPr>
          <p:cNvPr id="5" name="Footer Placeholder 4"/>
          <p:cNvSpPr>
            <a:spLocks noGrp="1"/>
          </p:cNvSpPr>
          <p:nvPr>
            <p:ph type="ftr" sz="quarter" idx="17"/>
          </p:nvPr>
        </p:nvSpPr>
        <p:spPr/>
        <p:txBody>
          <a:bodyPr/>
          <a:lstStyle/>
          <a:p>
            <a:pPr>
              <a:defRPr/>
            </a:pPr>
            <a:r>
              <a:rPr lang="en-US"/>
              <a:t>Fatima Rodriguez | Mapping the Radial Magnetic Field of Muon g-2</a:t>
            </a:r>
            <a:endParaRPr lang="en-US" b="1"/>
          </a:p>
        </p:txBody>
      </p:sp>
      <p:sp>
        <p:nvSpPr>
          <p:cNvPr id="6" name="Slide Number Placeholder 5"/>
          <p:cNvSpPr>
            <a:spLocks noGrp="1"/>
          </p:cNvSpPr>
          <p:nvPr>
            <p:ph type="sldNum" sz="quarter" idx="18"/>
          </p:nvPr>
        </p:nvSpPr>
        <p:spPr/>
        <p:txBody>
          <a:bodyPr/>
          <a:lstStyle/>
          <a:p>
            <a:pPr>
              <a:defRPr/>
            </a:pPr>
            <a:fld id="{979A04A2-726F-2143-A443-7788AF27176E}" type="slidenum">
              <a:rPr lang="en-US" smtClean="0"/>
              <a:pPr>
                <a:defRPr/>
              </a:pPr>
              <a:t>7</a:t>
            </a:fld>
            <a:endParaRPr lang="en-US" dirty="0"/>
          </a:p>
        </p:txBody>
      </p:sp>
      <p:sp>
        <p:nvSpPr>
          <p:cNvPr id="7" name="Title 6"/>
          <p:cNvSpPr>
            <a:spLocks noGrp="1"/>
          </p:cNvSpPr>
          <p:nvPr>
            <p:ph type="title"/>
          </p:nvPr>
        </p:nvSpPr>
        <p:spPr>
          <a:xfrm>
            <a:off x="494515" y="222222"/>
            <a:ext cx="8686800" cy="427877"/>
          </a:xfrm>
        </p:spPr>
        <p:txBody>
          <a:bodyPr/>
          <a:lstStyle/>
          <a:p>
            <a:r>
              <a:rPr lang="en-US" sz="1950" dirty="0"/>
              <a:t>Next Steps</a:t>
            </a:r>
          </a:p>
        </p:txBody>
      </p:sp>
      <p:sp>
        <p:nvSpPr>
          <p:cNvPr id="10" name="Content Placeholder 5">
            <a:extLst>
              <a:ext uri="{FF2B5EF4-FFF2-40B4-BE49-F238E27FC236}">
                <a16:creationId xmlns:a16="http://schemas.microsoft.com/office/drawing/2014/main" id="{442FD25B-60E6-93E1-C37F-9E88C9F9D14F}"/>
              </a:ext>
            </a:extLst>
          </p:cNvPr>
          <p:cNvSpPr txBox="1">
            <a:spLocks/>
          </p:cNvSpPr>
          <p:nvPr/>
        </p:nvSpPr>
        <p:spPr>
          <a:xfrm>
            <a:off x="400691" y="816896"/>
            <a:ext cx="8286108" cy="870817"/>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1800" dirty="0">
                <a:solidFill>
                  <a:schemeClr val="accent6"/>
                </a:solidFill>
              </a:rPr>
              <a:t>By using a Hall probe and building a platform, we can directly measure the radial magnetic field in the storage ring and cross-check the measurements with the predicted analysis done with the beam method. </a:t>
            </a:r>
          </a:p>
        </p:txBody>
      </p:sp>
      <p:sp>
        <p:nvSpPr>
          <p:cNvPr id="16" name="TextBox 15">
            <a:extLst>
              <a:ext uri="{FF2B5EF4-FFF2-40B4-BE49-F238E27FC236}">
                <a16:creationId xmlns:a16="http://schemas.microsoft.com/office/drawing/2014/main" id="{CE45C9D1-850B-D2D5-D46D-13CCAC42F179}"/>
              </a:ext>
            </a:extLst>
          </p:cNvPr>
          <p:cNvSpPr txBox="1"/>
          <p:nvPr/>
        </p:nvSpPr>
        <p:spPr>
          <a:xfrm>
            <a:off x="4155370" y="3331839"/>
            <a:ext cx="4616193" cy="2616101"/>
          </a:xfrm>
          <a:prstGeom prst="rect">
            <a:avLst/>
          </a:prstGeom>
          <a:noFill/>
        </p:spPr>
        <p:txBody>
          <a:bodyPr wrap="square">
            <a:spAutoFit/>
          </a:bodyPr>
          <a:lstStyle/>
          <a:p>
            <a:r>
              <a:rPr lang="en-US" sz="1800" b="1" dirty="0">
                <a:solidFill>
                  <a:schemeClr val="accent6"/>
                </a:solidFill>
                <a:latin typeface="Helvetica" panose="020B0604020202020204" pitchFamily="34" charset="0"/>
                <a:cs typeface="Helvetica" panose="020B0604020202020204" pitchFamily="34" charset="0"/>
              </a:rPr>
              <a:t>Steps:</a:t>
            </a:r>
          </a:p>
          <a:p>
            <a:pPr marL="285750" indent="-285750">
              <a:buFontTx/>
              <a:buChar char="-"/>
            </a:pPr>
            <a:r>
              <a:rPr lang="en-US" sz="1600" dirty="0">
                <a:solidFill>
                  <a:schemeClr val="accent6"/>
                </a:solidFill>
                <a:latin typeface="Helvetica" panose="020B0604020202020204" pitchFamily="34" charset="0"/>
                <a:cs typeface="Helvetica" panose="020B0604020202020204" pitchFamily="34" charset="0"/>
              </a:rPr>
              <a:t>Build Hall probe and use Inventor to document the model. </a:t>
            </a:r>
          </a:p>
          <a:p>
            <a:pPr marL="285750" indent="-285750">
              <a:buFontTx/>
              <a:buChar char="-"/>
            </a:pPr>
            <a:r>
              <a:rPr lang="en-US" sz="1600" dirty="0">
                <a:solidFill>
                  <a:schemeClr val="accent6"/>
                </a:solidFill>
                <a:latin typeface="Helvetica" panose="020B0604020202020204" pitchFamily="34" charset="0"/>
                <a:cs typeface="Helvetica" panose="020B0604020202020204" pitchFamily="34" charset="0"/>
              </a:rPr>
              <a:t>Minimize the voltage offset and planar Hall effect.</a:t>
            </a:r>
          </a:p>
          <a:p>
            <a:pPr marL="285750" indent="-285750">
              <a:buFontTx/>
              <a:buChar char="-"/>
            </a:pPr>
            <a:r>
              <a:rPr lang="en-US" sz="1600" dirty="0">
                <a:solidFill>
                  <a:schemeClr val="accent6"/>
                </a:solidFill>
                <a:latin typeface="Helvetica" panose="020B0604020202020204" pitchFamily="34" charset="0"/>
                <a:cs typeface="Helvetica" panose="020B0604020202020204" pitchFamily="34" charset="0"/>
              </a:rPr>
              <a:t>Measure the radial and longitudinal components at different azimuthal locations.</a:t>
            </a:r>
          </a:p>
          <a:p>
            <a:pPr marL="285750" indent="-285750">
              <a:buFontTx/>
              <a:buChar char="-"/>
            </a:pPr>
            <a:r>
              <a:rPr lang="en-US" sz="1600" dirty="0">
                <a:solidFill>
                  <a:schemeClr val="accent6"/>
                </a:solidFill>
                <a:latin typeface="Helvetica" panose="020B0604020202020204" pitchFamily="34" charset="0"/>
                <a:cs typeface="Helvetica" panose="020B0604020202020204" pitchFamily="34" charset="0"/>
              </a:rPr>
              <a:t>Analyze data using Python to find average radial and longitudinal magnetic fields.  </a:t>
            </a:r>
          </a:p>
          <a:p>
            <a:endParaRPr lang="en-US" sz="1800" dirty="0">
              <a:solidFill>
                <a:schemeClr val="accent6"/>
              </a:solidFill>
              <a:latin typeface="Helvetica" panose="020B0604020202020204" pitchFamily="34" charset="0"/>
              <a:cs typeface="Helvetica" panose="020B0604020202020204" pitchFamily="34" charset="0"/>
            </a:endParaRPr>
          </a:p>
        </p:txBody>
      </p:sp>
      <p:pic>
        <p:nvPicPr>
          <p:cNvPr id="18" name="Picture 17" descr="A picture containing text, orange&#10;&#10;Description automatically generated">
            <a:extLst>
              <a:ext uri="{FF2B5EF4-FFF2-40B4-BE49-F238E27FC236}">
                <a16:creationId xmlns:a16="http://schemas.microsoft.com/office/drawing/2014/main" id="{7D79E1F3-9846-F7D4-BBB8-875E88936319}"/>
              </a:ext>
            </a:extLst>
          </p:cNvPr>
          <p:cNvPicPr>
            <a:picLocks noChangeAspect="1"/>
          </p:cNvPicPr>
          <p:nvPr/>
        </p:nvPicPr>
        <p:blipFill>
          <a:blip r:embed="rId3"/>
          <a:stretch>
            <a:fillRect/>
          </a:stretch>
        </p:blipFill>
        <p:spPr>
          <a:xfrm>
            <a:off x="222250" y="1854511"/>
            <a:ext cx="3681924" cy="2954358"/>
          </a:xfrm>
          <a:prstGeom prst="rect">
            <a:avLst/>
          </a:prstGeom>
        </p:spPr>
      </p:pic>
      <p:sp>
        <p:nvSpPr>
          <p:cNvPr id="19" name="TextBox 18">
            <a:extLst>
              <a:ext uri="{FF2B5EF4-FFF2-40B4-BE49-F238E27FC236}">
                <a16:creationId xmlns:a16="http://schemas.microsoft.com/office/drawing/2014/main" id="{42D975C1-E6E6-1EF9-34D8-89B2F7E5FFBD}"/>
              </a:ext>
            </a:extLst>
          </p:cNvPr>
          <p:cNvSpPr txBox="1"/>
          <p:nvPr/>
        </p:nvSpPr>
        <p:spPr>
          <a:xfrm>
            <a:off x="142927" y="4887798"/>
            <a:ext cx="3761247" cy="646331"/>
          </a:xfrm>
          <a:prstGeom prst="rect">
            <a:avLst/>
          </a:prstGeom>
          <a:noFill/>
        </p:spPr>
        <p:txBody>
          <a:bodyPr wrap="square" rtlCol="0">
            <a:spAutoFit/>
          </a:bodyPr>
          <a:lstStyle/>
          <a:p>
            <a:r>
              <a:rPr lang="en-US" sz="1200" b="1" dirty="0">
                <a:latin typeface="Helvetica" pitchFamily="2" charset="0"/>
              </a:rPr>
              <a:t>Fig 8: The hall probe that we will replicate from Rachel Osofsky’s analysis in Run 1 (Osofsky, 2019). </a:t>
            </a:r>
          </a:p>
        </p:txBody>
      </p:sp>
      <p:sp>
        <p:nvSpPr>
          <p:cNvPr id="20" name="TextBox 19">
            <a:extLst>
              <a:ext uri="{FF2B5EF4-FFF2-40B4-BE49-F238E27FC236}">
                <a16:creationId xmlns:a16="http://schemas.microsoft.com/office/drawing/2014/main" id="{C89CF674-9927-81C4-6906-E56692C26487}"/>
              </a:ext>
            </a:extLst>
          </p:cNvPr>
          <p:cNvSpPr txBox="1"/>
          <p:nvPr/>
        </p:nvSpPr>
        <p:spPr>
          <a:xfrm>
            <a:off x="4183626" y="1854511"/>
            <a:ext cx="4559683" cy="1477328"/>
          </a:xfrm>
          <a:prstGeom prst="rect">
            <a:avLst/>
          </a:prstGeom>
          <a:noFill/>
        </p:spPr>
        <p:txBody>
          <a:bodyPr wrap="square" rtlCol="0">
            <a:spAutoFit/>
          </a:bodyPr>
          <a:lstStyle/>
          <a:p>
            <a:r>
              <a:rPr lang="en-US" sz="1800" dirty="0">
                <a:solidFill>
                  <a:schemeClr val="accent6"/>
                </a:solidFill>
                <a:latin typeface="Helvetica" panose="020B0604020202020204" pitchFamily="34" charset="0"/>
                <a:cs typeface="Helvetica" panose="020B0604020202020204" pitchFamily="34" charset="0"/>
              </a:rPr>
              <a:t>The Hall probe will detect the magnitude of the magnetic field using the Hall effect, such that the output voltage of the Hall probe will be directly proportional to the strength of the field. </a:t>
            </a:r>
          </a:p>
        </p:txBody>
      </p:sp>
    </p:spTree>
    <p:extLst>
      <p:ext uri="{BB962C8B-B14F-4D97-AF65-F5344CB8AC3E}">
        <p14:creationId xmlns:p14="http://schemas.microsoft.com/office/powerpoint/2010/main" val="4102934579"/>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4BB789F5-A563-4D58-9648-F94AFB20DFAA}" vid="{6DF70FAB-4D08-4527-9A0D-879DAFABD5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FermilabTemplate</Template>
  <TotalTime>7426</TotalTime>
  <Words>775</Words>
  <Application>Microsoft Office PowerPoint</Application>
  <PresentationFormat>On-screen Show (4:3)</PresentationFormat>
  <Paragraphs>77</Paragraphs>
  <Slides>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Cambria Math</vt:lpstr>
      <vt:lpstr>Helvetica</vt:lpstr>
      <vt:lpstr>Fermilab_PPT_090815</vt:lpstr>
      <vt:lpstr>PowerPoint Presentation</vt:lpstr>
      <vt:lpstr>Muon g-2</vt:lpstr>
      <vt:lpstr>Muon g-2 motivation</vt:lpstr>
      <vt:lpstr>Uncertainty in the electric dipole moment (EDM)</vt:lpstr>
      <vt:lpstr>Beam Method</vt:lpstr>
      <vt:lpstr>Beam Method</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Fatima Rodriguez</dc:creator>
  <cp:lastModifiedBy>Fatima Rodriguez</cp:lastModifiedBy>
  <cp:revision>3</cp:revision>
  <cp:lastPrinted>2014-01-20T19:40:21Z</cp:lastPrinted>
  <dcterms:created xsi:type="dcterms:W3CDTF">2022-06-09T17:30:14Z</dcterms:created>
  <dcterms:modified xsi:type="dcterms:W3CDTF">2022-06-14T21:16:55Z</dcterms:modified>
</cp:coreProperties>
</file>