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84" r:id="rId3"/>
    <p:sldId id="297" r:id="rId4"/>
    <p:sldId id="295" r:id="rId5"/>
    <p:sldId id="29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4" y="958853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349" indent="-228594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2" y="6504217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52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3" y="6323966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229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4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9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7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52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3" y="6323966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5084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4" y="650421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4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52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3" y="6323966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483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7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52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3" y="6323966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862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8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5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6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395184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7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2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971553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349" indent="-228594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52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3" y="6323966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595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349" indent="-228594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4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349" indent="-228594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7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52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3" y="6323966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359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7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4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1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68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5332" y="4812347"/>
            <a:ext cx="8499231" cy="1390219"/>
          </a:xfrm>
        </p:spPr>
        <p:txBody>
          <a:bodyPr/>
          <a:lstStyle/>
          <a:p>
            <a:r>
              <a:rPr lang="en-US" sz="1800" dirty="0"/>
              <a:t>Ebtihal M. Abdelaziz	</a:t>
            </a:r>
          </a:p>
          <a:p>
            <a:r>
              <a:rPr lang="en-US" sz="1800" dirty="0"/>
              <a:t>Supervisor: Jim </a:t>
            </a:r>
            <a:r>
              <a:rPr lang="en-US" sz="1800" dirty="0" err="1"/>
              <a:t>Annis</a:t>
            </a:r>
            <a:endParaRPr lang="en-US" sz="1800" dirty="0"/>
          </a:p>
          <a:p>
            <a:r>
              <a:rPr lang="en-US" sz="1800" dirty="0"/>
              <a:t>SIST 5 minutes, 5 slides</a:t>
            </a:r>
          </a:p>
          <a:p>
            <a:r>
              <a:rPr lang="en-US" sz="1800" dirty="0"/>
              <a:t>6/15/2022</a:t>
            </a:r>
          </a:p>
          <a:p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Cluster Cosmology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C6D72-4C7B-134C-89E9-EDD4EC5E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296" y="4114799"/>
            <a:ext cx="2038673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8487"/>
            <a:ext cx="8686800" cy="427877"/>
          </a:xfrm>
        </p:spPr>
        <p:txBody>
          <a:bodyPr/>
          <a:lstStyle/>
          <a:p>
            <a:r>
              <a:rPr lang="el-GR" sz="1950" dirty="0"/>
              <a:t>Λ</a:t>
            </a:r>
            <a:r>
              <a:rPr lang="en-US" sz="1950" dirty="0"/>
              <a:t>CDM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F9A655-4545-4302-FF21-150963F1A8C6}"/>
              </a:ext>
            </a:extLst>
          </p:cNvPr>
          <p:cNvSpPr txBox="1"/>
          <p:nvPr/>
        </p:nvSpPr>
        <p:spPr>
          <a:xfrm>
            <a:off x="222250" y="888352"/>
            <a:ext cx="5552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Standard model of cosmology </a:t>
            </a:r>
          </a:p>
        </p:txBody>
      </p:sp>
      <p:pic>
        <p:nvPicPr>
          <p:cNvPr id="1028" name="Picture 4" descr="Michael Gold's homepage Michael S. Gold">
            <a:extLst>
              <a:ext uri="{FF2B5EF4-FFF2-40B4-BE49-F238E27FC236}">
                <a16:creationId xmlns:a16="http://schemas.microsoft.com/office/drawing/2014/main" id="{75E855FD-C1E4-9464-BA2A-A1936ED2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4500"/>
            <a:ext cx="3424237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B46411-F4FA-0AF8-2FA7-A049B4B8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380" y="211420"/>
            <a:ext cx="4356370" cy="1655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BD83D1-ADA1-C463-CB46-79A6DD081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23" y="2071128"/>
            <a:ext cx="4392020" cy="39534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DB126F-0848-8C2E-3CB7-5E671D9825C6}"/>
              </a:ext>
            </a:extLst>
          </p:cNvPr>
          <p:cNvSpPr/>
          <p:nvPr/>
        </p:nvSpPr>
        <p:spPr>
          <a:xfrm>
            <a:off x="4565380" y="204036"/>
            <a:ext cx="4356370" cy="166245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047975-4878-8A35-A368-944D1213356C}"/>
              </a:ext>
            </a:extLst>
          </p:cNvPr>
          <p:cNvSpPr/>
          <p:nvPr/>
        </p:nvSpPr>
        <p:spPr>
          <a:xfrm>
            <a:off x="4557723" y="2071128"/>
            <a:ext cx="4364027" cy="39534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4872DB-91DC-5109-D0D5-16BBE80A142C}"/>
              </a:ext>
            </a:extLst>
          </p:cNvPr>
          <p:cNvSpPr/>
          <p:nvPr/>
        </p:nvSpPr>
        <p:spPr>
          <a:xfrm>
            <a:off x="4557723" y="4217436"/>
            <a:ext cx="4364027" cy="1866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05AD2-1A67-8EE1-21FD-A04BCCD1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8DEAB-426A-DA23-6EC7-9CCA887C8A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50463-2673-94F3-82E5-E1E5DD7DE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23C8E-FF6C-8036-2D93-3F7D4CD91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4" descr="See Explanation.  Clicking on the picture will download&#10;the highest resolution version available.">
            <a:extLst>
              <a:ext uri="{FF2B5EF4-FFF2-40B4-BE49-F238E27FC236}">
                <a16:creationId xmlns:a16="http://schemas.microsoft.com/office/drawing/2014/main" id="{819CD611-5EF7-C9B8-29FD-F332C239BA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7361"/>
            <a:ext cx="4535777" cy="229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3412FB-8E1C-FE57-A8C6-2D98E7F4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63" y="3270379"/>
            <a:ext cx="4539437" cy="293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36654-9211-8D58-17F1-4C3BD80F5BB0}"/>
              </a:ext>
            </a:extLst>
          </p:cNvPr>
          <p:cNvSpPr txBox="1"/>
          <p:nvPr/>
        </p:nvSpPr>
        <p:spPr>
          <a:xfrm>
            <a:off x="1224417" y="3152001"/>
            <a:ext cx="3347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(Picture from Planck collaboration)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C653F-C719-775F-D5F4-89A4DD6A0B63}"/>
              </a:ext>
            </a:extLst>
          </p:cNvPr>
          <p:cNvSpPr txBox="1"/>
          <p:nvPr/>
        </p:nvSpPr>
        <p:spPr>
          <a:xfrm>
            <a:off x="5584921" y="3013501"/>
            <a:ext cx="3347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(Picture 2MASS Large Scale Survey)</a:t>
            </a:r>
          </a:p>
        </p:txBody>
      </p:sp>
    </p:spTree>
    <p:extLst>
      <p:ext uri="{BB962C8B-B14F-4D97-AF65-F5344CB8AC3E}">
        <p14:creationId xmlns:p14="http://schemas.microsoft.com/office/powerpoint/2010/main" val="1035074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Ebtihal M. Abdelaziz | SIST 5 in 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175631"/>
            <a:ext cx="8686800" cy="427877"/>
          </a:xfrm>
        </p:spPr>
        <p:txBody>
          <a:bodyPr/>
          <a:lstStyle/>
          <a:p>
            <a:r>
              <a:rPr lang="en-US" dirty="0"/>
              <a:t>Galaxy clusters and weak lensing</a:t>
            </a:r>
          </a:p>
        </p:txBody>
      </p:sp>
      <p:pic>
        <p:nvPicPr>
          <p:cNvPr id="2050" name="Picture 2" descr="Galaxy Clusters | Center for Astrophysics">
            <a:extLst>
              <a:ext uri="{FF2B5EF4-FFF2-40B4-BE49-F238E27FC236}">
                <a16:creationId xmlns:a16="http://schemas.microsoft.com/office/drawing/2014/main" id="{E2DF23FC-56AB-E221-F386-2E13C7E0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53" y="2507602"/>
            <a:ext cx="4249602" cy="28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9BDC7-8406-620D-1F4C-662DFEB82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8" y="1986662"/>
            <a:ext cx="4340290" cy="3892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9DEB22-F53F-EE3A-1980-2EC8F426981D}"/>
              </a:ext>
            </a:extLst>
          </p:cNvPr>
          <p:cNvSpPr txBox="1"/>
          <p:nvPr/>
        </p:nvSpPr>
        <p:spPr>
          <a:xfrm>
            <a:off x="322397" y="693546"/>
            <a:ext cx="6591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Structures with the largest scale in the Universe</a:t>
            </a:r>
          </a:p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Their mass can be found using weak lensing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6/15/2022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Ebtihal M. Abdelaziz | SIST 5 in 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60713"/>
            <a:ext cx="8686800" cy="427877"/>
          </a:xfrm>
        </p:spPr>
        <p:txBody>
          <a:bodyPr/>
          <a:lstStyle/>
          <a:p>
            <a:r>
              <a:rPr lang="en-US" dirty="0"/>
              <a:t>Cluster Cosmology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78CCF-1C3E-19A0-1922-141EF6CA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104" y="742052"/>
            <a:ext cx="6570955" cy="2860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0AB6D3-8868-B02E-F511-0136E93DF518}"/>
                  </a:ext>
                </a:extLst>
              </p:cNvPr>
              <p:cNvSpPr txBox="1"/>
              <p:nvPr/>
            </p:nvSpPr>
            <p:spPr>
              <a:xfrm>
                <a:off x="457200" y="1256464"/>
                <a:ext cx="71459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 2020, the DES cluster group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0AB6D3-8868-B02E-F511-0136E93DF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6464"/>
                <a:ext cx="7145973" cy="461665"/>
              </a:xfrm>
              <a:prstGeom prst="rect">
                <a:avLst/>
              </a:prstGeom>
              <a:blipFill>
                <a:blip r:embed="rId3"/>
                <a:stretch>
                  <a:fillRect l="-512" t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Faint Glow Within Galaxy Clusters Illuminates Dark Matter | NASA">
            <a:extLst>
              <a:ext uri="{FF2B5EF4-FFF2-40B4-BE49-F238E27FC236}">
                <a16:creationId xmlns:a16="http://schemas.microsoft.com/office/drawing/2014/main" id="{3D4CEBA3-1333-8631-836D-E7736E97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45" y="2368611"/>
            <a:ext cx="3241442" cy="36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880D500B-E11D-510A-291E-56B4607ECE65}"/>
              </a:ext>
            </a:extLst>
          </p:cNvPr>
          <p:cNvSpPr txBox="1">
            <a:spLocks/>
          </p:cNvSpPr>
          <p:nvPr/>
        </p:nvSpPr>
        <p:spPr>
          <a:xfrm>
            <a:off x="457200" y="217206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References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9D14F-527B-263B-09CE-6A80DF3B754E}"/>
              </a:ext>
            </a:extLst>
          </p:cNvPr>
          <p:cNvSpPr txBox="1"/>
          <p:nvPr/>
        </p:nvSpPr>
        <p:spPr>
          <a:xfrm>
            <a:off x="457200" y="2716827"/>
            <a:ext cx="46283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Abbott, T. M. C., and others. "Dark Energy Survey Year 1 Results: Cosmological constraints from cluster abundances and weak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lensing".</a:t>
            </a:r>
            <a:r>
              <a:rPr lang="en-US" sz="1400" b="0" i="1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Phys</a:t>
            </a:r>
            <a:r>
              <a:rPr lang="en-US" sz="1400" b="0" i="1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Rev. D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102, no.2 (2020): 023509.</a:t>
            </a:r>
          </a:p>
          <a:p>
            <a:endParaRPr lang="en-US" sz="1400" b="0" i="0" dirty="0">
              <a:solidFill>
                <a:srgbClr val="004C97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Frieman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Joshua, Michael, Turner, and Dragan,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Huterer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"Dark Energy and the Accelerating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Universe".</a:t>
            </a:r>
            <a:r>
              <a:rPr lang="en-US" sz="1400" b="0" i="1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Ann</a:t>
            </a:r>
            <a:r>
              <a:rPr lang="en-US" sz="1400" b="0" i="1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Rev. Astron. </a:t>
            </a:r>
            <a:r>
              <a:rPr lang="en-US" sz="1400" b="0" i="1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Astrophys</a:t>
            </a:r>
            <a:r>
              <a:rPr lang="en-US" sz="1400" b="0" i="1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46 (2008): 385–432.</a:t>
            </a:r>
          </a:p>
          <a:p>
            <a:endParaRPr lang="en-US" sz="1400" b="0" i="0" dirty="0">
              <a:solidFill>
                <a:srgbClr val="004C97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Costanzi, Matteo, Francisco,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Villaescusa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-Navarro, Matteo,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Viel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Jun-Qing, Xia, Stefano,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Borgani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Emanuele,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Castorina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and Emiliano,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Sefusatti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 "Cosmology with massive neutrinos III: the halo mass function and an application to galaxy </a:t>
            </a:r>
            <a:r>
              <a:rPr lang="en-US" sz="1400" b="0" i="0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clusters".</a:t>
            </a:r>
            <a:r>
              <a:rPr lang="en-US" sz="1400" b="0" i="1" dirty="0" err="1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JCAP</a:t>
            </a:r>
            <a:r>
              <a:rPr lang="en-US" sz="1400" b="0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12 (2013): 012.</a:t>
            </a:r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250</Words>
  <Application>Microsoft Office PowerPoint</Application>
  <PresentationFormat>On-screen Show (4:3)</PresentationFormat>
  <Paragraphs>34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Cambria Math</vt:lpstr>
      <vt:lpstr>Helvetica</vt:lpstr>
      <vt:lpstr>Times New Roman</vt:lpstr>
      <vt:lpstr>Fermilab_PPT_090815</vt:lpstr>
      <vt:lpstr>PowerPoint Presentation</vt:lpstr>
      <vt:lpstr>ΛCDM</vt:lpstr>
      <vt:lpstr>CMB</vt:lpstr>
      <vt:lpstr>Galaxy clusters and weak lensing</vt:lpstr>
      <vt:lpstr>Cluster Cosmology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Ebtihal M. Mostafa Abdelaziz</dc:creator>
  <cp:lastModifiedBy>Ebtihal M. Mostafa Abdelaziz</cp:lastModifiedBy>
  <cp:revision>1</cp:revision>
  <dcterms:created xsi:type="dcterms:W3CDTF">2022-06-16T15:20:28Z</dcterms:created>
  <dcterms:modified xsi:type="dcterms:W3CDTF">2022-06-16T15:30:37Z</dcterms:modified>
</cp:coreProperties>
</file>