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95" r:id="rId4"/>
    <p:sldId id="296" r:id="rId5"/>
    <p:sldId id="298" r:id="rId6"/>
    <p:sldId id="299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689" autoAdjust="0"/>
    <p:restoredTop sz="94663"/>
  </p:normalViewPr>
  <p:slideViewPr>
    <p:cSldViewPr snapToGrid="0" snapToObjects="1" showGuides="1">
      <p:cViewPr>
        <p:scale>
          <a:sx n="149" d="100"/>
          <a:sy n="149" d="100"/>
        </p:scale>
        <p:origin x="1176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DUNE workflows on the EAF for analyzing data from </a:t>
            </a:r>
            <a:r>
              <a:rPr lang="en-US" sz="1800" dirty="0" err="1"/>
              <a:t>ProtoDUNE</a:t>
            </a:r>
            <a:r>
              <a:rPr lang="en-US" sz="1800" dirty="0"/>
              <a:t>-II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0470" y="3849336"/>
            <a:ext cx="8551271" cy="1053590"/>
          </a:xfrm>
        </p:spPr>
        <p:txBody>
          <a:bodyPr/>
          <a:lstStyle/>
          <a:p>
            <a:r>
              <a:rPr lang="en-US" sz="1400" dirty="0" err="1"/>
              <a:t>Lewhat</a:t>
            </a:r>
            <a:r>
              <a:rPr lang="en-US" sz="1400" dirty="0"/>
              <a:t> </a:t>
            </a:r>
            <a:r>
              <a:rPr lang="en-US" sz="1400" dirty="0" err="1"/>
              <a:t>Aylay</a:t>
            </a:r>
            <a:r>
              <a:rPr lang="en-US" sz="1400" dirty="0"/>
              <a:t> 	</a:t>
            </a:r>
          </a:p>
          <a:p>
            <a:r>
              <a:rPr lang="en-US" sz="1400" dirty="0"/>
              <a:t>SIST 5 Minutes/5 Slides </a:t>
            </a:r>
          </a:p>
          <a:p>
            <a:r>
              <a:rPr lang="en-US" sz="1400" dirty="0"/>
              <a:t>Supervisor: Mike Kirby, Kenneth </a:t>
            </a:r>
            <a:r>
              <a:rPr lang="en-US" sz="1400" dirty="0" err="1"/>
              <a:t>Herner</a:t>
            </a:r>
            <a:r>
              <a:rPr lang="en-US" sz="1400" dirty="0"/>
              <a:t>, Andrew Norman  </a:t>
            </a:r>
          </a:p>
          <a:p>
            <a:r>
              <a:rPr lang="en-US" sz="1400" dirty="0"/>
              <a:t>15 June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8672513" cy="3794522"/>
          </a:xfrm>
        </p:spPr>
        <p:txBody>
          <a:bodyPr/>
          <a:lstStyle/>
          <a:p>
            <a:r>
              <a:rPr lang="en-US" sz="1600" dirty="0"/>
              <a:t>The Deep Underground Neutrino Experiment (DUNE) 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Science goals:</a:t>
            </a:r>
          </a:p>
          <a:p>
            <a:pPr marL="915987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Search for the origin of matter </a:t>
            </a:r>
          </a:p>
          <a:p>
            <a:pPr marL="915987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Learn more about neutron stars and black holes </a:t>
            </a:r>
          </a:p>
          <a:p>
            <a:pPr marL="915987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Shed light on the unification of nature’s forces</a:t>
            </a:r>
          </a:p>
          <a:p>
            <a:r>
              <a:rPr lang="en-US" sz="1600" dirty="0"/>
              <a:t>DUNE Computing 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Global and Collaborative </a:t>
            </a:r>
          </a:p>
          <a:p>
            <a:pPr marL="858837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15 Storage sites </a:t>
            </a:r>
          </a:p>
          <a:p>
            <a:pPr marL="858837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36 Computing sites </a:t>
            </a:r>
          </a:p>
          <a:p>
            <a:pPr marL="457200" lvl="2"/>
            <a:r>
              <a:rPr lang="en-US" sz="1400" dirty="0"/>
              <a:t>https://</a:t>
            </a:r>
            <a:r>
              <a:rPr lang="en-US" sz="1400" dirty="0" err="1"/>
              <a:t>lbnf-dune.fnal.gov</a:t>
            </a:r>
            <a:endParaRPr lang="en-US" sz="1400" dirty="0"/>
          </a:p>
          <a:p>
            <a:pPr marL="457200" lvl="2"/>
            <a:r>
              <a:rPr lang="en-US" sz="1400" dirty="0"/>
              <a:t>https://computing-</a:t>
            </a:r>
            <a:r>
              <a:rPr lang="en-US" sz="1400" dirty="0" err="1"/>
              <a:t>wiki.dunescience.org</a:t>
            </a:r>
            <a:r>
              <a:rPr lang="en-US" sz="1400" dirty="0"/>
              <a:t>/wiki/</a:t>
            </a:r>
            <a:r>
              <a:rPr lang="en-US" sz="1400" dirty="0" err="1"/>
              <a:t>Main_Page</a:t>
            </a:r>
            <a:endParaRPr lang="en-US" sz="1400" dirty="0"/>
          </a:p>
          <a:p>
            <a:pPr lvl="2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DUNE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Lewhat</a:t>
            </a:r>
            <a:r>
              <a:rPr lang="en-US" dirty="0"/>
              <a:t> </a:t>
            </a:r>
            <a:r>
              <a:rPr lang="en-US" dirty="0" err="1"/>
              <a:t>Aylay</a:t>
            </a:r>
            <a:r>
              <a:rPr lang="en-US" dirty="0"/>
              <a:t> | DUNE workflows on the EAF for analyzing data from </a:t>
            </a:r>
            <a:r>
              <a:rPr lang="en-US" dirty="0" err="1"/>
              <a:t>ProtoDUNE</a:t>
            </a:r>
            <a:r>
              <a:rPr lang="en-US" dirty="0"/>
              <a:t>-II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AC4FE56-D27B-16A3-A041-13DEE877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7"/>
          <a:stretch/>
        </p:blipFill>
        <p:spPr>
          <a:xfrm>
            <a:off x="3939612" y="2433435"/>
            <a:ext cx="4973652" cy="18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222250" y="767176"/>
            <a:ext cx="8135597" cy="3609147"/>
          </a:xfrm>
        </p:spPr>
        <p:txBody>
          <a:bodyPr/>
          <a:lstStyle/>
          <a:p>
            <a:r>
              <a:rPr lang="en-US" sz="1600" dirty="0"/>
              <a:t>Identifying a DUNE workflow to serve as a representative candidate for workflows that are expected to be run by individuals analyzing data from </a:t>
            </a:r>
            <a:r>
              <a:rPr lang="en-US" sz="1600" dirty="0" err="1"/>
              <a:t>ProtoDUNE</a:t>
            </a:r>
            <a:r>
              <a:rPr lang="en-US" sz="1600" dirty="0"/>
              <a:t>-II.</a:t>
            </a:r>
          </a:p>
          <a:p>
            <a:pPr lvl="1"/>
            <a:r>
              <a:rPr lang="en-US" sz="1400" dirty="0"/>
              <a:t>Adapt the workflow to run on the Elastic Analysis Facility.</a:t>
            </a:r>
          </a:p>
          <a:p>
            <a:pPr lvl="1"/>
            <a:r>
              <a:rPr lang="en-US" sz="1400" dirty="0"/>
              <a:t>Port the current code to the new platform(C++ to Python).</a:t>
            </a:r>
          </a:p>
          <a:p>
            <a:r>
              <a:rPr lang="en-US" sz="1600" dirty="0"/>
              <a:t>Develop metrics to evaluate the performance of the workflow on the EAF. </a:t>
            </a:r>
          </a:p>
          <a:p>
            <a:pPr lvl="1"/>
            <a:r>
              <a:rPr lang="en-US" dirty="0"/>
              <a:t>Test and characterize the performance of the workflow.</a:t>
            </a:r>
          </a:p>
          <a:p>
            <a:pPr lvl="2"/>
            <a:r>
              <a:rPr lang="en-US" dirty="0"/>
              <a:t>Metrics: Resource consumptions, ease of use, etc. </a:t>
            </a:r>
          </a:p>
          <a:p>
            <a:pPr lvl="1"/>
            <a:r>
              <a:rPr lang="en-US" dirty="0"/>
              <a:t>Document the results. 	</a:t>
            </a:r>
          </a:p>
          <a:p>
            <a:pPr lvl="1"/>
            <a:endParaRPr lang="en-US" dirty="0"/>
          </a:p>
          <a:p>
            <a:pPr marL="28416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Lewhat</a:t>
            </a:r>
            <a:r>
              <a:rPr lang="en-US" dirty="0"/>
              <a:t> </a:t>
            </a:r>
            <a:r>
              <a:rPr lang="en-US" dirty="0" err="1"/>
              <a:t>Aylay</a:t>
            </a:r>
            <a:r>
              <a:rPr lang="en-US" dirty="0"/>
              <a:t> | DUNE workflows on the EAF for analyzing data from </a:t>
            </a:r>
            <a:r>
              <a:rPr lang="en-US" dirty="0" err="1"/>
              <a:t>ProtoDUNE</a:t>
            </a:r>
            <a:r>
              <a:rPr lang="en-US" dirty="0"/>
              <a:t>-II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6"/>
            <a:ext cx="8686800" cy="320908"/>
          </a:xfrm>
        </p:spPr>
        <p:txBody>
          <a:bodyPr/>
          <a:lstStyle/>
          <a:p>
            <a:r>
              <a:rPr lang="en-US" sz="1950" dirty="0"/>
              <a:t>Objectives and Goals  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Lewhat Aylay | DUNE workflows on the EAF for analyzing data from ProtoDUNE-II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9353"/>
            <a:ext cx="8686800" cy="320908"/>
          </a:xfrm>
        </p:spPr>
        <p:txBody>
          <a:bodyPr/>
          <a:lstStyle/>
          <a:p>
            <a:r>
              <a:rPr lang="en-US" sz="1950" dirty="0"/>
              <a:t>Objectives and Goals continued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3A52D8-78FC-81EC-FEE7-FBC22207E1F7}"/>
              </a:ext>
            </a:extLst>
          </p:cNvPr>
          <p:cNvSpPr txBox="1">
            <a:spLocks/>
          </p:cNvSpPr>
          <p:nvPr/>
        </p:nvSpPr>
        <p:spPr>
          <a:xfrm>
            <a:off x="3975935" y="853947"/>
            <a:ext cx="6424298" cy="24099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600" dirty="0"/>
              <a:t>Create relevant documentation</a:t>
            </a:r>
          </a:p>
          <a:p>
            <a:pPr lvl="3"/>
            <a:r>
              <a:rPr lang="en-US" sz="1400" dirty="0"/>
              <a:t>For users analyzing data</a:t>
            </a:r>
          </a:p>
          <a:p>
            <a:pPr lvl="2"/>
            <a:r>
              <a:rPr lang="en-US" sz="1600" dirty="0"/>
              <a:t>Distribute the new environment</a:t>
            </a:r>
          </a:p>
          <a:p>
            <a:pPr lvl="3"/>
            <a:r>
              <a:rPr lang="en-US" sz="1400" dirty="0"/>
              <a:t>Testing and feedback within DUNE </a:t>
            </a:r>
          </a:p>
          <a:p>
            <a:pPr marL="914400" lvl="2" indent="0">
              <a:buNone/>
            </a:pPr>
            <a:endParaRPr lang="en-US" sz="1600" dirty="0"/>
          </a:p>
          <a:p>
            <a:endParaRPr lang="en-US" sz="1800" dirty="0"/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E3F9DA2D-BBB9-FE1E-3100-2AAB485D2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4"/>
          <a:stretch/>
        </p:blipFill>
        <p:spPr>
          <a:xfrm>
            <a:off x="0" y="744341"/>
            <a:ext cx="4896741" cy="39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790657"/>
            <a:ext cx="4177889" cy="3593335"/>
          </a:xfrm>
        </p:spPr>
        <p:txBody>
          <a:bodyPr/>
          <a:lstStyle/>
          <a:p>
            <a:r>
              <a:rPr lang="en-US" sz="1600" dirty="0"/>
              <a:t>Setting up the Python environment</a:t>
            </a:r>
            <a:endParaRPr lang="en-US" sz="1400" dirty="0"/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Verifying everything works correctly </a:t>
            </a:r>
          </a:p>
          <a:p>
            <a:pPr marL="858837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Command line Python</a:t>
            </a:r>
          </a:p>
          <a:p>
            <a:pPr marL="858837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Notebook 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Using </a:t>
            </a:r>
            <a:r>
              <a:rPr lang="en-US" sz="1500" dirty="0" err="1"/>
              <a:t>PyROOT</a:t>
            </a:r>
            <a:r>
              <a:rPr lang="en-US" sz="1500" dirty="0"/>
              <a:t> </a:t>
            </a:r>
          </a:p>
          <a:p>
            <a:pPr marL="915987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Allows the creation of bindings between Python and C++ </a:t>
            </a:r>
          </a:p>
          <a:p>
            <a:pPr marL="915987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Dynamic and automatic way </a:t>
            </a:r>
          </a:p>
          <a:p>
            <a:pPr marL="1143000" lvl="3" indent="-285750">
              <a:buFont typeface="Arial" panose="020B0604020202020204" pitchFamily="34" charset="0"/>
              <a:buChar char="•"/>
            </a:pPr>
            <a:r>
              <a:rPr lang="en-US" sz="1300" dirty="0"/>
              <a:t>Proving that the building works on the environment </a:t>
            </a:r>
          </a:p>
          <a:p>
            <a:pPr lvl="1"/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Project Progress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Lewhat</a:t>
            </a:r>
            <a:r>
              <a:rPr lang="en-US" dirty="0"/>
              <a:t> </a:t>
            </a:r>
            <a:r>
              <a:rPr lang="en-US" dirty="0" err="1"/>
              <a:t>Aylay</a:t>
            </a:r>
            <a:r>
              <a:rPr lang="en-US" dirty="0"/>
              <a:t> | DUNE workflows on the EAF for analyzing data from </a:t>
            </a:r>
            <a:r>
              <a:rPr lang="en-US" dirty="0" err="1"/>
              <a:t>ProtoDUNE</a:t>
            </a:r>
            <a:r>
              <a:rPr lang="en-US" dirty="0"/>
              <a:t>-II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A1C0FE0-55C9-936E-D05A-97234A1C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88" y="636219"/>
            <a:ext cx="4100434" cy="31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16D72C-07D5-CF6B-070D-3222D3FF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83184"/>
            <a:ext cx="8672513" cy="3794522"/>
          </a:xfrm>
        </p:spPr>
        <p:txBody>
          <a:bodyPr/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					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A38F3-527E-CD15-E95F-5C47648A43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6/15/22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9419C-6C1A-14F1-4038-69884519F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Lewhat Aylay | DUNE workflows on the EAF for analyzing data from ProtoDUNE-II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F249-D5DF-B263-1390-CDD07D771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6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1898</TotalTime>
  <Words>329</Words>
  <Application>Microsoft Macintosh PowerPoint</Application>
  <PresentationFormat>On-screen Show (16:9)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Fermilab_PPT_090915</vt:lpstr>
      <vt:lpstr>PowerPoint Presentation</vt:lpstr>
      <vt:lpstr>DUNE</vt:lpstr>
      <vt:lpstr>Objectives and Goals  </vt:lpstr>
      <vt:lpstr>Objectives and Goals continued  </vt:lpstr>
      <vt:lpstr>Project Progress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Lewhat Aylay</dc:creator>
  <cp:lastModifiedBy>Lewhat Aylay</cp:lastModifiedBy>
  <cp:revision>14</cp:revision>
  <cp:lastPrinted>2014-01-20T19:40:21Z</cp:lastPrinted>
  <dcterms:created xsi:type="dcterms:W3CDTF">2022-06-13T14:03:41Z</dcterms:created>
  <dcterms:modified xsi:type="dcterms:W3CDTF">2022-06-14T21:42:06Z</dcterms:modified>
</cp:coreProperties>
</file>