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310" r:id="rId4"/>
    <p:sldId id="311" r:id="rId5"/>
    <p:sldId id="312" r:id="rId6"/>
    <p:sldId id="31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9873"/>
  </p:normalViewPr>
  <p:slideViewPr>
    <p:cSldViewPr snapToGrid="0" snapToObjects="1">
      <p:cViewPr varScale="1">
        <p:scale>
          <a:sx n="103" d="100"/>
          <a:sy n="103" d="100"/>
        </p:scale>
        <p:origin x="1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6/14/22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6/14/22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Superconductor accelerator cavities (0 electrical resistance) –very cold temperatures- 22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3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 cryomodules will be installed manually by rolling the cryomodule down the </a:t>
            </a:r>
            <a:r>
              <a:rPr lang="en-US" dirty="0" err="1"/>
              <a:t>linac</a:t>
            </a:r>
            <a:r>
              <a:rPr lang="en-US" dirty="0"/>
              <a:t> aisle. They will be transversely shifted into their assigned spot. My project is to design a gravity offload tool that will carry some of the vertical load while the vertical struts are being adjusted for final alignment. As shown, each cryomodule has 2 stands, one upstream which has 2 vertical struts and the downstream stand has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7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Pictured on the right is an example of the cryomodule stands previously used at PIP-II IT. The team gained experience to develop </a:t>
            </a:r>
            <a:r>
              <a:rPr lang="en-US" dirty="0" err="1"/>
              <a:t>offloader</a:t>
            </a:r>
            <a:r>
              <a:rPr lang="en-US" dirty="0"/>
              <a:t> requirements </a:t>
            </a:r>
            <a:r>
              <a:rPr lang="en-US" b="1" dirty="0"/>
              <a:t>–list in prioritized order-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7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14FF66F-C810-B84C-B00E-33DB9C9EE270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F736C374-F4F1-4C4F-B8B7-93416B5B23E6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63263272-9291-A14A-9568-7BC33DDB6D14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96DBB08-0937-3849-A9C2-0DE26C5864EF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2FD46B2-C977-3042-865A-90BD03124125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9F44A506-126D-514F-B09F-D6AD422C5646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8E62A35-E296-6C4F-8443-C6D9B2535D80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0D35DC6-9C99-EC4E-A0B2-90AB3AD73EB7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8B769F0-8F1F-FE41-B719-5BF95713C4CD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69939AF-F5D8-D44E-B204-1B05FF80D7B1}" type="datetime1">
              <a:rPr lang="en-US" altLang="en-US" smtClean="0"/>
              <a:t>6/14/22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695109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Gravity Offload Fixture for PIP-II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5 Min 5 Slides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Lilly Herbst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Supervisor: Curtis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Baffes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AD Mechanical Support Department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SIST Internship 2022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3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PIP-II Project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96619" y="6515158"/>
            <a:ext cx="394283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algn="r"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843BF-7D43-4113-AC4D-AEF84829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287" y="6515100"/>
            <a:ext cx="1076325" cy="241300"/>
          </a:xfrm>
        </p:spPr>
        <p:txBody>
          <a:bodyPr/>
          <a:lstStyle/>
          <a:p>
            <a:pPr algn="l"/>
            <a:fld id="{CF43B2FD-965B-7444-B79F-5AA82A45C997}" type="datetime1">
              <a:rPr lang="en-US" altLang="en-US" smtClean="0"/>
              <a:t>6/14/22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FACEC-ED30-4F89-8F17-2656167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244" y="6513512"/>
            <a:ext cx="5373688" cy="241300"/>
          </a:xfrm>
        </p:spPr>
        <p:txBody>
          <a:bodyPr anchor="ctr"/>
          <a:lstStyle/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5E054-65A8-2722-1572-A6B61DFB7C57}"/>
              </a:ext>
            </a:extLst>
          </p:cNvPr>
          <p:cNvSpPr txBox="1"/>
          <p:nvPr/>
        </p:nvSpPr>
        <p:spPr>
          <a:xfrm>
            <a:off x="268287" y="1021977"/>
            <a:ext cx="864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9" indent="0" defTabSz="457189">
              <a:spcBef>
                <a:spcPts val="300"/>
              </a:spcBef>
              <a:buNone/>
              <a:defRPr/>
            </a:pPr>
            <a:r>
              <a:rPr lang="en-US" b="1" dirty="0">
                <a:solidFill>
                  <a:srgbClr val="003087"/>
                </a:solidFill>
              </a:rPr>
              <a:t>PIP-II </a:t>
            </a:r>
            <a:r>
              <a:rPr lang="en-US" dirty="0">
                <a:solidFill>
                  <a:srgbClr val="003087"/>
                </a:solidFill>
              </a:rPr>
              <a:t>will enable the world’s most intense beam of neutrinos to the international LBNF/DUNE project, and a broad physics research program, powering new discoveries for decades to come.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8527065-D74B-A7D9-0344-2137FA14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026"/>
            <a:ext cx="9144000" cy="2003948"/>
          </a:xfrm>
          <a:prstGeom prst="rect">
            <a:avLst/>
          </a:prstGeom>
        </p:spPr>
      </p:pic>
      <p:pic>
        <p:nvPicPr>
          <p:cNvPr id="9" name="Picture 8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E0107FC0-90B1-A81E-261F-C9922AF2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61" b="21244"/>
          <a:stretch/>
        </p:blipFill>
        <p:spPr>
          <a:xfrm>
            <a:off x="2789863" y="3962400"/>
            <a:ext cx="6354137" cy="2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1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3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Purpose and Placement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96619" y="6515158"/>
            <a:ext cx="394283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algn="r"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843BF-7D43-4113-AC4D-AEF84829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287" y="6515100"/>
            <a:ext cx="1076325" cy="241300"/>
          </a:xfrm>
        </p:spPr>
        <p:txBody>
          <a:bodyPr/>
          <a:lstStyle/>
          <a:p>
            <a:pPr algn="l"/>
            <a:fld id="{6B38044B-75FF-2641-97E6-EDB722899A15}" type="datetime1">
              <a:rPr lang="en-US" altLang="en-US" smtClean="0"/>
              <a:t>6/14/22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FACEC-ED30-4F89-8F17-2656167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244" y="6513512"/>
            <a:ext cx="5373688" cy="241300"/>
          </a:xfrm>
        </p:spPr>
        <p:txBody>
          <a:bodyPr anchor="ctr"/>
          <a:lstStyle/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52E95-C710-E12B-F97F-CB7C698F856E}"/>
              </a:ext>
            </a:extLst>
          </p:cNvPr>
          <p:cNvSpPr txBox="1"/>
          <p:nvPr/>
        </p:nvSpPr>
        <p:spPr>
          <a:xfrm>
            <a:off x="228601" y="110358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Carries some of the vertical load on each cryomodule making the struts easier to adjust for final alignment.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C39D922-0CFF-A924-7F4D-C7036F2B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742" y="4784559"/>
            <a:ext cx="2935049" cy="1325003"/>
          </a:xfrm>
          <a:prstGeom prst="rect">
            <a:avLst/>
          </a:prstGeom>
        </p:spPr>
      </p:pic>
      <p:pic>
        <p:nvPicPr>
          <p:cNvPr id="11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CF83D24-2D9B-EB6B-9430-A01B9F344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318"/>
          <a:stretch/>
        </p:blipFill>
        <p:spPr>
          <a:xfrm>
            <a:off x="901015" y="4784561"/>
            <a:ext cx="2788919" cy="1325003"/>
          </a:xfrm>
        </p:spPr>
      </p:pic>
      <p:pic>
        <p:nvPicPr>
          <p:cNvPr id="12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368284D-3460-636F-F667-CDF005398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84" y="2523300"/>
            <a:ext cx="2935050" cy="1715978"/>
          </a:xfrm>
          <a:prstGeom prst="rect">
            <a:avLst/>
          </a:prstGeom>
        </p:spPr>
      </p:pic>
      <p:pic>
        <p:nvPicPr>
          <p:cNvPr id="13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039EDE9-5E2C-D409-5E86-1BE33C4D7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550" y="2523300"/>
            <a:ext cx="3361435" cy="1715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2D7E92-9BCD-1E07-3F29-6A1EEC81B7E4}"/>
              </a:ext>
            </a:extLst>
          </p:cNvPr>
          <p:cNvSpPr/>
          <p:nvPr/>
        </p:nvSpPr>
        <p:spPr>
          <a:xfrm>
            <a:off x="6057159" y="4361670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HB650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15533-E21B-D493-FD1A-4A20E92A49DB}"/>
              </a:ext>
            </a:extLst>
          </p:cNvPr>
          <p:cNvSpPr/>
          <p:nvPr/>
        </p:nvSpPr>
        <p:spPr>
          <a:xfrm>
            <a:off x="1821628" y="4361671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LB650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2FCD2C-6B3B-57CC-0D7B-843508210B11}"/>
              </a:ext>
            </a:extLst>
          </p:cNvPr>
          <p:cNvSpPr/>
          <p:nvPr/>
        </p:nvSpPr>
        <p:spPr>
          <a:xfrm>
            <a:off x="1827907" y="2061635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SSR1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4D780-28D1-1B7D-7AEA-A2ECD08F7FEF}"/>
              </a:ext>
            </a:extLst>
          </p:cNvPr>
          <p:cNvSpPr/>
          <p:nvPr/>
        </p:nvSpPr>
        <p:spPr>
          <a:xfrm>
            <a:off x="6105783" y="2061634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SSR2</a:t>
            </a:r>
          </a:p>
        </p:txBody>
      </p:sp>
    </p:spTree>
    <p:extLst>
      <p:ext uri="{BB962C8B-B14F-4D97-AF65-F5344CB8AC3E}">
        <p14:creationId xmlns:p14="http://schemas.microsoft.com/office/powerpoint/2010/main" val="259042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3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Requirements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96619" y="6515158"/>
            <a:ext cx="394283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algn="r"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843BF-7D43-4113-AC4D-AEF84829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287" y="6515100"/>
            <a:ext cx="1076325" cy="241300"/>
          </a:xfrm>
        </p:spPr>
        <p:txBody>
          <a:bodyPr/>
          <a:lstStyle/>
          <a:p>
            <a:pPr algn="l"/>
            <a:fld id="{04338066-D356-884C-889F-7B6AE5096A6F}" type="datetime1">
              <a:rPr lang="en-US" altLang="en-US" smtClean="0"/>
              <a:t>6/14/22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FACEC-ED30-4F89-8F17-2656167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244" y="6513512"/>
            <a:ext cx="5373688" cy="241300"/>
          </a:xfrm>
        </p:spPr>
        <p:txBody>
          <a:bodyPr anchor="ctr"/>
          <a:lstStyle/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F7A74-5D8E-F486-60FF-3625A07DB987}"/>
              </a:ext>
            </a:extLst>
          </p:cNvPr>
          <p:cNvSpPr txBox="1"/>
          <p:nvPr/>
        </p:nvSpPr>
        <p:spPr>
          <a:xfrm>
            <a:off x="0" y="1997838"/>
            <a:ext cx="3563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C97"/>
                </a:solidFill>
              </a:rPr>
              <a:t>Must adjust vertically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C97"/>
                </a:solidFill>
              </a:rPr>
              <a:t>Ability to be removed after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C97"/>
                </a:solidFill>
              </a:rPr>
              <a:t>Material capable of carrying a load before 60% plastic deformation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C97"/>
                </a:solidFill>
              </a:rPr>
              <a:t>Corrosion &amp; water resistant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C97"/>
                </a:solidFill>
              </a:rPr>
              <a:t>Ability to be used in each cryomodule type</a:t>
            </a:r>
          </a:p>
        </p:txBody>
      </p:sp>
      <p:pic>
        <p:nvPicPr>
          <p:cNvPr id="9" name="Content Placeholder 8" descr="A picture containing indoor, dirty, miller&#10;&#10;Description automatically generated">
            <a:extLst>
              <a:ext uri="{FF2B5EF4-FFF2-40B4-BE49-F238E27FC236}">
                <a16:creationId xmlns:a16="http://schemas.microsoft.com/office/drawing/2014/main" id="{4BAF69A8-DDA4-1916-F4B7-44A6203CF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5443769" y="2138953"/>
            <a:ext cx="4586833" cy="2580093"/>
          </a:xfrm>
        </p:spPr>
      </p:pic>
      <p:pic>
        <p:nvPicPr>
          <p:cNvPr id="11" name="Picture 10" descr="A picture containing indoor, messy, cluttered, engine&#10;&#10;Description automatically generated">
            <a:extLst>
              <a:ext uri="{FF2B5EF4-FFF2-40B4-BE49-F238E27FC236}">
                <a16:creationId xmlns:a16="http://schemas.microsoft.com/office/drawing/2014/main" id="{9ECBA715-5965-61F7-12BF-EF8F6E347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67260" y="2138954"/>
            <a:ext cx="4586832" cy="25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43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Potential Solutions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96619" y="6515158"/>
            <a:ext cx="394283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algn="r"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843BF-7D43-4113-AC4D-AEF84829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287" y="6515100"/>
            <a:ext cx="1076325" cy="241300"/>
          </a:xfrm>
        </p:spPr>
        <p:txBody>
          <a:bodyPr/>
          <a:lstStyle/>
          <a:p>
            <a:pPr algn="l"/>
            <a:fld id="{A120E2E5-59E6-F849-B6C8-F6B4068943D2}" type="datetime1">
              <a:rPr lang="en-US" altLang="en-US" smtClean="0"/>
              <a:t>6/14/22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FACEC-ED30-4F89-8F17-2656167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244" y="6513512"/>
            <a:ext cx="5373688" cy="241300"/>
          </a:xfrm>
        </p:spPr>
        <p:txBody>
          <a:bodyPr anchor="ctr"/>
          <a:lstStyle/>
          <a:p>
            <a:pPr>
              <a:defRPr/>
            </a:pPr>
            <a:r>
              <a:rPr lang="nl-NL"/>
              <a:t>Lilly Herbst - 5 Min 5 Slides - Gravity Offload Fixture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698A0-9861-4A2B-5051-7C87E7534DC1}"/>
              </a:ext>
            </a:extLst>
          </p:cNvPr>
          <p:cNvSpPr txBox="1"/>
          <p:nvPr/>
        </p:nvSpPr>
        <p:spPr>
          <a:xfrm>
            <a:off x="6002516" y="2967335"/>
            <a:ext cx="279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Pneumatic cylinders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26633-5124-C15D-3483-ED3F23CD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1" b="31830"/>
          <a:stretch/>
        </p:blipFill>
        <p:spPr>
          <a:xfrm>
            <a:off x="5939519" y="3475676"/>
            <a:ext cx="2936194" cy="2637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1F0B0-BDA5-52C4-3A44-01243E99E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0"/>
          <a:stretch/>
        </p:blipFill>
        <p:spPr>
          <a:xfrm>
            <a:off x="268287" y="3484562"/>
            <a:ext cx="2890970" cy="2628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D9410-BD70-9535-A97B-AC6B8D9EB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9"/>
          <a:stretch/>
        </p:blipFill>
        <p:spPr>
          <a:xfrm>
            <a:off x="3245675" y="1498614"/>
            <a:ext cx="2652650" cy="157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F63DE6-C67E-82DF-0BE9-537A7CA75356}"/>
              </a:ext>
            </a:extLst>
          </p:cNvPr>
          <p:cNvSpPr/>
          <p:nvPr/>
        </p:nvSpPr>
        <p:spPr>
          <a:xfrm>
            <a:off x="3245675" y="937511"/>
            <a:ext cx="2652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System with springs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A7AA6-D17F-6E49-EBA2-B0BF4EC0B947}"/>
              </a:ext>
            </a:extLst>
          </p:cNvPr>
          <p:cNvSpPr/>
          <p:nvPr/>
        </p:nvSpPr>
        <p:spPr>
          <a:xfrm>
            <a:off x="445989" y="2911773"/>
            <a:ext cx="2535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Hydraulic cylinders</a:t>
            </a:r>
          </a:p>
        </p:txBody>
      </p:sp>
    </p:spTree>
    <p:extLst>
      <p:ext uri="{BB962C8B-B14F-4D97-AF65-F5344CB8AC3E}">
        <p14:creationId xmlns:p14="http://schemas.microsoft.com/office/powerpoint/2010/main" val="359957244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3525</TotalTime>
  <Words>302</Words>
  <Application>Microsoft Macintosh PowerPoint</Application>
  <PresentationFormat>On-screen Show (4:3)</PresentationFormat>
  <Paragraphs>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FNAL_TemplateMac_060514</vt:lpstr>
      <vt:lpstr>Fermilab: Footer Only</vt:lpstr>
      <vt:lpstr>Gravity Offload Fixture for PIP-II 5 Min 5 Slides </vt:lpstr>
      <vt:lpstr>PIP-II Project</vt:lpstr>
      <vt:lpstr>Purpose and Placement</vt:lpstr>
      <vt:lpstr>Requirements</vt:lpstr>
      <vt:lpstr>Potential Solutions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A2D2 water Depth</dc:title>
  <dc:creator>Mike Geelhoed x4829 14409N</dc:creator>
  <cp:lastModifiedBy>Lilly Grace Herbst</cp:lastModifiedBy>
  <cp:revision>138</cp:revision>
  <cp:lastPrinted>2014-01-20T19:40:21Z</cp:lastPrinted>
  <dcterms:created xsi:type="dcterms:W3CDTF">2017-09-14T13:29:21Z</dcterms:created>
  <dcterms:modified xsi:type="dcterms:W3CDTF">2022-06-14T16:25:06Z</dcterms:modified>
</cp:coreProperties>
</file>