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8" r:id="rId3"/>
    <p:sldId id="275" r:id="rId4"/>
    <p:sldId id="284" r:id="rId5"/>
    <p:sldId id="295" r:id="rId6"/>
    <p:sldId id="29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6" autoAdjust="0"/>
    <p:restoredTop sz="95574"/>
  </p:normalViewPr>
  <p:slideViewPr>
    <p:cSldViewPr snapToGrid="0" snapToObjects="1" showGuides="1">
      <p:cViewPr>
        <p:scale>
          <a:sx n="106" d="100"/>
          <a:sy n="106" d="100"/>
        </p:scale>
        <p:origin x="152" y="1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study neutrino properties by examine how they behave while colliding with element protons. However, since accurate neutrino cross-section measurements and modeling of nuclear effects requires precise measurements of neutrino oscillation physics, we encounter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0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sz="1700" dirty="0" err="1"/>
              <a:t>Yuqian</a:t>
            </a:r>
            <a:r>
              <a:rPr lang="en-US" sz="1700" dirty="0"/>
              <a:t> “Lily” Li	</a:t>
            </a:r>
          </a:p>
          <a:p>
            <a:r>
              <a:rPr lang="en-US" sz="1700" dirty="0"/>
              <a:t>Supervisor: </a:t>
            </a:r>
            <a:r>
              <a:rPr lang="en-US" sz="1700" dirty="0" err="1"/>
              <a:t>Minerba</a:t>
            </a:r>
            <a:r>
              <a:rPr lang="en-US" sz="1700" dirty="0"/>
              <a:t> Betancourt </a:t>
            </a:r>
          </a:p>
          <a:p>
            <a:r>
              <a:rPr lang="en-US" sz="1700" dirty="0"/>
              <a:t>5 min 5 slides</a:t>
            </a:r>
          </a:p>
          <a:p>
            <a:r>
              <a:rPr lang="en-US" sz="1700" dirty="0"/>
              <a:t>Jun 17</a:t>
            </a:r>
            <a:r>
              <a:rPr lang="en-US" sz="1700" baseline="30000" dirty="0"/>
              <a:t>th</a:t>
            </a:r>
            <a:r>
              <a:rPr lang="en-US" sz="1700" dirty="0"/>
              <a:t>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4042563"/>
            <a:ext cx="8499232" cy="1003049"/>
          </a:xfrm>
        </p:spPr>
        <p:txBody>
          <a:bodyPr>
            <a:noAutofit/>
          </a:bodyPr>
          <a:lstStyle/>
          <a:p>
            <a:r>
              <a:rPr lang="en-US" sz="1800" dirty="0"/>
              <a:t>Comparison of Electron and Neutrino Scattering Properties under GENIE Neutrino Event Generator’s Models 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77658" y="4609189"/>
            <a:ext cx="3027894" cy="806438"/>
          </a:xfrm>
        </p:spPr>
        <p:txBody>
          <a:bodyPr anchor="b"/>
          <a:lstStyle/>
          <a:p>
            <a:pPr algn="ctr"/>
            <a:r>
              <a:rPr lang="en-US" sz="1200" dirty="0"/>
              <a:t>FIG. 1. The Feynman diagram for an idealized CCQE(Quasi-elastic scattering on nucleons) scattering event for a muon neutrino (left) and electron (right).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572000" y="1413420"/>
            <a:ext cx="4343400" cy="4445960"/>
          </a:xfrm>
        </p:spPr>
        <p:txBody>
          <a:bodyPr/>
          <a:lstStyle/>
          <a:p>
            <a:r>
              <a:rPr lang="en-US" sz="1600" dirty="0"/>
              <a:t>Accurate neutrino cross-section measurements and modeling of nuclear effects are required for precise measurements of neutrino oscillation physics.</a:t>
            </a:r>
          </a:p>
          <a:p>
            <a:r>
              <a:rPr lang="en-US" sz="1600" dirty="0"/>
              <a:t>However, interaction uncertainty will limit future oscillation experiment.</a:t>
            </a:r>
          </a:p>
          <a:p>
            <a:r>
              <a:rPr lang="en-US" sz="1600" dirty="0"/>
              <a:t>Since neutrino beams are hard to form and measure, we propose using electrons to verify these models.</a:t>
            </a:r>
          </a:p>
          <a:p>
            <a:pPr lvl="1"/>
            <a:r>
              <a:rPr lang="en-US" sz="1400" dirty="0"/>
              <a:t>e &amp; 𝜈 interact similarly</a:t>
            </a:r>
          </a:p>
          <a:p>
            <a:pPr lvl="1"/>
            <a:r>
              <a:rPr lang="en-US" sz="1400" dirty="0"/>
              <a:t>Many nuclear effects are identical</a:t>
            </a:r>
          </a:p>
          <a:p>
            <a:pPr lvl="1"/>
            <a:r>
              <a:rPr lang="en-US" sz="1400" dirty="0"/>
              <a:t>e beam energy is known, can test energy reconstruction.</a:t>
            </a:r>
            <a:br>
              <a:rPr lang="en-US" sz="1400" dirty="0"/>
            </a:br>
            <a:endParaRPr lang="en-US" sz="1400" dirty="0"/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412195" y="6504213"/>
            <a:ext cx="7384800" cy="280639"/>
          </a:xfrm>
        </p:spPr>
        <p:txBody>
          <a:bodyPr/>
          <a:lstStyle/>
          <a:p>
            <a:pPr>
              <a:defRPr/>
            </a:pPr>
            <a:r>
              <a:rPr lang="en-US" dirty="0"/>
              <a:t>Comparison of Electron and Neutrino Scattering Properties under GENIE Neutrino Event Generator’s Models 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8260" y="684736"/>
            <a:ext cx="8686800" cy="427877"/>
          </a:xfrm>
        </p:spPr>
        <p:txBody>
          <a:bodyPr/>
          <a:lstStyle/>
          <a:p>
            <a:r>
              <a:rPr lang="en-US" sz="2000" dirty="0"/>
              <a:t>Neutrino Cross-section Measurements with Electron Scattering Data Constrain</a:t>
            </a:r>
            <a:endParaRPr lang="en-US" sz="1950" dirty="0"/>
          </a:p>
        </p:txBody>
      </p:sp>
      <p:pic>
        <p:nvPicPr>
          <p:cNvPr id="9" name="Picture 8" descr="A picture containing skiing, line&#10;&#10;Description automatically generated">
            <a:extLst>
              <a:ext uri="{FF2B5EF4-FFF2-40B4-BE49-F238E27FC236}">
                <a16:creationId xmlns:a16="http://schemas.microsoft.com/office/drawing/2014/main" id="{C57C3737-CA95-2784-1EE4-89B4AEF18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8" y="2248811"/>
            <a:ext cx="4360789" cy="18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1118" y="323959"/>
            <a:ext cx="8686800" cy="427877"/>
          </a:xfrm>
        </p:spPr>
        <p:txBody>
          <a:bodyPr/>
          <a:lstStyle/>
          <a:p>
            <a:r>
              <a:rPr lang="en-US" sz="1950" dirty="0"/>
              <a:t>Neutrino-proton scattering is complicated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12195" y="6504212"/>
            <a:ext cx="7391147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Comparison of Electron and Neutrino Scattering Properties under GENIE Neutrino Event Generator’s Models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1E9D69D6-A381-02CB-FD1C-CDB5475C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0069"/>
            <a:ext cx="9144000" cy="2147642"/>
          </a:xfrm>
          <a:prstGeom prst="rect">
            <a:avLst/>
          </a:prstGeom>
        </p:spPr>
      </p:pic>
      <p:pic>
        <p:nvPicPr>
          <p:cNvPr id="17" name="Content Placeholder 16" descr="Graphical user interface, line chart&#10;&#10;Description automatically generated">
            <a:extLst>
              <a:ext uri="{FF2B5EF4-FFF2-40B4-BE49-F238E27FC236}">
                <a16:creationId xmlns:a16="http://schemas.microsoft.com/office/drawing/2014/main" id="{D9EA15B6-3C7F-EF37-4112-AD1462F7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4468" y="1237743"/>
            <a:ext cx="4210050" cy="2365824"/>
          </a:xfr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2436564-4033-73A6-F95E-9BE19F58229F}"/>
              </a:ext>
            </a:extLst>
          </p:cNvPr>
          <p:cNvSpPr txBox="1">
            <a:spLocks/>
          </p:cNvSpPr>
          <p:nvPr/>
        </p:nvSpPr>
        <p:spPr>
          <a:xfrm>
            <a:off x="4661662" y="1341597"/>
            <a:ext cx="4343400" cy="20216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505050"/>
                </a:solidFill>
              </a:rPr>
              <a:t>We tried to make cuts to separate the inelastic scattering using The GENIE Neutrino Monte Carlo Generator. </a:t>
            </a:r>
          </a:p>
          <a:p>
            <a:r>
              <a:rPr lang="en-US" sz="1600" dirty="0">
                <a:solidFill>
                  <a:srgbClr val="505050"/>
                </a:solidFill>
              </a:rPr>
              <a:t>We will be able to compare the electron model and neutrino model of the inelastic scattering and find sequence and shared characteristics.</a:t>
            </a:r>
            <a:br>
              <a:rPr lang="en-US" sz="1400" dirty="0"/>
            </a:br>
            <a:endParaRPr lang="en-US" sz="1400" dirty="0"/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E60F60-E5A0-14BD-7FD3-16209F27B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3" t="-109" r="365"/>
          <a:stretch/>
        </p:blipFill>
        <p:spPr>
          <a:xfrm rot="5400000">
            <a:off x="1004491" y="624733"/>
            <a:ext cx="4263597" cy="560853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178" y="497264"/>
            <a:ext cx="8686800" cy="427877"/>
          </a:xfrm>
        </p:spPr>
        <p:txBody>
          <a:bodyPr/>
          <a:lstStyle/>
          <a:p>
            <a:r>
              <a:rPr lang="en-US" sz="1950" dirty="0"/>
              <a:t>Methodology</a:t>
            </a:r>
            <a:r>
              <a:rPr lang="en-US" altLang="zh-CN" sz="1950" dirty="0"/>
              <a:t>- Electron and Neutrino Scattering Channels Comparisons of Carbon12</a:t>
            </a:r>
            <a:endParaRPr lang="en-US" sz="195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5474368" y="2097140"/>
            <a:ext cx="3669632" cy="4263596"/>
          </a:xfrm>
        </p:spPr>
        <p:txBody>
          <a:bodyPr/>
          <a:lstStyle/>
          <a:p>
            <a:r>
              <a:rPr lang="en-US" sz="1600" dirty="0"/>
              <a:t>ROOT is very flexible and provides both a programming interface to use in own applications and a graphical user interface for interactive data analysis. </a:t>
            </a:r>
          </a:p>
          <a:p>
            <a:r>
              <a:rPr lang="en-US" sz="1600" dirty="0"/>
              <a:t>By remodifying the code, we are able to generate histograms of different properties of the electron and neutrino scattering.</a:t>
            </a:r>
          </a:p>
          <a:p>
            <a:pPr lvl="1"/>
            <a:r>
              <a:rPr lang="en-US" sz="1400" dirty="0"/>
              <a:t>Primary Lepton Momentum</a:t>
            </a:r>
          </a:p>
          <a:p>
            <a:pPr lvl="1"/>
            <a:r>
              <a:rPr lang="en-US" sz="1400" dirty="0"/>
              <a:t>Proton Momentum</a:t>
            </a:r>
          </a:p>
          <a:p>
            <a:pPr lvl="1"/>
            <a:r>
              <a:rPr lang="en-US" sz="1400" dirty="0"/>
              <a:t>Proton Angle</a:t>
            </a:r>
          </a:p>
          <a:p>
            <a:pPr lvl="1"/>
            <a:r>
              <a:rPr lang="en-US" sz="1400" dirty="0"/>
              <a:t>Primary Proton Transverse Momentum</a:t>
            </a:r>
          </a:p>
          <a:p>
            <a:pPr lvl="1"/>
            <a:r>
              <a:rPr lang="en-US" sz="1400" dirty="0"/>
              <a:t>…….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86162BA-67E6-BEF1-6BBA-E7B25A8F15B0}"/>
              </a:ext>
            </a:extLst>
          </p:cNvPr>
          <p:cNvSpPr txBox="1">
            <a:spLocks/>
          </p:cNvSpPr>
          <p:nvPr/>
        </p:nvSpPr>
        <p:spPr>
          <a:xfrm>
            <a:off x="1303090" y="6464921"/>
            <a:ext cx="7606628" cy="237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/>
                <a:ea typeface="ＭＳ Ｐゴシック" charset="0"/>
              </a:rPr>
              <a:t>Comparison of Electron and Neutrino Scattering Properties under GENIE Neutrino Event Generator’s Models </a:t>
            </a:r>
          </a:p>
          <a:p>
            <a:pPr>
              <a:defRPr/>
            </a:pPr>
            <a:endParaRPr lang="en-US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AD8608-B58B-0B34-8096-114DECBFAF14}"/>
              </a:ext>
            </a:extLst>
          </p:cNvPr>
          <p:cNvCxnSpPr>
            <a:cxnSpLocks/>
          </p:cNvCxnSpPr>
          <p:nvPr/>
        </p:nvCxnSpPr>
        <p:spPr>
          <a:xfrm>
            <a:off x="4675423" y="1300861"/>
            <a:ext cx="115666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63F4D8A-2C98-FCE2-A32D-BD3BC899EBAE}"/>
              </a:ext>
            </a:extLst>
          </p:cNvPr>
          <p:cNvSpPr txBox="1"/>
          <p:nvPr/>
        </p:nvSpPr>
        <p:spPr>
          <a:xfrm rot="16200000">
            <a:off x="-137201" y="3044283"/>
            <a:ext cx="76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Entries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0184A3-10CA-A41D-91DE-CEF5C596CCAC}"/>
              </a:ext>
            </a:extLst>
          </p:cNvPr>
          <p:cNvSpPr txBox="1"/>
          <p:nvPr/>
        </p:nvSpPr>
        <p:spPr>
          <a:xfrm>
            <a:off x="2207941" y="944787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QEL cut (C12)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F2983-BF1F-1B96-FA37-FEA767D0A6AE}"/>
              </a:ext>
            </a:extLst>
          </p:cNvPr>
          <p:cNvSpPr txBox="1"/>
          <p:nvPr/>
        </p:nvSpPr>
        <p:spPr>
          <a:xfrm>
            <a:off x="1623983" y="5413175"/>
            <a:ext cx="302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Primary Lepton Momentum [GeV]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Neutrino scattering interacting with different target material protons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EA5C8D4-53C8-8367-E50A-946FE3EC1B6F}"/>
              </a:ext>
            </a:extLst>
          </p:cNvPr>
          <p:cNvSpPr txBox="1">
            <a:spLocks/>
          </p:cNvSpPr>
          <p:nvPr/>
        </p:nvSpPr>
        <p:spPr>
          <a:xfrm>
            <a:off x="1279026" y="6452889"/>
            <a:ext cx="7606628" cy="237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/>
                <a:ea typeface="ＭＳ Ｐゴシック" charset="0"/>
              </a:rPr>
              <a:t>Comparison of Electron and Neutrino Scattering Properties under GENIE Neutrino Event Generator’s Models 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0E35E-BCDE-D1ED-C2FC-6EECEB5E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5324" y="90614"/>
            <a:ext cx="563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6/16/22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94CF51-EED6-ADA1-14E3-08B29D172A8C}"/>
              </a:ext>
            </a:extLst>
          </p:cNvPr>
          <p:cNvSpPr txBox="1">
            <a:spLocks/>
          </p:cNvSpPr>
          <p:nvPr/>
        </p:nvSpPr>
        <p:spPr>
          <a:xfrm>
            <a:off x="1279278" y="6449261"/>
            <a:ext cx="7606628" cy="237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4C97"/>
                </a:solidFill>
                <a:latin typeface="Helvetica"/>
                <a:ea typeface="ＭＳ Ｐゴシック" charset="0"/>
              </a:rPr>
              <a:t>Comparison of Electron and Neutrino Scattering Properties under GENIE Neutrino Event Generator’s Models 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A1497D-5DE7-4E46-9174-EBD7FBF8DBB2}"/>
              </a:ext>
            </a:extLst>
          </p:cNvPr>
          <p:cNvSpPr>
            <a:spLocks noGrp="1"/>
          </p:cNvSpPr>
          <p:nvPr/>
        </p:nvSpPr>
        <p:spPr>
          <a:xfrm>
            <a:off x="228600" y="300112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950" dirty="0"/>
              <a:t>Thank you for listening!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1403</TotalTime>
  <Words>396</Words>
  <Application>Microsoft Macintosh PowerPoint</Application>
  <PresentationFormat>On-screen Show (4:3)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Neutrino Cross-section Measurements with Electron Scattering Data Constrain</vt:lpstr>
      <vt:lpstr>Neutrino-proton scattering is complicated</vt:lpstr>
      <vt:lpstr>Methodology- Electron and Neutrino Scattering Channels Comparisons of Carbon12</vt:lpstr>
      <vt:lpstr>Neutrino scattering interacting with different target material protons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Li</dc:creator>
  <cp:lastModifiedBy>Lily Li</cp:lastModifiedBy>
  <cp:revision>6</cp:revision>
  <cp:lastPrinted>2014-01-20T19:40:21Z</cp:lastPrinted>
  <dcterms:created xsi:type="dcterms:W3CDTF">2022-06-08T18:00:35Z</dcterms:created>
  <dcterms:modified xsi:type="dcterms:W3CDTF">2022-06-16T21:29:31Z</dcterms:modified>
</cp:coreProperties>
</file>