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4" r:id="rId4"/>
    <p:sldId id="265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B028A1-AA84-831F-4ACC-FAF91A7DBD20}" name="Leon Brown" initials="LB" userId="Leon Brow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2D82-E43E-3994-4D78-338709FEF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BBF77-E7ED-F21A-ECDB-3FEC5660E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15FDE-6064-CC33-9C81-27D97FB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097C-E98D-5A49-F52A-AE9D8C77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41669-8E97-2793-94F4-FB4E7213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7154-B9A7-5E45-ACBC-7792F129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623C8-E191-18DC-F1D8-178108C82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C15F1-F0E4-3985-3BCD-D6749AFE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BF98-9182-8D17-1BE5-48799A4A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FD57C-30A6-90A3-E383-6C9C865E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B242E-733D-697F-DCC7-AE837B3C5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FB158-7951-A00E-5926-5799B97D4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FC148-2221-D256-8B8D-D11136C3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906B-0AC8-35CF-AB3A-03C5E61B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D28D3-0C7A-F738-E30C-89932E51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ABFA-0912-B42B-D8F8-62BCD935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9AE39-A608-6B22-3177-EE59527B3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FC90C-3B7F-1953-A76D-025D5EB8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35ADB-51F1-BC0E-90D1-0102560C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30E0D-B46E-7CBC-5858-5A0E0FA2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4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0930-03E2-53F7-E70A-F1283D56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BAA2D-14E8-082B-D0F3-505E70709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C1241-8928-8634-644F-9B2E6F66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7CF7D-6FD9-8065-4EE5-4EDF1913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57DF7-8D06-0BB1-CC79-C1D13221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7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3ECC-A974-5B84-408F-9DBC28A7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F72E8-8DDD-2851-425D-C9A2A5BFB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351DC-F75D-ACA7-5EDB-33C8A1740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2F22B-E690-1AB3-AB5F-98011C56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717A3-9F2B-C48A-1640-3A8724BF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78D5D-38F8-2654-2E74-69EC1E03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4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23246-EDBD-9EA1-F1BA-DEBDFE6A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8F1A4-83C8-4768-D540-8BF9F707C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4D69C-E28F-E06C-3494-6E003FE46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D8B74-842D-1227-C5FE-D2CC775ED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91EAC-E13C-AF42-FD3B-75CF8EAE0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78421-3927-B101-A528-CBD1FF22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C02A1-F999-8237-2D0E-D40D3C22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6477D-5D0C-944C-87CE-6817892C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C222-CE3A-DBCD-CA5B-3D01503E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CC0BB-597F-EDE9-B8BB-4B4FDE08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F88D7-7350-29F8-0EF1-3517D0A1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1D0A0-2734-D398-14C6-E685C09A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5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A2475-18F3-A0F0-EBBB-28148520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52A3C-D70F-24E3-4DE6-00A07B8C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2EFC-E3A3-7BE8-D663-EE8B7490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26FE-246C-BFC7-C194-32C900D5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01E94-FAD0-42B0-095B-EA7DAA263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73FEC-DA31-7FB5-B21A-EA367E776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D8798-067E-AACF-A815-DD58E918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F18D8-FD54-207C-A741-6A5980E2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60EC-F61E-3BA9-EE05-A58B1A94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4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42A0-13D5-20F1-09AE-8B185DD6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3E660-9731-25A7-66AF-FE8A5861B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6785D-0091-DCF0-A7AB-78412353D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96B7B-2603-ABD8-A814-EFDE00B3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4008F-C806-9736-836D-9AD891DD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32F93-1EE8-A2E3-3A9F-EA17C14B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8C7F7-6F2B-FAA4-AFE9-92A1B5F6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3560-6B81-5110-2935-391969EE1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0271-1D67-04A6-409B-DE1720D16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D5A16-C24D-475E-9EFE-69381E27526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1E4E6-ECCC-B2AB-6F27-BEE66CB30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CA842-1047-1B85-21B3-260FEBABD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EAE3-3932-4480-B79E-62680EFBD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27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29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30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31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32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9" name="Freeform: Shape 33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EAD2E3-FD6F-43ED-4504-8CE6BBC7D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GEM 5 min 5 slide:</a:t>
            </a:r>
            <a:br>
              <a:rPr lang="en-US" sz="4800" dirty="0">
                <a:solidFill>
                  <a:schemeClr val="tx2"/>
                </a:solidFill>
              </a:rPr>
            </a:br>
            <a:r>
              <a:rPr lang="en-US" sz="4800" dirty="0">
                <a:solidFill>
                  <a:schemeClr val="tx2"/>
                </a:solidFill>
              </a:rPr>
              <a:t> High Pressure Rinsing of Accelerator Cavities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851B0-ED43-0E17-D257-0CDFD3927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Trey Brown</a:t>
            </a:r>
          </a:p>
          <a:p>
            <a:r>
              <a:rPr lang="en-US" dirty="0">
                <a:solidFill>
                  <a:schemeClr val="tx2"/>
                </a:solidFill>
              </a:rPr>
              <a:t>Supervisors: Cristian Boffo and Vijay Chouhan</a:t>
            </a:r>
          </a:p>
        </p:txBody>
      </p:sp>
    </p:spTree>
    <p:extLst>
      <p:ext uri="{BB962C8B-B14F-4D97-AF65-F5344CB8AC3E}">
        <p14:creationId xmlns:p14="http://schemas.microsoft.com/office/powerpoint/2010/main" val="236355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DD2BE-3BEC-78DF-2693-EA32CD7F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PIP-II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FCB00-FF57-0D67-0EF5-6F331F6A6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Linac energy increased from 0.4 GeV to 0.8 GeV</a:t>
            </a:r>
          </a:p>
          <a:p>
            <a:r>
              <a:rPr lang="en-US" sz="2000" dirty="0"/>
              <a:t>Energy of Neutrinos delivered to DUNE increased from 0.75 MW to 1.2 MW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84CDC0-44DC-CC65-BBFA-F22B2E201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881"/>
          <a:stretch/>
        </p:blipFill>
        <p:spPr>
          <a:xfrm>
            <a:off x="5054932" y="917958"/>
            <a:ext cx="7054830" cy="50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DD2BE-3BEC-78DF-2693-EA32CD7F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FCB00-FF57-0D67-0EF5-6F331F6A6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Particle contaminants in the cavity act as electron field emitters, limiting performance</a:t>
            </a:r>
          </a:p>
          <a:p>
            <a:r>
              <a:rPr lang="en-US" sz="2000" dirty="0"/>
              <a:t>Use High Pressure Water Rinse (HPR) to remove particle contaminants </a:t>
            </a:r>
          </a:p>
          <a:p>
            <a:r>
              <a:rPr lang="en-US" sz="2000" dirty="0"/>
              <a:t>What is the most effective nozzle for cleaning the cavities?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1DF06-8CEA-1601-4EE7-822DC845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03" y="909903"/>
            <a:ext cx="3170195" cy="5593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AF2E8-3CE7-3E1C-F12A-96A644720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307" y="3499358"/>
            <a:ext cx="3960694" cy="3018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A1548-BE6C-6AED-515E-49468A6E4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307" y="2063964"/>
            <a:ext cx="3960694" cy="12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9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6C9B7-A23B-BFF3-8D30-FC0CEA3E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 dirty="0"/>
              <a:t>High Pressure Nozzles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02A940C-ABB9-6878-ED26-733DB286A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6355936" y="1741348"/>
            <a:ext cx="5181600" cy="3845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5D2F36-9E26-B397-EBB2-2E0634CE4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" t="4437" r="50000" b="52077"/>
          <a:stretch/>
        </p:blipFill>
        <p:spPr>
          <a:xfrm>
            <a:off x="1137036" y="1652118"/>
            <a:ext cx="4457700" cy="132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44133C-1D2D-F2B8-3F7D-D6C7F0FD5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13" t="3937" r="1650" b="51013"/>
          <a:stretch/>
        </p:blipFill>
        <p:spPr>
          <a:xfrm>
            <a:off x="1167116" y="2977681"/>
            <a:ext cx="4427620" cy="1373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601AA7-BDB2-190A-349A-9FD952D8B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48961" r="25869" b="4950"/>
          <a:stretch/>
        </p:blipFill>
        <p:spPr>
          <a:xfrm>
            <a:off x="1152076" y="4350944"/>
            <a:ext cx="4457700" cy="1404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546082-16F3-CE12-78B3-828FB60194AD}"/>
              </a:ext>
            </a:extLst>
          </p:cNvPr>
          <p:cNvSpPr txBox="1"/>
          <p:nvPr/>
        </p:nvSpPr>
        <p:spPr>
          <a:xfrm>
            <a:off x="1427584" y="6040164"/>
            <a:ext cx="368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[1]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Shuce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Zhang, "Structure Optimization and Numerical Simulation of Nozzle for High Pressure Water Jetting"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6392B9-592D-B858-827C-978ED76EF60A}"/>
              </a:ext>
            </a:extLst>
          </p:cNvPr>
          <p:cNvSpPr txBox="1"/>
          <p:nvPr/>
        </p:nvSpPr>
        <p:spPr>
          <a:xfrm>
            <a:off x="7068495" y="6040164"/>
            <a:ext cx="375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[2] M. C. Leu, “Mathematical modeling and experimental verification of stationary waterjet cleaning process,”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018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6C9B7-A23B-BFF3-8D30-FC0CEA3E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Preliminary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F43A7-AB8B-1B7E-38FD-CC5DE8637FDA}"/>
              </a:ext>
            </a:extLst>
          </p:cNvPr>
          <p:cNvSpPr txBox="1"/>
          <p:nvPr/>
        </p:nvSpPr>
        <p:spPr>
          <a:xfrm>
            <a:off x="1137034" y="1466850"/>
            <a:ext cx="384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Operating pressure is 1250 psi. </a:t>
            </a:r>
          </a:p>
        </p:txBody>
      </p:sp>
      <p:pic>
        <p:nvPicPr>
          <p:cNvPr id="18" name="animation-velocity_1">
            <a:hlinkClick r:id="" action="ppaction://media"/>
            <a:extLst>
              <a:ext uri="{FF2B5EF4-FFF2-40B4-BE49-F238E27FC236}">
                <a16:creationId xmlns:a16="http://schemas.microsoft.com/office/drawing/2014/main" id="{4D741D2A-C552-C648-A6EA-638A1F233A46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2611438"/>
            <a:ext cx="5181600" cy="2779712"/>
          </a:xfrm>
        </p:spPr>
      </p:pic>
      <p:pic>
        <p:nvPicPr>
          <p:cNvPr id="20" name="animation-phase_1">
            <a:hlinkClick r:id="" action="ppaction://media"/>
            <a:extLst>
              <a:ext uri="{FF2B5EF4-FFF2-40B4-BE49-F238E27FC236}">
                <a16:creationId xmlns:a16="http://schemas.microsoft.com/office/drawing/2014/main" id="{A6229E02-CF9B-CFAB-E29C-61D1EF19ABC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72200" y="2652713"/>
            <a:ext cx="5181600" cy="26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DD2BE-3BEC-78DF-2693-EA32CD7F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FCB00-FF57-0D67-0EF5-6F331F6A6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Evaluate pressure on cavity wall</a:t>
            </a:r>
          </a:p>
          <a:p>
            <a:r>
              <a:rPr lang="en-US" sz="2000" dirty="0"/>
              <a:t>Find trends in relationship between orifice design and spot size</a:t>
            </a:r>
          </a:p>
          <a:p>
            <a:r>
              <a:rPr lang="en-US" sz="2000" dirty="0"/>
              <a:t>Evaluate static pressure and wall shear profiles on the impinging wall with different nozzles at different spray-wall angles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4D04362-10FB-2205-4982-9567BCAE76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362" y="2194102"/>
            <a:ext cx="6646908" cy="266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80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171</Words>
  <Application>Microsoft Office PowerPoint</Application>
  <PresentationFormat>Widescreen</PresentationFormat>
  <Paragraphs>19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GEM 5 min 5 slide:  High Pressure Rinsing of Accelerator Cavities</vt:lpstr>
      <vt:lpstr>PIP-II</vt:lpstr>
      <vt:lpstr>The Problem</vt:lpstr>
      <vt:lpstr>High Pressure Nozzles</vt:lpstr>
      <vt:lpstr>Preliminary Results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Brown</dc:creator>
  <cp:lastModifiedBy>Leon Brown</cp:lastModifiedBy>
  <cp:revision>7</cp:revision>
  <dcterms:created xsi:type="dcterms:W3CDTF">2022-06-13T14:30:23Z</dcterms:created>
  <dcterms:modified xsi:type="dcterms:W3CDTF">2022-06-14T20:30:06Z</dcterms:modified>
</cp:coreProperties>
</file>