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5" r:id="rId3"/>
    <p:sldId id="298" r:id="rId4"/>
    <p:sldId id="306" r:id="rId5"/>
    <p:sldId id="307" r:id="rId6"/>
    <p:sldId id="308" r:id="rId7"/>
    <p:sldId id="309" r:id="rId8"/>
    <p:sldId id="303" r:id="rId9"/>
    <p:sldId id="302" r:id="rId10"/>
    <p:sldId id="304" r:id="rId11"/>
    <p:sldId id="305" r:id="rId12"/>
    <p:sldId id="296" r:id="rId13"/>
    <p:sldId id="30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Peiro" initials="SP" lastIdx="1" clrIdx="0">
    <p:extLst>
      <p:ext uri="{19B8F6BF-5375-455C-9EA6-DF929625EA0E}">
        <p15:presenceInfo xmlns:p15="http://schemas.microsoft.com/office/powerpoint/2012/main" userId="9f0a67e12ac1b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3087"/>
    <a:srgbClr val="50504E"/>
    <a:srgbClr val="4E4E4E"/>
    <a:srgbClr val="404040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3"/>
  </p:normalViewPr>
  <p:slideViewPr>
    <p:cSldViewPr snapToGrid="0" snapToObjects="1" showGuides="1">
      <p:cViewPr varScale="1">
        <p:scale>
          <a:sx n="71" d="100"/>
          <a:sy n="71" d="100"/>
        </p:scale>
        <p:origin x="1452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C563820-E6B1-471E-9CDF-D14DC7CC16FF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93CC3FD-04B4-4B35-9F81-EA0294DE667F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69F9DCD-5775-42A2-B179-CC0C6F041F08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1E604-7996-443B-86AD-174EB95CCF40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AAB785A-A2A7-4DAF-86E3-8CCB819F94DB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C01D49B-8C4D-4AD5-BD30-1AAD1A4A6D91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6081503-8C66-4F0A-BF20-1D288AAAE3AB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Silvia Peiro | Resonance Control at FAST using NNs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Silvia Peiro	</a:t>
            </a:r>
          </a:p>
          <a:p>
            <a:r>
              <a:rPr lang="en-US" sz="1600" dirty="0"/>
              <a:t>Supervisors: </a:t>
            </a:r>
            <a:r>
              <a:rPr lang="en-US" sz="1600" dirty="0" err="1"/>
              <a:t>Jinhao</a:t>
            </a:r>
            <a:r>
              <a:rPr lang="en-US" sz="1600" dirty="0"/>
              <a:t> </a:t>
            </a:r>
            <a:r>
              <a:rPr lang="en-US" sz="1600" dirty="0" err="1"/>
              <a:t>Ruan</a:t>
            </a:r>
            <a:r>
              <a:rPr lang="en-US" sz="1600" dirty="0"/>
              <a:t> and </a:t>
            </a:r>
            <a:r>
              <a:rPr lang="en-US" sz="1600" dirty="0" err="1"/>
              <a:t>Auralee</a:t>
            </a:r>
            <a:r>
              <a:rPr lang="en-US" sz="1600" dirty="0"/>
              <a:t> Edelen</a:t>
            </a:r>
          </a:p>
          <a:p>
            <a:r>
              <a:rPr lang="en-US" sz="1600" dirty="0"/>
              <a:t>SIST/GEM 5 Mins/5 Slides</a:t>
            </a:r>
          </a:p>
          <a:p>
            <a:r>
              <a:rPr lang="en-US" sz="1600" dirty="0"/>
              <a:t>6/12/2022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Resonance Control at FAST using NNs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5" y="1065818"/>
            <a:ext cx="3298307" cy="489122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Accurately identify the transport delays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Quantify the combined effects of TOUT, T01, FCV setting, and HP setting on T02 (and subsequently on TIN and TCAV)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Quantify the combined effects of TIN and RF power on TCAV. Also, a model that uses T02 instead of TIN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4A47F6-E42B-49AD-A7FB-974A9026B1FE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128247" y="1065818"/>
            <a:ext cx="4656458" cy="362439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4A8191F-0E97-1AFA-A487-D94A3FA9C50E}"/>
              </a:ext>
            </a:extLst>
          </p:cNvPr>
          <p:cNvSpPr/>
          <p:nvPr/>
        </p:nvSpPr>
        <p:spPr>
          <a:xfrm>
            <a:off x="6169618" y="3990490"/>
            <a:ext cx="376517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8A789-3DCE-83EC-AA5B-5AC11FAF3412}"/>
              </a:ext>
            </a:extLst>
          </p:cNvPr>
          <p:cNvSpPr/>
          <p:nvPr/>
        </p:nvSpPr>
        <p:spPr>
          <a:xfrm>
            <a:off x="6763871" y="3893986"/>
            <a:ext cx="618564" cy="37724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461249-36AB-10DE-B4AF-9651B6DA8633}"/>
              </a:ext>
            </a:extLst>
          </p:cNvPr>
          <p:cNvSpPr/>
          <p:nvPr/>
        </p:nvSpPr>
        <p:spPr>
          <a:xfrm>
            <a:off x="6763871" y="4280809"/>
            <a:ext cx="568110" cy="389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1E6A8A-E9B8-0753-9EE0-DD368DC77951}"/>
              </a:ext>
            </a:extLst>
          </p:cNvPr>
          <p:cNvSpPr/>
          <p:nvPr/>
        </p:nvSpPr>
        <p:spPr>
          <a:xfrm>
            <a:off x="6510276" y="2733993"/>
            <a:ext cx="376517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FA0871C-2DD5-A069-8323-0CA666E24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9712" y="4849019"/>
            <a:ext cx="3433527" cy="677258"/>
          </a:xfrm>
        </p:spPr>
        <p:txBody>
          <a:bodyPr/>
          <a:lstStyle/>
          <a:p>
            <a:pPr algn="ctr"/>
            <a:r>
              <a:rPr lang="en-US" sz="1400" dirty="0"/>
              <a:t>Figure 9: Water system with indication of temperature readings affected (red) by temperature and RF values (blue)</a:t>
            </a:r>
          </a:p>
        </p:txBody>
      </p:sp>
    </p:spTree>
    <p:extLst>
      <p:ext uri="{BB962C8B-B14F-4D97-AF65-F5344CB8AC3E}">
        <p14:creationId xmlns:p14="http://schemas.microsoft.com/office/powerpoint/2010/main" val="198068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5" y="1065818"/>
            <a:ext cx="3298307" cy="489122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Accurately identify the transport delays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Quantify the combined effects of TOUT, T01, FCV setting, and HP setting on T02 (and subsequently on TIN and TCAV)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Quantify the combined effects of TIN and RF power on TCAV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Quantify the impact of ambient temperature on the temperature differences seen within the water system and the cavity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4A47F6-E42B-49AD-A7FB-974A9026B1FE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128247" y="1065818"/>
            <a:ext cx="4656458" cy="362439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9EC0D1-F442-F473-E085-62ECEE340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9712" y="4849019"/>
            <a:ext cx="3433527" cy="677258"/>
          </a:xfrm>
        </p:spPr>
        <p:txBody>
          <a:bodyPr/>
          <a:lstStyle/>
          <a:p>
            <a:pPr algn="ctr"/>
            <a:r>
              <a:rPr lang="en-US" sz="1400" dirty="0"/>
              <a:t>Figure 10: Water system with major areas affected by ambient temperature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157AAB4-B0F9-276C-AF19-6E2A94F9191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02461" y="3151779"/>
            <a:ext cx="1863448" cy="266364"/>
          </a:xfrm>
          <a:prstGeom prst="bentConnector3">
            <a:avLst>
              <a:gd name="adj1" fmla="val -1235"/>
            </a:avLst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3A2D843-C315-0969-E19D-F822AED9406D}"/>
              </a:ext>
            </a:extLst>
          </p:cNvPr>
          <p:cNvCxnSpPr>
            <a:cxnSpLocks/>
          </p:cNvCxnSpPr>
          <p:nvPr/>
        </p:nvCxnSpPr>
        <p:spPr>
          <a:xfrm rot="5400000">
            <a:off x="5752502" y="3492321"/>
            <a:ext cx="1215917" cy="3"/>
          </a:xfrm>
          <a:prstGeom prst="bentConnector3">
            <a:avLst>
              <a:gd name="adj1" fmla="val 50000"/>
            </a:avLst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090C61F4-CA58-5C0E-B8A7-B2C9877A5FC1}"/>
              </a:ext>
            </a:extLst>
          </p:cNvPr>
          <p:cNvCxnSpPr>
            <a:cxnSpLocks/>
          </p:cNvCxnSpPr>
          <p:nvPr/>
        </p:nvCxnSpPr>
        <p:spPr>
          <a:xfrm>
            <a:off x="6360462" y="4367226"/>
            <a:ext cx="416856" cy="148774"/>
          </a:xfrm>
          <a:prstGeom prst="bentConnector3">
            <a:avLst>
              <a:gd name="adj1" fmla="val 4838"/>
            </a:avLst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5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15972" y="917663"/>
            <a:ext cx="3887087" cy="2511338"/>
          </a:xfrm>
        </p:spPr>
        <p:txBody>
          <a:bodyPr/>
          <a:lstStyle/>
          <a:p>
            <a:r>
              <a:rPr lang="en-US" sz="1600" dirty="0"/>
              <a:t>Gather Data for the RF gun</a:t>
            </a:r>
          </a:p>
          <a:p>
            <a:r>
              <a:rPr lang="en-US" sz="1600" dirty="0"/>
              <a:t>Train a model on the new data through</a:t>
            </a:r>
          </a:p>
          <a:p>
            <a:pPr lvl="1"/>
            <a:r>
              <a:rPr lang="en-US" sz="1400" dirty="0"/>
              <a:t>Supervised learning</a:t>
            </a:r>
          </a:p>
          <a:p>
            <a:pPr lvl="1"/>
            <a:r>
              <a:rPr lang="en-US" sz="1400" dirty="0"/>
              <a:t>Auto differentiation</a:t>
            </a:r>
          </a:p>
          <a:p>
            <a:r>
              <a:rPr lang="en-US" sz="1600" dirty="0"/>
              <a:t>Put model into model predictive control loop to be tested offline</a:t>
            </a:r>
          </a:p>
          <a:p>
            <a:r>
              <a:rPr lang="en-US" sz="1600" dirty="0"/>
              <a:t>Run model on the gun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CF4CA60-6590-4380-872C-E23F27540A19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511182" y="917663"/>
            <a:ext cx="4420691" cy="3440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134BEC-07CF-1067-7B80-168CD1A7FCCC}"/>
              </a:ext>
            </a:extLst>
          </p:cNvPr>
          <p:cNvSpPr txBox="1"/>
          <p:nvPr/>
        </p:nvSpPr>
        <p:spPr>
          <a:xfrm>
            <a:off x="5123329" y="2466623"/>
            <a:ext cx="1264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9600" dirty="0">
              <a:latin typeface="Wingdings" panose="05000000000000000000" pitchFamily="2" charset="2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0CF3622-A307-A90A-4330-ABE504038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4763" y="4652539"/>
            <a:ext cx="3433527" cy="677258"/>
          </a:xfrm>
        </p:spPr>
        <p:txBody>
          <a:bodyPr/>
          <a:lstStyle/>
          <a:p>
            <a:pPr algn="ctr"/>
            <a:r>
              <a:rPr lang="en-US" sz="1400" dirty="0"/>
              <a:t>Figure 11: Water System</a:t>
            </a:r>
          </a:p>
        </p:txBody>
      </p:sp>
    </p:spTree>
    <p:extLst>
      <p:ext uri="{BB962C8B-B14F-4D97-AF65-F5344CB8AC3E}">
        <p14:creationId xmlns:p14="http://schemas.microsoft.com/office/powerpoint/2010/main" val="62416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FA03458-FC99-45F4-A1F9-7FAA32DE051A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References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BD3B19-B504-9968-2074-4F51410BCF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4515" y="931957"/>
            <a:ext cx="7936791" cy="1179232"/>
          </a:xfrm>
        </p:spPr>
        <p:txBody>
          <a:bodyPr/>
          <a:lstStyle/>
          <a:p>
            <a:pPr marL="0" indent="-457200">
              <a:buNone/>
            </a:pPr>
            <a:r>
              <a:rPr lang="en-US" sz="1800" dirty="0"/>
              <a:t>Edelen, A. L., </a:t>
            </a:r>
            <a:r>
              <a:rPr lang="en-US" sz="1800" dirty="0" err="1"/>
              <a:t>Biedron</a:t>
            </a:r>
            <a:r>
              <a:rPr lang="en-US" sz="1800" dirty="0"/>
              <a:t>, S. G., Chase, B. E., Edstrom, D., Milton, S. V., &amp; Stabile, P. (2016). Neural Networks for modeling and control of particle accelerators. IEEE Transactions on Nuclear Science, 63(2), 878–897. https://doi.org/10.1109/tns.2016.2543203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28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6" y="1837155"/>
            <a:ext cx="3445474" cy="2734845"/>
          </a:xfrm>
        </p:spPr>
        <p:txBody>
          <a:bodyPr/>
          <a:lstStyle/>
          <a:p>
            <a:r>
              <a:rPr lang="en-US" sz="1600" dirty="0">
                <a:solidFill>
                  <a:srgbClr val="505050"/>
                </a:solidFill>
                <a:latin typeface="Helvetica"/>
              </a:rPr>
              <a:t>System used to regulate the resonant frequency of the electron gun at the Fermilab Accelerator Science and Technology</a:t>
            </a:r>
            <a:endParaRPr lang="en-US" sz="1600" dirty="0"/>
          </a:p>
          <a:p>
            <a:r>
              <a:rPr lang="en-US" sz="1600" dirty="0"/>
              <a:t>How does it work?</a:t>
            </a:r>
          </a:p>
          <a:p>
            <a:r>
              <a:rPr lang="en-US" sz="1600" dirty="0"/>
              <a:t>Controllable variables:</a:t>
            </a:r>
          </a:p>
          <a:p>
            <a:pPr lvl="1"/>
            <a:r>
              <a:rPr lang="en-US" sz="1600" dirty="0"/>
              <a:t>	</a:t>
            </a:r>
            <a:r>
              <a:rPr lang="es-ES" sz="1400" dirty="0"/>
              <a:t>Flow control </a:t>
            </a:r>
            <a:r>
              <a:rPr lang="es-ES" sz="1400" dirty="0" err="1"/>
              <a:t>valve</a:t>
            </a:r>
            <a:r>
              <a:rPr lang="es-ES" sz="1400" dirty="0"/>
              <a:t> </a:t>
            </a:r>
            <a:r>
              <a:rPr lang="es-ES" sz="1400" dirty="0" err="1"/>
              <a:t>setting</a:t>
            </a:r>
            <a:r>
              <a:rPr lang="en-US" sz="1400" dirty="0"/>
              <a:t> (FVC)</a:t>
            </a:r>
          </a:p>
          <a:p>
            <a:pPr lvl="1"/>
            <a:r>
              <a:rPr lang="en-US" sz="1400" dirty="0"/>
              <a:t>	Heater power setting (HP)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F72F6A1C-BF02-4447-927A-A3EC4CF156CF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195482" y="1695595"/>
            <a:ext cx="4454002" cy="346681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3D0826-4316-A2AB-EC28-E609F6A7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5719" y="5346348"/>
            <a:ext cx="3433527" cy="462258"/>
          </a:xfrm>
        </p:spPr>
        <p:txBody>
          <a:bodyPr/>
          <a:lstStyle/>
          <a:p>
            <a:pPr algn="ctr"/>
            <a:r>
              <a:rPr lang="en-US" sz="1400" dirty="0"/>
              <a:t>Figure 1: Water System with Indicated Controllable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31CA5-C128-A9A0-29FE-793AF0F39432}"/>
              </a:ext>
            </a:extLst>
          </p:cNvPr>
          <p:cNvSpPr txBox="1"/>
          <p:nvPr/>
        </p:nvSpPr>
        <p:spPr>
          <a:xfrm>
            <a:off x="429419" y="850384"/>
            <a:ext cx="7076281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84"/>
              </a:spcBef>
            </a:pPr>
            <a:r>
              <a:rPr lang="en-US" sz="1800" dirty="0">
                <a:solidFill>
                  <a:srgbClr val="505050"/>
                </a:solidFill>
                <a:latin typeface="Helvetica"/>
              </a:rPr>
              <a:t>A NN consists of a collection of functions with weighted connections between them.</a:t>
            </a:r>
          </a:p>
          <a:p>
            <a:pPr>
              <a:spcBef>
                <a:spcPts val="984"/>
              </a:spcBef>
            </a:pPr>
            <a:endParaRPr lang="en-US" sz="1800" dirty="0">
              <a:solidFill>
                <a:srgbClr val="505050"/>
              </a:solidFill>
              <a:latin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83136-7101-51BD-040E-AE51C59DBE21}"/>
              </a:ext>
            </a:extLst>
          </p:cNvPr>
          <p:cNvSpPr/>
          <p:nvPr/>
        </p:nvSpPr>
        <p:spPr>
          <a:xfrm>
            <a:off x="5123330" y="2548155"/>
            <a:ext cx="591670" cy="49706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59B5E-FC62-4A57-B435-E689872A3BE7}"/>
              </a:ext>
            </a:extLst>
          </p:cNvPr>
          <p:cNvSpPr/>
          <p:nvPr/>
        </p:nvSpPr>
        <p:spPr>
          <a:xfrm>
            <a:off x="5838773" y="2345576"/>
            <a:ext cx="1167417" cy="64510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6" y="1017211"/>
            <a:ext cx="3433528" cy="4254036"/>
          </a:xfrm>
        </p:spPr>
        <p:txBody>
          <a:bodyPr/>
          <a:lstStyle/>
          <a:p>
            <a:r>
              <a:rPr lang="en-US" sz="1600" dirty="0"/>
              <a:t>Large thermal and transport time constants produce long variable time delays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0903D70-58B2-4CF2-B3D6-882012797D24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should we apply NN-based control methods?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572000" y="1017211"/>
            <a:ext cx="4359871" cy="339354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3D0826-4316-A2AB-EC28-E609F6A7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2261" y="4621819"/>
            <a:ext cx="2199347" cy="649428"/>
          </a:xfrm>
        </p:spPr>
        <p:txBody>
          <a:bodyPr/>
          <a:lstStyle/>
          <a:p>
            <a:pPr algn="ctr"/>
            <a:r>
              <a:rPr lang="en-US" sz="1400" dirty="0"/>
              <a:t>Figure 2: Large time constants locations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2CB38-7F7B-16BC-5077-34033624B0ED}"/>
              </a:ext>
            </a:extLst>
          </p:cNvPr>
          <p:cNvSpPr/>
          <p:nvPr/>
        </p:nvSpPr>
        <p:spPr>
          <a:xfrm>
            <a:off x="6664528" y="2770094"/>
            <a:ext cx="174812" cy="1062318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D02CA-1409-E901-0B00-0AC225D90EF0}"/>
              </a:ext>
            </a:extLst>
          </p:cNvPr>
          <p:cNvSpPr/>
          <p:nvPr/>
        </p:nvSpPr>
        <p:spPr>
          <a:xfrm>
            <a:off x="8220636" y="2182823"/>
            <a:ext cx="174812" cy="1542012"/>
          </a:xfrm>
          <a:prstGeom prst="rect">
            <a:avLst/>
          </a:prstGeom>
          <a:noFill/>
          <a:ln w="1905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6" y="1017211"/>
            <a:ext cx="3433528" cy="1497389"/>
          </a:xfrm>
        </p:spPr>
        <p:txBody>
          <a:bodyPr/>
          <a:lstStyle/>
          <a:p>
            <a:r>
              <a:rPr lang="en-US" sz="1600" dirty="0"/>
              <a:t>Large thermal and transport time constants produce long variable time delays </a:t>
            </a:r>
          </a:p>
          <a:p>
            <a:r>
              <a:rPr lang="en-US" sz="1600" dirty="0"/>
              <a:t>Recursive behavior in the cooling system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0903D70-58B2-4CF2-B3D6-882012797D24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should we apply NN-based control methods?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572000" y="1017211"/>
            <a:ext cx="4359871" cy="339354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3D0826-4316-A2AB-EC28-E609F6A7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2261" y="4621819"/>
            <a:ext cx="2199347" cy="434275"/>
          </a:xfrm>
        </p:spPr>
        <p:txBody>
          <a:bodyPr/>
          <a:lstStyle/>
          <a:p>
            <a:pPr algn="ctr"/>
            <a:r>
              <a:rPr lang="en-US" sz="1400" dirty="0"/>
              <a:t>Figure 4: Recursive Behavior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59D78-CC28-A652-74AA-826D6F973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2451497"/>
            <a:ext cx="3948194" cy="195500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0C55C1-9EFF-2E9F-8D91-175C8C683192}"/>
              </a:ext>
            </a:extLst>
          </p:cNvPr>
          <p:cNvSpPr txBox="1">
            <a:spLocks/>
          </p:cNvSpPr>
          <p:nvPr/>
        </p:nvSpPr>
        <p:spPr>
          <a:xfrm>
            <a:off x="1303842" y="4626302"/>
            <a:ext cx="2851299" cy="5642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Figure 3: Oscillatory loop in response of recursive behavior</a:t>
            </a: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0FE44C2E-A5A4-054C-37B2-D2C6E129F508}"/>
              </a:ext>
            </a:extLst>
          </p:cNvPr>
          <p:cNvSpPr/>
          <p:nvPr/>
        </p:nvSpPr>
        <p:spPr>
          <a:xfrm flipH="1">
            <a:off x="6233319" y="1807265"/>
            <a:ext cx="2416165" cy="2191692"/>
          </a:xfrm>
          <a:prstGeom prst="circularArrow">
            <a:avLst>
              <a:gd name="adj1" fmla="val 12500"/>
              <a:gd name="adj2" fmla="val 875318"/>
              <a:gd name="adj3" fmla="val 20457681"/>
              <a:gd name="adj4" fmla="val 1161439"/>
              <a:gd name="adj5" fmla="val 14963"/>
            </a:avLst>
          </a:prstGeom>
          <a:noFill/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8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6" y="1017211"/>
            <a:ext cx="3433528" cy="2411789"/>
          </a:xfrm>
        </p:spPr>
        <p:txBody>
          <a:bodyPr/>
          <a:lstStyle/>
          <a:p>
            <a:r>
              <a:rPr lang="en-US" sz="1600" dirty="0"/>
              <a:t>Large thermal and transport time constants produce long variable time delays </a:t>
            </a:r>
          </a:p>
          <a:p>
            <a:r>
              <a:rPr lang="en-US" sz="1600" dirty="0"/>
              <a:t>Recursive behavior in the cooling system </a:t>
            </a:r>
          </a:p>
          <a:p>
            <a:r>
              <a:rPr lang="en-US" sz="1600" dirty="0"/>
              <a:t>Fluctuations in the low conductivity water (LCW) supply temperature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0903D70-58B2-4CF2-B3D6-882012797D24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should we apply NN-based control methods?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3902B96F-D1BC-9F59-5CC2-760417D0BE55}"/>
              </a:ext>
            </a:extLst>
          </p:cNvPr>
          <p:cNvSpPr txBox="1">
            <a:spLocks/>
          </p:cNvSpPr>
          <p:nvPr/>
        </p:nvSpPr>
        <p:spPr>
          <a:xfrm>
            <a:off x="5079962" y="2124874"/>
            <a:ext cx="2997057" cy="14522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600" dirty="0"/>
              <a:t>+-0.5ºC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52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6" y="1017211"/>
            <a:ext cx="3433528" cy="4254036"/>
          </a:xfrm>
        </p:spPr>
        <p:txBody>
          <a:bodyPr/>
          <a:lstStyle/>
          <a:p>
            <a:r>
              <a:rPr lang="en-US" sz="1600" dirty="0"/>
              <a:t>Large thermal and transport time constants produce long variable time delays </a:t>
            </a:r>
          </a:p>
          <a:p>
            <a:r>
              <a:rPr lang="en-US" sz="1600" dirty="0"/>
              <a:t>Recursive behavior in the cooling system </a:t>
            </a:r>
          </a:p>
          <a:p>
            <a:r>
              <a:rPr lang="en-US" sz="1600" dirty="0"/>
              <a:t>Fluctuations in the low conductivity water (LCW) supply temperature</a:t>
            </a:r>
          </a:p>
          <a:p>
            <a:r>
              <a:rPr lang="en-US" sz="1600" dirty="0"/>
              <a:t>Changes between TIN and T02 without a registered change in the ambient temperature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0903D70-58B2-4CF2-B3D6-882012797D24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should we apply NN-based control methods?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32E8-219B-1237-ECA4-5C5AC43F6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572000" y="1017211"/>
            <a:ext cx="4359871" cy="339354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56DD1F-A577-8AF2-9C5C-1EE15EC2F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2261" y="4621819"/>
            <a:ext cx="2199347" cy="649428"/>
          </a:xfrm>
        </p:spPr>
        <p:txBody>
          <a:bodyPr/>
          <a:lstStyle/>
          <a:p>
            <a:pPr algn="ctr"/>
            <a:r>
              <a:rPr lang="en-US" sz="1400" dirty="0"/>
              <a:t>Figure 5: T02 and TIN indicated in water system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4FEB65-FC4C-C923-C2D7-DA985E7F3E12}"/>
              </a:ext>
            </a:extLst>
          </p:cNvPr>
          <p:cNvSpPr/>
          <p:nvPr/>
        </p:nvSpPr>
        <p:spPr>
          <a:xfrm>
            <a:off x="6841594" y="2548577"/>
            <a:ext cx="376517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F5624C-9163-D24F-B2D6-640366881B48}"/>
              </a:ext>
            </a:extLst>
          </p:cNvPr>
          <p:cNvSpPr/>
          <p:nvPr/>
        </p:nvSpPr>
        <p:spPr>
          <a:xfrm>
            <a:off x="6465077" y="3798280"/>
            <a:ext cx="376517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6" y="1017211"/>
            <a:ext cx="3433528" cy="4254036"/>
          </a:xfrm>
        </p:spPr>
        <p:txBody>
          <a:bodyPr/>
          <a:lstStyle/>
          <a:p>
            <a:r>
              <a:rPr lang="en-US" sz="1600" dirty="0"/>
              <a:t>Large thermal and transport time constants produce long variable time delays </a:t>
            </a:r>
          </a:p>
          <a:p>
            <a:r>
              <a:rPr lang="en-US" sz="1600" dirty="0"/>
              <a:t>Recursive behavior in the cooling system </a:t>
            </a:r>
          </a:p>
          <a:p>
            <a:r>
              <a:rPr lang="en-US" sz="1600" dirty="0"/>
              <a:t>Fluctuations in the low conductivity water (LCW) supply temperature</a:t>
            </a:r>
          </a:p>
          <a:p>
            <a:r>
              <a:rPr lang="en-US" sz="1600" dirty="0"/>
              <a:t>Changes between TIN and T02 without a registered change in the ambient temperature</a:t>
            </a:r>
          </a:p>
          <a:p>
            <a:r>
              <a:rPr lang="en-US" sz="1600" dirty="0"/>
              <a:t>Temperature recorded at TCAV will be higher than the real bulk cavity temperature under RF power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0903D70-58B2-4CF2-B3D6-882012797D24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should we apply NN-based control methods?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32E8-219B-1237-ECA4-5C5AC43F6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572000" y="1017211"/>
            <a:ext cx="4359871" cy="339354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56DD1F-A577-8AF2-9C5C-1EE15EC2F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2261" y="4621819"/>
            <a:ext cx="2199347" cy="649428"/>
          </a:xfrm>
        </p:spPr>
        <p:txBody>
          <a:bodyPr/>
          <a:lstStyle/>
          <a:p>
            <a:pPr algn="ctr"/>
            <a:r>
              <a:rPr lang="en-US" sz="1400" dirty="0"/>
              <a:t>Figure 6: RF and TCAV indicated in water system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F5624C-9163-D24F-B2D6-640366881B48}"/>
              </a:ext>
            </a:extLst>
          </p:cNvPr>
          <p:cNvSpPr/>
          <p:nvPr/>
        </p:nvSpPr>
        <p:spPr>
          <a:xfrm>
            <a:off x="6976065" y="4061249"/>
            <a:ext cx="487053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47C81A-DCE1-E961-53E9-938740BD48CB}"/>
              </a:ext>
            </a:extLst>
          </p:cNvPr>
          <p:cNvSpPr/>
          <p:nvPr/>
        </p:nvSpPr>
        <p:spPr>
          <a:xfrm>
            <a:off x="6976065" y="3694137"/>
            <a:ext cx="594629" cy="26157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5" y="1065818"/>
            <a:ext cx="3298307" cy="489122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Accurately identify the transport delays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4A47F6-E42B-49AD-A7FB-974A9026B1FE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Goals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9BCD1-CD3C-3BAA-EB26-3CB3D7ED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128247" y="1065818"/>
            <a:ext cx="4656458" cy="36243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3D0826-4316-A2AB-EC28-E609F6A7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9712" y="4849019"/>
            <a:ext cx="3433527" cy="312091"/>
          </a:xfrm>
        </p:spPr>
        <p:txBody>
          <a:bodyPr/>
          <a:lstStyle/>
          <a:p>
            <a:pPr algn="ctr"/>
            <a:r>
              <a:rPr lang="en-US" sz="1400" dirty="0"/>
              <a:t>Figure 7: Large time constants locations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85C64-44B9-2E3C-6304-8B5499742DFB}"/>
              </a:ext>
            </a:extLst>
          </p:cNvPr>
          <p:cNvSpPr/>
          <p:nvPr/>
        </p:nvSpPr>
        <p:spPr>
          <a:xfrm>
            <a:off x="6373906" y="2944906"/>
            <a:ext cx="147919" cy="107576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8AAC8-FD3B-B058-76B1-1762624CF591}"/>
              </a:ext>
            </a:extLst>
          </p:cNvPr>
          <p:cNvSpPr/>
          <p:nvPr/>
        </p:nvSpPr>
        <p:spPr>
          <a:xfrm>
            <a:off x="8054788" y="2326341"/>
            <a:ext cx="147919" cy="189603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B73DE38-8F3D-6D6B-7B34-DBD5D85F3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898" r="1543"/>
          <a:stretch/>
        </p:blipFill>
        <p:spPr>
          <a:xfrm>
            <a:off x="4128246" y="1065818"/>
            <a:ext cx="4656458" cy="36243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94515" y="1065818"/>
            <a:ext cx="3298307" cy="489122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Accurately identify the transport delays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600" dirty="0"/>
              <a:t>Quantify the combined effects of TOUT, T01, FCV setting, and HP setting on T02 (and subsequently on TIN and TCAV)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24A47F6-E42B-49AD-A7FB-974A9026B1FE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Silvia Peiro | Resonance Control at FAST using NNs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Goals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3D0826-4316-A2AB-EC28-E609F6A7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9712" y="4849019"/>
            <a:ext cx="3433527" cy="677258"/>
          </a:xfrm>
        </p:spPr>
        <p:txBody>
          <a:bodyPr/>
          <a:lstStyle/>
          <a:p>
            <a:pPr algn="ctr"/>
            <a:r>
              <a:rPr lang="en-US" sz="1400" dirty="0"/>
              <a:t>Figure 8: Water system with indication of temperature readings affected (red) by temperature and HP values (blue)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1CB9BF-F2D9-AF10-2598-7DD38B7B3314}"/>
              </a:ext>
            </a:extLst>
          </p:cNvPr>
          <p:cNvSpPr/>
          <p:nvPr/>
        </p:nvSpPr>
        <p:spPr>
          <a:xfrm>
            <a:off x="7463118" y="4047565"/>
            <a:ext cx="484094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C62401-17EB-9566-892C-0D25CDBC11E7}"/>
              </a:ext>
            </a:extLst>
          </p:cNvPr>
          <p:cNvSpPr/>
          <p:nvPr/>
        </p:nvSpPr>
        <p:spPr>
          <a:xfrm>
            <a:off x="4621319" y="2074137"/>
            <a:ext cx="376517" cy="389964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A0FB11-CC8E-3BF3-E264-738FF05330D6}"/>
              </a:ext>
            </a:extLst>
          </p:cNvPr>
          <p:cNvSpPr/>
          <p:nvPr/>
        </p:nvSpPr>
        <p:spPr>
          <a:xfrm>
            <a:off x="5151287" y="2036832"/>
            <a:ext cx="523372" cy="5076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BCA717-AF53-0690-4798-43C90E487FFE}"/>
              </a:ext>
            </a:extLst>
          </p:cNvPr>
          <p:cNvSpPr/>
          <p:nvPr/>
        </p:nvSpPr>
        <p:spPr>
          <a:xfrm>
            <a:off x="6564642" y="2683032"/>
            <a:ext cx="387487" cy="389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A6C1F-F69E-5FA0-81A5-77CCD7AF3913}"/>
              </a:ext>
            </a:extLst>
          </p:cNvPr>
          <p:cNvSpPr/>
          <p:nvPr/>
        </p:nvSpPr>
        <p:spPr>
          <a:xfrm>
            <a:off x="5851948" y="1721224"/>
            <a:ext cx="1264023" cy="74287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389C33-308A-BC92-4471-058B006B72B0}"/>
              </a:ext>
            </a:extLst>
          </p:cNvPr>
          <p:cNvSpPr/>
          <p:nvPr/>
        </p:nvSpPr>
        <p:spPr>
          <a:xfrm>
            <a:off x="6188125" y="4003936"/>
            <a:ext cx="376517" cy="389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05C767-7974-B5D1-3C19-2282865ABE65}"/>
              </a:ext>
            </a:extLst>
          </p:cNvPr>
          <p:cNvSpPr/>
          <p:nvPr/>
        </p:nvSpPr>
        <p:spPr>
          <a:xfrm>
            <a:off x="6771833" y="4302861"/>
            <a:ext cx="484094" cy="3899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DADA349-AA8F-F017-F764-F6142FA5D8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6188126" y="2878014"/>
            <a:ext cx="376517" cy="1320904"/>
          </a:xfrm>
          <a:prstGeom prst="curvedConnector3">
            <a:avLst>
              <a:gd name="adj1" fmla="val 160714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AE4B02B-0E70-6163-0D28-D25B82E11521}"/>
              </a:ext>
            </a:extLst>
          </p:cNvPr>
          <p:cNvCxnSpPr>
            <a:cxnSpLocks/>
            <a:stCxn id="14" idx="6"/>
            <a:endCxn id="17" idx="6"/>
          </p:cNvCxnSpPr>
          <p:nvPr/>
        </p:nvCxnSpPr>
        <p:spPr>
          <a:xfrm>
            <a:off x="6952129" y="2878014"/>
            <a:ext cx="303798" cy="1619829"/>
          </a:xfrm>
          <a:prstGeom prst="curvedConnector3">
            <a:avLst>
              <a:gd name="adj1" fmla="val 175247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088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-seasons_052121" id="{38A1276F-E6C4-4BDE-8EB7-B0C6D625366F}" vid="{95CEBE67-BD78-4DD2-8C66-7C5DDC00CC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782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Fermilab_PPT_090815</vt:lpstr>
      <vt:lpstr>PowerPoint Presentation</vt:lpstr>
      <vt:lpstr>Background</vt:lpstr>
      <vt:lpstr>Why should we apply NN-based control methods?</vt:lpstr>
      <vt:lpstr>Why should we apply NN-based control methods?</vt:lpstr>
      <vt:lpstr>Why should we apply NN-based control methods?</vt:lpstr>
      <vt:lpstr>Why should we apply NN-based control methods?</vt:lpstr>
      <vt:lpstr>Why should we apply NN-based control methods?</vt:lpstr>
      <vt:lpstr>Goals</vt:lpstr>
      <vt:lpstr>Goals</vt:lpstr>
      <vt:lpstr>Goals</vt:lpstr>
      <vt:lpstr>Goals</vt:lpstr>
      <vt:lpstr>Process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Silvia Peiro</cp:lastModifiedBy>
  <cp:revision>33</cp:revision>
  <cp:lastPrinted>2014-01-20T19:40:21Z</cp:lastPrinted>
  <dcterms:created xsi:type="dcterms:W3CDTF">2021-05-21T20:37:34Z</dcterms:created>
  <dcterms:modified xsi:type="dcterms:W3CDTF">2022-06-17T06:02:00Z</dcterms:modified>
</cp:coreProperties>
</file>