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40d14401a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340d14401a_2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40d14401a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340d14401a_2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40d14401a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340d14401a_2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40d14401a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340d14401a_2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40d14401a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340d14401a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40d14401a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340d14401a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Slide_060514.png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rmiLogo_RGB_NALBlue.png"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50" y="862013"/>
            <a:ext cx="2450306" cy="44291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806450" y="2669462"/>
            <a:ext cx="7526338" cy="854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" type="obj">
  <p:cSld name="OBJECT">
    <p:bg>
      <p:bgPr>
        <a:solidFill>
          <a:schemeClr val="lt2">
            <a:alpha val="0"/>
          </a:schemeClr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28600" y="77748"/>
            <a:ext cx="8686800" cy="481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228600" y="782284"/>
            <a:ext cx="8672513" cy="3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450013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806450" y="4886325"/>
            <a:ext cx="537368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228600" y="4886325"/>
            <a:ext cx="447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&amp; Caption">
  <p:cSld name="Two Content &amp;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4654550" y="3573826"/>
            <a:ext cx="4260850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3" type="body"/>
          </p:nvPr>
        </p:nvSpPr>
        <p:spPr>
          <a:xfrm>
            <a:off x="228601" y="782770"/>
            <a:ext cx="4251324" cy="2676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4" type="body"/>
          </p:nvPr>
        </p:nvSpPr>
        <p:spPr>
          <a:xfrm>
            <a:off x="4654550" y="782770"/>
            <a:ext cx="4260851" cy="2676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228600" y="77748"/>
            <a:ext cx="8686800" cy="481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459538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806450" y="4886325"/>
            <a:ext cx="537368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228600" y="4886325"/>
            <a:ext cx="447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Caption">
  <p:cSld name="Content &amp;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3469958" y="782771"/>
            <a:ext cx="5420360" cy="3745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228600" y="77748"/>
            <a:ext cx="8686800" cy="481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459538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806450" y="4886325"/>
            <a:ext cx="537368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228600" y="4886325"/>
            <a:ext cx="447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&amp; Caption">
  <p:cSld name="Picture &amp;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>
            <p:ph idx="2" type="pic"/>
          </p:nvPr>
        </p:nvSpPr>
        <p:spPr>
          <a:xfrm>
            <a:off x="224073" y="782771"/>
            <a:ext cx="8700851" cy="2771291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224073" y="3707254"/>
            <a:ext cx="8700851" cy="81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228600" y="77748"/>
            <a:ext cx="8686800" cy="481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6459538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806450" y="4886325"/>
            <a:ext cx="537368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228600" y="4886325"/>
            <a:ext cx="447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459538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806450" y="4886325"/>
            <a:ext cx="537368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8600" y="4886325"/>
            <a:ext cx="447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eaderFooter_0060314.png"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2.gif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9" Type="http://schemas.openxmlformats.org/officeDocument/2006/relationships/image" Target="../media/image4.gif"/><Relationship Id="rId14" Type="http://schemas.openxmlformats.org/officeDocument/2006/relationships/image" Target="../media/image15.png"/><Relationship Id="rId5" Type="http://schemas.openxmlformats.org/officeDocument/2006/relationships/image" Target="../media/image3.gif"/><Relationship Id="rId6" Type="http://schemas.openxmlformats.org/officeDocument/2006/relationships/image" Target="../media/image9.gif"/><Relationship Id="rId7" Type="http://schemas.openxmlformats.org/officeDocument/2006/relationships/image" Target="../media/image6.png"/><Relationship Id="rId8" Type="http://schemas.openxmlformats.org/officeDocument/2006/relationships/image" Target="../media/image1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hyperlink" Target="http://graphics.cs.cmu.edu/courses/15-468/lectures/lecture3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512625" y="1970457"/>
            <a:ext cx="75264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Simulating Neutrino Flux and Detector Geometry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578475" y="3082600"/>
            <a:ext cx="7526400" cy="1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" sz="1800"/>
              <a:t>Santanu Antu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" sz="1800"/>
              <a:t>Supervisor: Joshua Issacson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" sz="1800"/>
              <a:t>Theory Division, Fermilab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" sz="1800"/>
              <a:t>SIST-2022</a:t>
            </a:r>
            <a:r>
              <a:rPr lang="en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28600" y="77391"/>
            <a:ext cx="8686800" cy="3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DUNE?</a:t>
            </a:r>
            <a:endParaRPr/>
          </a:p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596619" y="4886369"/>
            <a:ext cx="394283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1200" u="none" cap="none" strike="noStrike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268287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6/17/2022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4740" l="0" r="-3434" t="-4740"/>
          <a:stretch/>
        </p:blipFill>
        <p:spPr>
          <a:xfrm>
            <a:off x="5083175" y="2823325"/>
            <a:ext cx="4153649" cy="1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-117575" y="1011625"/>
            <a:ext cx="7979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Neutrinos are the </a:t>
            </a:r>
            <a:r>
              <a:rPr lang="en" sz="1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lightest</a:t>
            </a:r>
            <a:r>
              <a:rPr lang="en" sz="1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particles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in the universe (rest mass ~0.1 eV)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Almost as abundant as photons on the surface of the earth.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Only i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nteracts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with </a:t>
            </a:r>
            <a:r>
              <a:rPr lang="en" sz="1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force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" sz="1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ly thick lead block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to have 50-50 chance of interaction.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27050" y="641675"/>
            <a:ext cx="486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Helvetica Neue"/>
                <a:ea typeface="Helvetica Neue"/>
                <a:cs typeface="Helvetica Neue"/>
                <a:sym typeface="Helvetica Neue"/>
              </a:rPr>
              <a:t>Basic Facts About Neutrinos:</a:t>
            </a:r>
            <a:endParaRPr b="1"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127050" y="2313100"/>
            <a:ext cx="4015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Helvetica Neue"/>
                <a:ea typeface="Helvetica Neue"/>
                <a:cs typeface="Helvetica Neue"/>
                <a:sym typeface="Helvetica Neue"/>
              </a:rPr>
              <a:t>About the DUNE Experiment:</a:t>
            </a:r>
            <a:endParaRPr b="1"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-89025" y="2790275"/>
            <a:ext cx="5460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Consists of two detectors- one at Fermilab and the other at Lead, SD– </a:t>
            </a:r>
            <a:r>
              <a:rPr lang="en" sz="1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 miles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away!!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Fermilab will shoot the most intense beam of neutrino towards the other detector.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Improve our understanding of Neutrino Oscillation.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Improve our understanding of the asymmetry between matter and 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antimatter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228600" y="77391"/>
            <a:ext cx="8686800" cy="3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More About Neutrino</a:t>
            </a:r>
            <a:endParaRPr/>
          </a:p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596619" y="4886369"/>
            <a:ext cx="394283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1200" u="none" cap="none" strike="noStrike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1"/>
          <p:cNvSpPr txBox="1"/>
          <p:nvPr>
            <p:ph idx="10" type="dt"/>
          </p:nvPr>
        </p:nvSpPr>
        <p:spPr>
          <a:xfrm>
            <a:off x="268287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6/8/2022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117275" y="673407"/>
            <a:ext cx="819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Neutrinos have 3 flavor eigenstates:         , where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|\nu_\alpha \rangle"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202" y="742308"/>
            <a:ext cx="394275" cy="269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alpha= e, \mu, \tau "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700" y="825657"/>
            <a:ext cx="1161863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1133975" y="1098350"/>
            <a:ext cx="486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And 3 mass eigenstates:         , where 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|\nu_i\rangle" id="118" name="Google Shape;1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2375" y="1149025"/>
            <a:ext cx="394275" cy="322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= 1,2,3" id="119" name="Google Shape;11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8549" y="1214652"/>
            <a:ext cx="1076325" cy="24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5775" y="1554424"/>
            <a:ext cx="807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The flavor eigenstates represented as a linear combination of mass eigenstates and vice-versa: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2825" y="2044827"/>
            <a:ext cx="1841100" cy="76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|\nu_i\rangle= \sum_{\alpha} U_{i\alpha}|\nu _\alpha\rangle " id="122" name="Google Shape;12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2284" y="2272554"/>
            <a:ext cx="1737500" cy="50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ongleftrightarrow" id="123" name="Google Shape;12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65589" y="2298118"/>
            <a:ext cx="894279" cy="2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92825" y="2753900"/>
            <a:ext cx="486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Probability of          to oscillate to         : 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|\nu_\alpha \rangle"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802" y="2825062"/>
            <a:ext cx="394275" cy="269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|\nu_\beta\rangle" id="126" name="Google Shape;12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25334" y="2827429"/>
            <a:ext cx="394275" cy="29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9275" y="3250900"/>
            <a:ext cx="1720192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61025" y="3261351"/>
            <a:ext cx="2174201" cy="3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05861" y="3136947"/>
            <a:ext cx="3531885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101125" y="3700849"/>
            <a:ext cx="80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Then,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52202" y="3838075"/>
            <a:ext cx="4275594" cy="7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228600" y="77391"/>
            <a:ext cx="8686800" cy="3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Simulation</a:t>
            </a:r>
            <a:endParaRPr/>
          </a:p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596619" y="4886369"/>
            <a:ext cx="394283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1200" u="none" cap="none" strike="noStrike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2"/>
          <p:cNvSpPr txBox="1"/>
          <p:nvPr>
            <p:ph idx="10" type="dt"/>
          </p:nvPr>
        </p:nvSpPr>
        <p:spPr>
          <a:xfrm>
            <a:off x="268287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6/8/2022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161400" y="3221525"/>
            <a:ext cx="486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How are we modeling this? </a:t>
            </a:r>
            <a:endParaRPr b="1"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388750" y="3650975"/>
            <a:ext cx="845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 the properties of reflection and propagation of light!</a:t>
            </a:r>
            <a:endParaRPr sz="2300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225675" y="818075"/>
            <a:ext cx="7607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our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simulation, we will-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Propagate the neutrinos through the detector.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Calculate the probability of interaction.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Determine the interaction points.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A simple tool for interfacing neutrino flux simulation and detector geometry!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228600" y="77391"/>
            <a:ext cx="8686800" cy="3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 Tracing and Reflection of Light</a:t>
            </a:r>
            <a:endParaRPr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596619" y="4886369"/>
            <a:ext cx="394283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1200" u="none" cap="none" strike="noStrike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268287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6/8/2022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76" y="791724"/>
            <a:ext cx="4799801" cy="326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9777" y="934884"/>
            <a:ext cx="3771123" cy="2538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5476277" y="3684898"/>
            <a:ext cx="307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5"/>
              </a:rPr>
              <a:t>Ray tracing and shading (cmu.edu)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228600" y="77391"/>
            <a:ext cx="8686800" cy="3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Basic Ray Traced Image</a:t>
            </a:r>
            <a:endParaRPr/>
          </a:p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596619" y="4886369"/>
            <a:ext cx="394283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1200" u="none" cap="none" strike="noStrike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268287" y="4886325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6/8/2022</a:t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524" y="859324"/>
            <a:ext cx="4859525" cy="36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