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Lato"/>
      <p:regular r:id="rId12"/>
      <p:bold r:id="rId13"/>
      <p:italic r:id="rId14"/>
      <p:boldItalic r:id="rId15"/>
    </p:embeddedFon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4ff3d14a3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34ff3d14a3_2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4ff3d14a3_2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34ff3d14a3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34ff3d14a3_2_1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4ff3d14a3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34ff3d14a3_2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4ff3d14a3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34ff3d14a3_2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4ff3d14a3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34ff3d14a3_2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>
            <a:alpha val="0"/>
          </a:schemeClr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4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14-0218-16D.lr.jpg" id="62" name="Google Shape;62;p14"/>
          <p:cNvPicPr preferRelativeResize="0"/>
          <p:nvPr/>
        </p:nvPicPr>
        <p:blipFill rotWithShape="1">
          <a:blip r:embed="rId2">
            <a:alphaModFix/>
          </a:blip>
          <a:srcRect b="29524" l="0" r="0" t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Title &amp; Content" showMasterSp="0">
  <p:cSld name="Logo Bottom: Title &amp;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icon&#10;&#10;Description automatically generated" id="70" name="Google Shape;7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Comparison" showMasterSp="0">
  <p:cSld name="Logo Bottom: Comparis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3" type="body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4" type="body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A picture containing icon&#10;&#10;Description automatically generated" id="81" name="Google Shape;8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Picture &amp; Caption" showMasterSp="0">
  <p:cSld name="Logo Bottom: Picture &amp;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>
            <p:ph idx="2" type="pic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A picture containing icon&#10;&#10;Description automatically generated" id="90" name="Google Shape;9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lt1">
            <a:alpha val="0"/>
          </a:schemeClr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8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/>
          </a:blip>
          <a:srcRect b="31279" l="0" r="0" t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97" name="Google Shape;97;p18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bg>
      <p:bgPr>
        <a:solidFill>
          <a:schemeClr val="lt1">
            <a:alpha val="0"/>
          </a:schemeClr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9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2">
            <a:alphaModFix/>
          </a:blip>
          <a:srcRect b="40718" l="0" r="0" t="18330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solidFill>
          <a:schemeClr val="lt1">
            <a:alpha val="0"/>
          </a:schemeClr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0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2">
            <a:alphaModFix/>
          </a:blip>
          <a:srcRect b="44455" l="0" r="0" t="1464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 showMasterSp="0">
  <p:cSld name="4_Title Slide">
    <p:bg>
      <p:bgPr>
        <a:solidFill>
          <a:schemeClr val="lt1">
            <a:alpha val="0"/>
          </a:schemeClr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1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 b="39239" l="0" r="0" t="19861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115" name="Google Shape;115;p21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 showMasterSp="0">
  <p:cSld name="6_Title Slide">
    <p:bg>
      <p:bgPr>
        <a:solidFill>
          <a:schemeClr val="lt1">
            <a:alpha val="0"/>
          </a:schemeClr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2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2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2">
            <a:alphaModFix/>
          </a:blip>
          <a:srcRect b="16134" l="0" r="0" t="4296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 showMasterSp="0">
  <p:cSld name="5_Title Slide">
    <p:bg>
      <p:bgPr>
        <a:solidFill>
          <a:schemeClr val="lt1">
            <a:alpha val="0"/>
          </a:schemeClr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3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2">
            <a:alphaModFix/>
          </a:blip>
          <a:srcRect b="0" l="29" r="28" t="0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_header_16x9.pdf"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1455" r="0" t="0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Content &amp; Caption" showMasterSp="0">
  <p:cSld name="Logo Bottom: Content &amp; Ca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260"/>
              </a:spcBef>
              <a:spcAft>
                <a:spcPts val="0"/>
              </a:spcAft>
              <a:buClr>
                <a:srgbClr val="004C97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4"/>
          <p:cNvSpPr txBox="1"/>
          <p:nvPr>
            <p:ph idx="2" type="body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4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1" type="ftr"/>
          </p:nvPr>
        </p:nvSpPr>
        <p:spPr>
          <a:xfrm>
            <a:off x="1530604" y="4878161"/>
            <a:ext cx="6262119" cy="18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4"/>
          <p:cNvSpPr txBox="1"/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A picture containing icon&#10;&#10;Description automatically generated" id="135" name="Google Shape;13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ayout" showMasterSp="0">
  <p:cSld name="Picture Layou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11" type="ftr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5"/>
          <p:cNvSpPr/>
          <p:nvPr>
            <p:ph idx="2" type="pic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icon&#10;&#10;Description automatically generated" id="142" name="Google Shape;14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Bottom: Extra Logos" showMasterSp="0">
  <p:cSld name="Logo Bottom: Extra Logo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1" type="ftr"/>
          </p:nvPr>
        </p:nvSpPr>
        <p:spPr>
          <a:xfrm>
            <a:off x="1530603" y="4878161"/>
            <a:ext cx="627227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6"/>
          <p:cNvSpPr txBox="1"/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700" u="none" cap="none" strike="noStrik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9" name="Google Shape;149;p26"/>
          <p:cNvSpPr/>
          <p:nvPr>
            <p:ph idx="2" type="pic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6"/>
          <p:cNvSpPr/>
          <p:nvPr>
            <p:ph idx="3" type="pic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6"/>
          <p:cNvSpPr/>
          <p:nvPr>
            <p:ph idx="4" type="pic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6"/>
          <p:cNvSpPr/>
          <p:nvPr>
            <p:ph idx="5" type="pic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6"/>
          <p:cNvSpPr/>
          <p:nvPr>
            <p:ph idx="6" type="pic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26"/>
          <p:cNvSpPr/>
          <p:nvPr>
            <p:ph idx="7" type="pic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6"/>
          <p:cNvSpPr/>
          <p:nvPr>
            <p:ph idx="8" type="pic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26"/>
          <p:cNvSpPr/>
          <p:nvPr>
            <p:ph idx="9" type="pic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6"/>
          <p:cNvSpPr/>
          <p:nvPr>
            <p:ph idx="13" type="pic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6"/>
          <p:cNvSpPr/>
          <p:nvPr>
            <p:ph idx="14" type="pic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6"/>
          <p:cNvSpPr/>
          <p:nvPr>
            <p:ph idx="15" type="pic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26"/>
          <p:cNvSpPr/>
          <p:nvPr>
            <p:ph idx="16" type="pic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6"/>
          <p:cNvSpPr/>
          <p:nvPr>
            <p:ph idx="17" type="pic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6"/>
          <p:cNvSpPr/>
          <p:nvPr>
            <p:ph idx="18" type="pic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6"/>
          <p:cNvSpPr/>
          <p:nvPr>
            <p:ph idx="19" type="pic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icon&#10;&#10;Description automatically generated" id="164" name="Google Shape;16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6531" y="4671986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6450016" y="3358114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56" name="Google Shape;56;p13"/>
            <p:cNvCxnSpPr/>
            <p:nvPr/>
          </p:nvCxnSpPr>
          <p:spPr>
            <a:xfrm>
              <a:off x="600217" y="6357936"/>
              <a:ext cx="7190785" cy="0"/>
            </a:xfrm>
            <a:prstGeom prst="straightConnector1">
              <a:avLst/>
            </a:prstGeom>
            <a:noFill/>
            <a:ln cap="flat" cmpd="sng" w="76200">
              <a:solidFill>
                <a:srgbClr val="99D6EA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FermiLogo_RGB_NALBlue.png" id="57" name="Google Shape;57;p1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hyperlink" Target="https://www.aanda.org/articles/aa/abs/2016/10/aa25830-15/aa25830-15.html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idx="2" type="body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Helvetica Neue"/>
              <a:buNone/>
            </a:pPr>
            <a:r>
              <a:rPr lang="en" sz="1800"/>
              <a:t>Quantum Sensors for detection of Dark Matter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93964" y="3849336"/>
            <a:ext cx="8499231" cy="935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Helvetica Neue"/>
              <a:buNone/>
            </a:pPr>
            <a:r>
              <a:rPr lang="en" sz="1400"/>
              <a:t>Divas Subedi, Trinity College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Helvetica Neue"/>
              <a:buNone/>
            </a:pPr>
            <a:r>
              <a:rPr lang="en" sz="1400"/>
              <a:t>Supervisor : Dr. Kelly Stifter	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Helvetica Neue"/>
              <a:buNone/>
            </a:pPr>
            <a:r>
              <a:rPr lang="en" sz="1400"/>
              <a:t>06/15/2022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462474" y="250807"/>
            <a:ext cx="3303614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Dark Matter</a:t>
            </a:r>
            <a:endParaRPr/>
          </a:p>
        </p:txBody>
      </p:sp>
      <p:sp>
        <p:nvSpPr>
          <p:cNvPr id="178" name="Google Shape;178;p28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06/15/22</a:t>
            </a:r>
            <a:endParaRPr/>
          </a:p>
        </p:txBody>
      </p:sp>
      <p:sp>
        <p:nvSpPr>
          <p:cNvPr id="179" name="Google Shape;179;p28"/>
          <p:cNvSpPr txBox="1"/>
          <p:nvPr>
            <p:ph idx="11" type="ftr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D. Subedi | Quantum Sensor for detection of Dark Matter</a:t>
            </a:r>
            <a:endParaRPr b="1"/>
          </a:p>
        </p:txBody>
      </p:sp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LAC" id="181" name="Google Shape;18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945" y="4877772"/>
            <a:ext cx="593122" cy="212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28"/>
          <p:cNvGrpSpPr/>
          <p:nvPr/>
        </p:nvGrpSpPr>
        <p:grpSpPr>
          <a:xfrm>
            <a:off x="376052" y="807232"/>
            <a:ext cx="3876483" cy="3680625"/>
            <a:chOff x="4642103" y="324051"/>
            <a:chExt cx="3823215" cy="3564551"/>
          </a:xfrm>
        </p:grpSpPr>
        <p:sp>
          <p:nvSpPr>
            <p:cNvPr id="183" name="Google Shape;183;p28"/>
            <p:cNvSpPr txBox="1"/>
            <p:nvPr/>
          </p:nvSpPr>
          <p:spPr>
            <a:xfrm>
              <a:off x="5046782" y="3473104"/>
              <a:ext cx="2775091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Composition of our Universe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Source: </a:t>
              </a:r>
              <a:r>
                <a:rPr b="0" i="0" lang="en" sz="900" u="sng" cap="none" strike="noStrike">
                  <a:solidFill>
                    <a:schemeClr val="hlink"/>
                  </a:solidFill>
                  <a:latin typeface="Helvetica Neue"/>
                  <a:ea typeface="Helvetica Neue"/>
                  <a:cs typeface="Helvetica Neue"/>
                  <a:sym typeface="Helvetica Neue"/>
                  <a:hlinkClick r:id="rId4"/>
                </a:rPr>
                <a:t>Planck</a:t>
              </a:r>
              <a:endPara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84" name="Google Shape;184;p28"/>
            <p:cNvPicPr preferRelativeResize="0"/>
            <p:nvPr/>
          </p:nvPicPr>
          <p:blipFill rotWithShape="1">
            <a:blip r:embed="rId5">
              <a:alphaModFix/>
            </a:blip>
            <a:srcRect b="0" l="22885" r="20810" t="0"/>
            <a:stretch/>
          </p:blipFill>
          <p:spPr>
            <a:xfrm>
              <a:off x="5273040" y="324051"/>
              <a:ext cx="2867230" cy="31488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8"/>
            <p:cNvSpPr txBox="1"/>
            <p:nvPr/>
          </p:nvSpPr>
          <p:spPr>
            <a:xfrm>
              <a:off x="5672603" y="401041"/>
              <a:ext cx="13411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B2F1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8BB2F1"/>
                  </a:solidFill>
                  <a:latin typeface="Arial"/>
                  <a:ea typeface="Arial"/>
                  <a:cs typeface="Arial"/>
                  <a:sym typeface="Arial"/>
                </a:rPr>
                <a:t>Regular matter</a:t>
              </a:r>
              <a:endParaRPr b="0" i="0" sz="1200" u="none" cap="none" strike="noStrike">
                <a:solidFill>
                  <a:srgbClr val="8BB2F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B2F1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8BB2F1"/>
                  </a:solidFill>
                  <a:latin typeface="Arial"/>
                  <a:ea typeface="Arial"/>
                  <a:cs typeface="Arial"/>
                  <a:sym typeface="Arial"/>
                </a:rPr>
                <a:t>4.9%</a:t>
              </a:r>
              <a:endParaRPr b="0" i="0" sz="1200" u="none" cap="none" strike="noStrike">
                <a:solidFill>
                  <a:srgbClr val="8BB2F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8"/>
            <p:cNvSpPr txBox="1"/>
            <p:nvPr/>
          </p:nvSpPr>
          <p:spPr>
            <a:xfrm>
              <a:off x="7142486" y="745917"/>
              <a:ext cx="13228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78D8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3C78D8"/>
                  </a:solidFill>
                  <a:latin typeface="Arial"/>
                  <a:ea typeface="Arial"/>
                  <a:cs typeface="Arial"/>
                  <a:sym typeface="Arial"/>
                </a:rPr>
                <a:t>Dark matter</a:t>
              </a:r>
              <a:endParaRPr b="0" i="0" sz="1200" u="none" cap="none" strike="noStrik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78D8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3C78D8"/>
                  </a:solidFill>
                  <a:latin typeface="Arial"/>
                  <a:ea typeface="Arial"/>
                  <a:cs typeface="Arial"/>
                  <a:sym typeface="Arial"/>
                </a:rPr>
                <a:t>25.9%</a:t>
              </a:r>
              <a:endParaRPr b="0" i="0" sz="1200" u="none" cap="none" strike="noStrike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8"/>
            <p:cNvSpPr txBox="1"/>
            <p:nvPr/>
          </p:nvSpPr>
          <p:spPr>
            <a:xfrm>
              <a:off x="4642103" y="2726015"/>
              <a:ext cx="11216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C4587"/>
                  </a:solidFill>
                  <a:latin typeface="Arial"/>
                  <a:ea typeface="Arial"/>
                  <a:cs typeface="Arial"/>
                  <a:sym typeface="Arial"/>
                </a:rPr>
                <a:t>Dark energy</a:t>
              </a:r>
              <a:endParaRPr b="0" i="0" sz="12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1C4587"/>
                  </a:solidFill>
                  <a:latin typeface="Arial"/>
                  <a:ea typeface="Arial"/>
                  <a:cs typeface="Arial"/>
                  <a:sym typeface="Arial"/>
                </a:rPr>
                <a:t>69.1%</a:t>
              </a:r>
              <a:endParaRPr b="0" i="0" sz="12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28"/>
          <p:cNvSpPr txBox="1"/>
          <p:nvPr/>
        </p:nvSpPr>
        <p:spPr>
          <a:xfrm>
            <a:off x="4279392" y="842452"/>
            <a:ext cx="44021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06294" y="842452"/>
            <a:ext cx="4353596" cy="3265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06/15/22</a:t>
            </a:r>
            <a:endParaRPr/>
          </a:p>
        </p:txBody>
      </p:sp>
      <p:sp>
        <p:nvSpPr>
          <p:cNvPr id="195" name="Google Shape;195;p29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9"/>
          <p:cNvSpPr txBox="1"/>
          <p:nvPr>
            <p:ph type="title"/>
          </p:nvPr>
        </p:nvSpPr>
        <p:spPr>
          <a:xfrm>
            <a:off x="454725" y="227559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/>
              <a:t>Quantum Sensors</a:t>
            </a:r>
            <a:endParaRPr/>
          </a:p>
        </p:txBody>
      </p:sp>
      <p:sp>
        <p:nvSpPr>
          <p:cNvPr id="197" name="Google Shape;197;p29"/>
          <p:cNvSpPr txBox="1"/>
          <p:nvPr>
            <p:ph idx="11" type="ftr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D. Subedi | Quantum Sensor for detection of Dark Matter</a:t>
            </a:r>
            <a:endParaRPr b="1"/>
          </a:p>
        </p:txBody>
      </p:sp>
      <p:pic>
        <p:nvPicPr>
          <p:cNvPr descr="SLAC" id="198" name="Google Shape;1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945" y="4877772"/>
            <a:ext cx="593122" cy="2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1640796" y="671958"/>
            <a:ext cx="2040027" cy="1321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4">
            <a:alphaModFix/>
          </a:blip>
          <a:srcRect b="0" l="6207" r="0" t="0"/>
          <a:stretch/>
        </p:blipFill>
        <p:spPr>
          <a:xfrm>
            <a:off x="222250" y="846603"/>
            <a:ext cx="3552527" cy="356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2675" y="2628458"/>
            <a:ext cx="1897974" cy="131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9959" y="2328690"/>
            <a:ext cx="2987261" cy="2251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9"/>
          <p:cNvGrpSpPr/>
          <p:nvPr/>
        </p:nvGrpSpPr>
        <p:grpSpPr>
          <a:xfrm>
            <a:off x="3928398" y="363785"/>
            <a:ext cx="4276159" cy="1847400"/>
            <a:chOff x="4474783" y="345815"/>
            <a:chExt cx="4276159" cy="1847400"/>
          </a:xfrm>
        </p:grpSpPr>
        <p:sp>
          <p:nvSpPr>
            <p:cNvPr id="204" name="Google Shape;204;p29"/>
            <p:cNvSpPr txBox="1"/>
            <p:nvPr/>
          </p:nvSpPr>
          <p:spPr>
            <a:xfrm>
              <a:off x="4474783" y="1980679"/>
              <a:ext cx="4256024" cy="212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4C97"/>
                </a:buClr>
                <a:buSzPts val="1100"/>
                <a:buFont typeface="Arial"/>
                <a:buNone/>
              </a:pPr>
              <a:r>
                <a:rPr b="1" i="0" lang="en" sz="1100">
                  <a:solidFill>
                    <a:srgbClr val="004C97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Microwave Kinetic Inductance Detector (MKID)</a:t>
              </a:r>
              <a:endParaRPr/>
            </a:p>
          </p:txBody>
        </p:sp>
        <p:grpSp>
          <p:nvGrpSpPr>
            <p:cNvPr id="205" name="Google Shape;205;p29"/>
            <p:cNvGrpSpPr/>
            <p:nvPr/>
          </p:nvGrpSpPr>
          <p:grpSpPr>
            <a:xfrm>
              <a:off x="4474783" y="345815"/>
              <a:ext cx="4276159" cy="1582207"/>
              <a:chOff x="1412195" y="1034148"/>
              <a:chExt cx="4455823" cy="1771788"/>
            </a:xfrm>
          </p:grpSpPr>
          <p:pic>
            <p:nvPicPr>
              <p:cNvPr id="206" name="Google Shape;206;p2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412195" y="1133934"/>
                <a:ext cx="4434841" cy="16569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7" name="Google Shape;207;p29"/>
              <p:cNvSpPr txBox="1"/>
              <p:nvPr/>
            </p:nvSpPr>
            <p:spPr>
              <a:xfrm>
                <a:off x="1974510" y="2498159"/>
                <a:ext cx="104813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strike="noStrike">
                    <a:solidFill>
                      <a:srgbClr val="9900FF"/>
                    </a:solidFill>
                    <a:latin typeface="Lato"/>
                    <a:ea typeface="Lato"/>
                    <a:cs typeface="Lato"/>
                    <a:sym typeface="Lato"/>
                  </a:rPr>
                  <a:t>Phonon</a:t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9"/>
              <p:cNvSpPr txBox="1"/>
              <p:nvPr/>
            </p:nvSpPr>
            <p:spPr>
              <a:xfrm>
                <a:off x="2391671" y="1034148"/>
                <a:ext cx="9611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strike="noStrike">
                    <a:solidFill>
                      <a:srgbClr val="FF9900"/>
                    </a:solidFill>
                    <a:latin typeface="Lato"/>
                    <a:ea typeface="Lato"/>
                    <a:cs typeface="Lato"/>
                    <a:sym typeface="Lato"/>
                  </a:rPr>
                  <a:t>Photon</a:t>
                </a:r>
                <a:endParaRPr b="0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9"/>
              <p:cNvSpPr txBox="1"/>
              <p:nvPr/>
            </p:nvSpPr>
            <p:spPr>
              <a:xfrm>
                <a:off x="4056271" y="2037938"/>
                <a:ext cx="1811747" cy="310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200" u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Superconductor (Al)</a:t>
                </a:r>
                <a:endParaRPr b="0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9"/>
              <p:cNvSpPr txBox="1"/>
              <p:nvPr/>
            </p:nvSpPr>
            <p:spPr>
              <a:xfrm>
                <a:off x="4677911" y="2440716"/>
                <a:ext cx="112852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200" u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Substrate (Si)</a:t>
                </a:r>
                <a:endParaRPr b="0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06/15/22</a:t>
            </a:r>
            <a:endParaRPr/>
          </a:p>
        </p:txBody>
      </p:sp>
      <p:sp>
        <p:nvSpPr>
          <p:cNvPr id="216" name="Google Shape;216;p30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30"/>
          <p:cNvSpPr txBox="1"/>
          <p:nvPr>
            <p:ph idx="11" type="ftr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D. Subedi | Quantum Sensor for detection of Dark Matter</a:t>
            </a:r>
            <a:endParaRPr b="1"/>
          </a:p>
        </p:txBody>
      </p:sp>
      <p:pic>
        <p:nvPicPr>
          <p:cNvPr descr="SLAC" id="218" name="Google Shape;21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945" y="4877772"/>
            <a:ext cx="593122" cy="2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 txBox="1"/>
          <p:nvPr/>
        </p:nvSpPr>
        <p:spPr>
          <a:xfrm>
            <a:off x="454725" y="227559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Simulation</a:t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 rotWithShape="1">
          <a:blip r:embed="rId4">
            <a:alphaModFix/>
          </a:blip>
          <a:srcRect b="0" l="28927" r="29154" t="0"/>
          <a:stretch/>
        </p:blipFill>
        <p:spPr>
          <a:xfrm>
            <a:off x="4775975" y="496675"/>
            <a:ext cx="3946225" cy="3875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/>
          <p:nvPr/>
        </p:nvSpPr>
        <p:spPr>
          <a:xfrm>
            <a:off x="260775" y="999700"/>
            <a:ext cx="411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Understand the theoretical model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Backtrack the interaction from readings</a:t>
            </a:r>
            <a:endParaRPr/>
          </a:p>
        </p:txBody>
      </p:sp>
      <p:sp>
        <p:nvSpPr>
          <p:cNvPr id="222" name="Google Shape;222;p30"/>
          <p:cNvSpPr txBox="1"/>
          <p:nvPr/>
        </p:nvSpPr>
        <p:spPr>
          <a:xfrm>
            <a:off x="454725" y="2600750"/>
            <a:ext cx="3498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Geant4 / G4CMP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Photon Transport and Decay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Model Detector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idx="10" type="dt"/>
          </p:nvPr>
        </p:nvSpPr>
        <p:spPr>
          <a:xfrm>
            <a:off x="736827" y="4878161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06/15/22</a:t>
            </a:r>
            <a:endParaRPr/>
          </a:p>
        </p:txBody>
      </p:sp>
      <p:sp>
        <p:nvSpPr>
          <p:cNvPr id="228" name="Google Shape;228;p31"/>
          <p:cNvSpPr txBox="1"/>
          <p:nvPr>
            <p:ph idx="12" type="sldNum"/>
          </p:nvPr>
        </p:nvSpPr>
        <p:spPr>
          <a:xfrm>
            <a:off x="222250" y="4878161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LAC" id="229" name="Google Shape;22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945" y="4877772"/>
            <a:ext cx="593122" cy="2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4572000" y="327690"/>
            <a:ext cx="4107943" cy="2883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</a:pPr>
            <a:r>
              <a:rPr b="1" i="0" lang="en" sz="16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Works</a:t>
            </a:r>
            <a:endParaRPr b="0" i="0" sz="14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</a:pPr>
            <a:r>
              <a:rPr b="0" i="0" lang="en" sz="14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G4CMP to determine the phonon collection efficiency as function of position of detector</a:t>
            </a:r>
            <a:endParaRPr/>
          </a:p>
          <a:p>
            <a:pPr indent="-285750" lvl="0" marL="28575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</a:pPr>
            <a:r>
              <a:rPr b="0" i="0" lang="en" sz="14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Optimize Pre-existing codebase for batch processing of the simulation</a:t>
            </a:r>
            <a:endParaRPr/>
          </a:p>
          <a:p>
            <a:pPr indent="-285750" lvl="0" marL="28575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</a:pPr>
            <a:r>
              <a:rPr b="0" i="0" lang="en" sz="14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Package and Document the code for future purpose</a:t>
            </a:r>
            <a:endParaRPr/>
          </a:p>
          <a:p>
            <a:pPr indent="-196850" lvl="0" marL="285750" marR="0" rtl="0" algn="l">
              <a:spcBef>
                <a:spcPts val="28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Arial"/>
              <a:buNone/>
            </a:pPr>
            <a:r>
              <a:t/>
            </a:r>
            <a:endParaRPr b="0" i="0" sz="14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</a:pPr>
            <a:r>
              <a:rPr b="1" i="0" lang="en" sz="14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Far-future:</a:t>
            </a:r>
            <a:endParaRPr/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</a:pPr>
            <a:r>
              <a:rPr b="0" i="0" lang="en" sz="14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Integrate G4CMP models with larger simulation framework that includes particle interaction and detectors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</a:pPr>
            <a:r>
              <a:t/>
            </a:r>
            <a:endParaRPr b="0" i="0" sz="16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</a:pPr>
            <a:r>
              <a:t/>
            </a:r>
            <a:endParaRPr b="0" i="0" sz="1600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281504" y="327690"/>
            <a:ext cx="4200974" cy="2122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</a:pPr>
            <a:r>
              <a:rPr b="1" i="0" lang="en" sz="16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 have been doing?</a:t>
            </a:r>
            <a:endParaRPr/>
          </a:p>
          <a:p>
            <a:pPr indent="-285750" lvl="0" marL="28575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</a:pPr>
            <a:r>
              <a:rPr b="0" i="0" lang="en" sz="14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Getting familiar with background concepts</a:t>
            </a:r>
            <a:endParaRPr/>
          </a:p>
          <a:p>
            <a:pPr indent="-285750" lvl="1" marL="742950" marR="0" rtl="0" algn="l">
              <a:spcBef>
                <a:spcPts val="260"/>
              </a:spcBef>
              <a:spcAft>
                <a:spcPts val="0"/>
              </a:spcAft>
              <a:buClr>
                <a:srgbClr val="50505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Dark Matter Interaction</a:t>
            </a:r>
            <a:endParaRPr/>
          </a:p>
          <a:p>
            <a:pPr indent="-285750" lvl="1" marL="742950" marR="0" rtl="0" algn="l">
              <a:spcBef>
                <a:spcPts val="260"/>
              </a:spcBef>
              <a:spcAft>
                <a:spcPts val="0"/>
              </a:spcAft>
              <a:buClr>
                <a:srgbClr val="50505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Kinetic Inductance</a:t>
            </a:r>
            <a:endParaRPr/>
          </a:p>
          <a:p>
            <a:pPr indent="-285750" lvl="1" marL="742950" marR="0" rtl="0" algn="l">
              <a:spcBef>
                <a:spcPts val="260"/>
              </a:spcBef>
              <a:spcAft>
                <a:spcPts val="0"/>
              </a:spcAft>
              <a:buClr>
                <a:srgbClr val="50505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MKIDs</a:t>
            </a:r>
            <a:endParaRPr b="0" i="0" sz="1300" u="none" cap="none" strike="noStrik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</a:pPr>
            <a:r>
              <a:rPr b="0" i="0" lang="en" sz="1400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implement and analyze simulations</a:t>
            </a:r>
            <a:endParaRPr/>
          </a:p>
          <a:p>
            <a:pPr indent="-285750" lvl="1" marL="742950" marR="0" rtl="0" algn="l">
              <a:spcBef>
                <a:spcPts val="260"/>
              </a:spcBef>
              <a:spcAft>
                <a:spcPts val="0"/>
              </a:spcAft>
              <a:buClr>
                <a:srgbClr val="50505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Geant4/G4CMP</a:t>
            </a:r>
            <a:endParaRPr b="0" i="0" sz="1300" u="none" cap="none" strike="noStrike">
              <a:solidFill>
                <a:srgbClr val="505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31"/>
          <p:cNvSpPr txBox="1"/>
          <p:nvPr>
            <p:ph idx="11" type="ftr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D. Subedi | Quantum Sensor for detection of Dark Matter</a:t>
            </a:r>
            <a:endParaRPr b="1"/>
          </a:p>
        </p:txBody>
      </p:sp>
      <p:pic>
        <p:nvPicPr>
          <p:cNvPr id="233" name="Google Shape;23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419" y="2580311"/>
            <a:ext cx="1130128" cy="113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5">
            <a:alphaModFix/>
          </a:blip>
          <a:srcRect b="19366" l="0" r="0" t="6846"/>
          <a:stretch/>
        </p:blipFill>
        <p:spPr>
          <a:xfrm>
            <a:off x="1669616" y="2580311"/>
            <a:ext cx="1028175" cy="113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39027" y="2571750"/>
            <a:ext cx="1130128" cy="113012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/>
          <p:nvPr/>
        </p:nvSpPr>
        <p:spPr>
          <a:xfrm>
            <a:off x="317858" y="3920187"/>
            <a:ext cx="267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rgbClr val="28282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Kelly Stifter</a:t>
            </a:r>
            <a:endParaRPr b="0" sz="120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1502412" y="3881175"/>
            <a:ext cx="136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696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Israel Hernandez</a:t>
            </a: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2865000" y="3881175"/>
            <a:ext cx="129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Noah Kurinsky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