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5"/>
  </p:notesMasterIdLst>
  <p:handoutMasterIdLst>
    <p:handoutMasterId r:id="rId16"/>
  </p:handoutMasterIdLst>
  <p:sldIdLst>
    <p:sldId id="294" r:id="rId2"/>
    <p:sldId id="275" r:id="rId3"/>
    <p:sldId id="284" r:id="rId4"/>
    <p:sldId id="295" r:id="rId5"/>
    <p:sldId id="297" r:id="rId6"/>
    <p:sldId id="298" r:id="rId7"/>
    <p:sldId id="299" r:id="rId8"/>
    <p:sldId id="303" r:id="rId9"/>
    <p:sldId id="304" r:id="rId10"/>
    <p:sldId id="305" r:id="rId11"/>
    <p:sldId id="300" r:id="rId12"/>
    <p:sldId id="302" r:id="rId13"/>
    <p:sldId id="301" r:id="rId1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7" autoAdjust="0"/>
    <p:restoredTop sz="94663"/>
  </p:normalViewPr>
  <p:slideViewPr>
    <p:cSldViewPr snapToGrid="0" snapToObjects="1" showGuides="1">
      <p:cViewPr varScale="1">
        <p:scale>
          <a:sx n="82" d="100"/>
          <a:sy n="82" d="100"/>
        </p:scale>
        <p:origin x="1128" y="90"/>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8/11/2022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09EA2773-F02A-CC43-B1C5-479A1F34EDA7}" type="datetime1">
              <a:rPr lang="en-US" smtClean="0"/>
              <a:t>8/11/2022</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a:t>Presenter | Presentation Title or Meeting Title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t>8/11/2022</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C7E1B65-1920-CF40-87B8-818D6517E0EA}" type="datetime1">
              <a:rPr lang="en-US" smtClean="0"/>
              <a:t>8/11/2022</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8/11/2022</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27868" b="27868"/>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8991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599" b="36987"/>
          <a:stretch/>
        </p:blipFill>
        <p:spPr>
          <a:xfrm>
            <a:off x="-17762" y="817011"/>
            <a:ext cx="9189720" cy="2966102"/>
          </a:xfrm>
          <a:prstGeom prst="rect">
            <a:avLst/>
          </a:prstGeom>
          <a:ln>
            <a:solidFill>
              <a:schemeClr val="accent1"/>
            </a:solidFill>
          </a:ln>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47822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0916" b="40730"/>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4481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6134" b="3551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9996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39239" b="12407"/>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21011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7732" r="773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917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8/11/2022</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t>8/11/2022</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t>8/11/2022</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hyperlink" Target="https://arxiv.org/abs/2103.08601" TargetMode="External"/><Relationship Id="rId3" Type="http://schemas.openxmlformats.org/officeDocument/2006/relationships/hyperlink" Target="https://www.hilger-crystals.co.uk/scintillation-crystals/" TargetMode="External"/><Relationship Id="rId7" Type="http://schemas.openxmlformats.org/officeDocument/2006/relationships/hyperlink" Target="https://sensei-skipper.github.io/#SkipperCCD" TargetMode="External"/><Relationship Id="rId2" Type="http://schemas.openxmlformats.org/officeDocument/2006/relationships/hyperlink" Target="https://www.techtarget.com/searchstorage/definition/charge-coupled-device" TargetMode="External"/><Relationship Id="rId1" Type="http://schemas.openxmlformats.org/officeDocument/2006/relationships/slideLayout" Target="../slideLayouts/slideLayout10.xml"/><Relationship Id="rId6" Type="http://schemas.openxmlformats.org/officeDocument/2006/relationships/hyperlink" Target="https://arxiv.org/abs/1605.04909" TargetMode="External"/><Relationship Id="rId5" Type="http://schemas.openxmlformats.org/officeDocument/2006/relationships/hyperlink" Target="https://chandra.harvard.edu/graphics/resources/handouts/lithos/bullet_lithos.pdf" TargetMode="External"/><Relationship Id="rId4" Type="http://schemas.openxmlformats.org/officeDocument/2006/relationships/hyperlink" Target="https://www.youtube.com/watch?v=97NtbrTfP3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5" y="4752535"/>
            <a:ext cx="8499231" cy="1390219"/>
          </a:xfrm>
        </p:spPr>
        <p:txBody>
          <a:bodyPr/>
          <a:lstStyle/>
          <a:p>
            <a:r>
              <a:rPr lang="en-US" sz="1800" b="1" dirty="0">
                <a:solidFill>
                  <a:schemeClr val="tx1"/>
                </a:solidFill>
              </a:rPr>
              <a:t>Anthony Brown</a:t>
            </a:r>
          </a:p>
          <a:p>
            <a:r>
              <a:rPr lang="en-US" sz="1800" b="1" dirty="0">
                <a:solidFill>
                  <a:schemeClr val="tx1"/>
                </a:solidFill>
              </a:rPr>
              <a:t>Wilberforce University	</a:t>
            </a:r>
          </a:p>
          <a:p>
            <a:r>
              <a:rPr lang="en-US" sz="1800" b="1" dirty="0">
                <a:solidFill>
                  <a:schemeClr val="tx1"/>
                </a:solidFill>
              </a:rPr>
              <a:t>SIST Final Presentation</a:t>
            </a:r>
          </a:p>
          <a:p>
            <a:r>
              <a:rPr lang="en-US" sz="1800" b="1" dirty="0">
                <a:solidFill>
                  <a:schemeClr val="tx1"/>
                </a:solidFill>
              </a:rPr>
              <a:t>08 August 2022</a:t>
            </a:r>
          </a:p>
          <a:p>
            <a:r>
              <a:rPr lang="en-US" sz="1800" b="1" dirty="0">
                <a:solidFill>
                  <a:schemeClr val="tx1"/>
                </a:solidFill>
              </a:rPr>
              <a:t>In Collaboration With: Alex Drlica-Wagner, Daniel Baxter, Edgar </a:t>
            </a:r>
            <a:r>
              <a:rPr lang="en-US" sz="1800" b="1" i="0" dirty="0">
                <a:solidFill>
                  <a:schemeClr val="tx1"/>
                </a:solidFill>
                <a:effectLst/>
                <a:latin typeface="Helvetica" panose="020B0604020202020204" pitchFamily="34" charset="0"/>
                <a:cs typeface="Helvetica" panose="020B0604020202020204" pitchFamily="34" charset="0"/>
              </a:rPr>
              <a:t>Marrufo </a:t>
            </a:r>
            <a:r>
              <a:rPr lang="en-US" sz="1800" b="1" dirty="0">
                <a:solidFill>
                  <a:schemeClr val="tx1"/>
                </a:solidFill>
                <a:latin typeface="Helvetica" panose="020B0604020202020204" pitchFamily="34" charset="0"/>
                <a:cs typeface="Helvetica" panose="020B0604020202020204" pitchFamily="34" charset="0"/>
              </a:rPr>
              <a:t>V</a:t>
            </a:r>
            <a:r>
              <a:rPr lang="en-US" sz="1800" b="1" i="0" dirty="0">
                <a:solidFill>
                  <a:schemeClr val="tx1"/>
                </a:solidFill>
                <a:effectLst/>
                <a:latin typeface="Helvetica" panose="020B0604020202020204" pitchFamily="34" charset="0"/>
                <a:cs typeface="Helvetica" panose="020B0604020202020204" pitchFamily="34" charset="0"/>
              </a:rPr>
              <a:t>illalpando</a:t>
            </a:r>
            <a:endParaRPr lang="en-US" sz="1800" b="1" dirty="0">
              <a:solidFill>
                <a:schemeClr val="tx1"/>
              </a:solidFill>
              <a:latin typeface="Helvetica" panose="020B0604020202020204" pitchFamily="34" charset="0"/>
              <a:cs typeface="Helvetica" panose="020B0604020202020204" pitchFamily="34" charset="0"/>
            </a:endParaRPr>
          </a:p>
          <a:p>
            <a:endParaRPr lang="en-US" dirty="0"/>
          </a:p>
        </p:txBody>
      </p:sp>
      <p:sp>
        <p:nvSpPr>
          <p:cNvPr id="3" name="Text Placeholder 2"/>
          <p:cNvSpPr>
            <a:spLocks noGrp="1"/>
          </p:cNvSpPr>
          <p:nvPr>
            <p:ph type="body" sz="quarter" idx="11"/>
          </p:nvPr>
        </p:nvSpPr>
        <p:spPr/>
        <p:txBody>
          <a:bodyPr>
            <a:noAutofit/>
          </a:bodyPr>
          <a:lstStyle/>
          <a:p>
            <a:pPr algn="ctr"/>
            <a:r>
              <a:rPr lang="en-US" sz="1800" dirty="0">
                <a:solidFill>
                  <a:schemeClr val="tx1"/>
                </a:solidFill>
              </a:rPr>
              <a:t>Directional Dark Matter Detection With Scintillating Crystals</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885449-05B7-AF4F-C388-B70F4655BBD1}"/>
              </a:ext>
            </a:extLst>
          </p:cNvPr>
          <p:cNvSpPr>
            <a:spLocks noGrp="1"/>
          </p:cNvSpPr>
          <p:nvPr>
            <p:ph type="body" sz="half" idx="2"/>
          </p:nvPr>
        </p:nvSpPr>
        <p:spPr>
          <a:xfrm>
            <a:off x="228599" y="899386"/>
            <a:ext cx="3951223" cy="5022676"/>
          </a:xfrm>
        </p:spPr>
        <p:txBody>
          <a:bodyPr/>
          <a:lstStyle/>
          <a:p>
            <a:pPr marL="285750" indent="-285750">
              <a:buFont typeface="Arial" panose="020B0604020202020204" pitchFamily="34" charset="0"/>
              <a:buChar char="•"/>
            </a:pPr>
            <a:r>
              <a:rPr lang="en-US" dirty="0">
                <a:solidFill>
                  <a:schemeClr val="tx1"/>
                </a:solidFill>
              </a:rPr>
              <a:t>While creating this housing component, the overall challenge that I faced was determining the placement of the scintillating crystal to ensure all visible light given off could be captured and measured. </a:t>
            </a:r>
          </a:p>
          <a:p>
            <a:pPr marL="285750" indent="-285750">
              <a:buFont typeface="Arial" panose="020B0604020202020204" pitchFamily="34" charset="0"/>
              <a:buChar char="•"/>
            </a:pPr>
            <a:r>
              <a:rPr lang="en-US" dirty="0">
                <a:solidFill>
                  <a:schemeClr val="tx1"/>
                </a:solidFill>
              </a:rPr>
              <a:t>The scintillating crystal was placed in the square holder to allow the optic fiber cable light and dark matter particles to directly hit it to create visible light.</a:t>
            </a:r>
          </a:p>
          <a:p>
            <a:pPr marL="285750" indent="-285750">
              <a:buFont typeface="Arial" panose="020B0604020202020204" pitchFamily="34" charset="0"/>
              <a:buChar char="•"/>
            </a:pPr>
            <a:r>
              <a:rPr lang="en-US" dirty="0">
                <a:solidFill>
                  <a:schemeClr val="tx1"/>
                </a:solidFill>
              </a:rPr>
              <a:t>The 3D printed washer is to be placed in the center of the component in front of the crystal to restrict its movement.</a:t>
            </a:r>
          </a:p>
          <a:p>
            <a:pPr marL="285750" indent="-285750">
              <a:buFont typeface="Arial" panose="020B0604020202020204" pitchFamily="34" charset="0"/>
              <a:buChar char="•"/>
            </a:pPr>
            <a:r>
              <a:rPr lang="en-US" dirty="0">
                <a:solidFill>
                  <a:schemeClr val="tx1"/>
                </a:solidFill>
              </a:rPr>
              <a:t>The 3D shutter is to be placed over the opening of the washer to allow or block the visible light coming from the crystal to reach the CCD.</a:t>
            </a:r>
          </a:p>
        </p:txBody>
      </p:sp>
      <p:sp>
        <p:nvSpPr>
          <p:cNvPr id="4" name="Date Placeholder 3">
            <a:extLst>
              <a:ext uri="{FF2B5EF4-FFF2-40B4-BE49-F238E27FC236}">
                <a16:creationId xmlns:a16="http://schemas.microsoft.com/office/drawing/2014/main" id="{0B802082-8C6F-E985-C7C8-8B0B202B38A8}"/>
              </a:ext>
            </a:extLst>
          </p:cNvPr>
          <p:cNvSpPr>
            <a:spLocks noGrp="1"/>
          </p:cNvSpPr>
          <p:nvPr>
            <p:ph type="dt" sz="half" idx="16"/>
          </p:nvPr>
        </p:nvSpPr>
        <p:spPr/>
        <p:txBody>
          <a:bodyPr/>
          <a:lstStyle/>
          <a:p>
            <a:pPr>
              <a:defRPr/>
            </a:pPr>
            <a:fld id="{09EA2773-F02A-CC43-B1C5-479A1F34EDA7}" type="datetime1">
              <a:rPr lang="en-US" smtClean="0"/>
              <a:t>8/11/2022</a:t>
            </a:fld>
            <a:endParaRPr lang="en-US" dirty="0"/>
          </a:p>
        </p:txBody>
      </p:sp>
      <p:sp>
        <p:nvSpPr>
          <p:cNvPr id="5" name="Footer Placeholder 4">
            <a:extLst>
              <a:ext uri="{FF2B5EF4-FFF2-40B4-BE49-F238E27FC236}">
                <a16:creationId xmlns:a16="http://schemas.microsoft.com/office/drawing/2014/main" id="{4A6A6015-7586-891C-E6A3-1B9A1D961865}"/>
              </a:ext>
            </a:extLst>
          </p:cNvPr>
          <p:cNvSpPr>
            <a:spLocks noGrp="1"/>
          </p:cNvSpPr>
          <p:nvPr>
            <p:ph type="ftr" sz="quarter" idx="17"/>
          </p:nvPr>
        </p:nvSpPr>
        <p:spPr/>
        <p:txBody>
          <a:bodyPr/>
          <a:lstStyle/>
          <a:p>
            <a:pPr>
              <a:defRPr/>
            </a:pPr>
            <a:r>
              <a:rPr lang="en-US" dirty="0"/>
              <a:t>Anthony Brown | Directional Dark Matter Detection With Scintillating Crystals</a:t>
            </a:r>
          </a:p>
          <a:p>
            <a:pPr>
              <a:defRPr/>
            </a:pPr>
            <a:endParaRPr lang="en-US" b="1" dirty="0"/>
          </a:p>
        </p:txBody>
      </p:sp>
      <p:sp>
        <p:nvSpPr>
          <p:cNvPr id="6" name="Slide Number Placeholder 5">
            <a:extLst>
              <a:ext uri="{FF2B5EF4-FFF2-40B4-BE49-F238E27FC236}">
                <a16:creationId xmlns:a16="http://schemas.microsoft.com/office/drawing/2014/main" id="{5391DB57-3B20-BC97-3D72-48DF27C3A4B3}"/>
              </a:ext>
            </a:extLst>
          </p:cNvPr>
          <p:cNvSpPr>
            <a:spLocks noGrp="1"/>
          </p:cNvSpPr>
          <p:nvPr>
            <p:ph type="sldNum" sz="quarter" idx="18"/>
          </p:nvPr>
        </p:nvSpPr>
        <p:spPr/>
        <p:txBody>
          <a:bodyPr/>
          <a:lstStyle/>
          <a:p>
            <a:pPr>
              <a:defRPr/>
            </a:pPr>
            <a:fld id="{979A04A2-726F-2143-A443-7788AF27176E}" type="slidenum">
              <a:rPr lang="en-US" smtClean="0"/>
              <a:pPr>
                <a:defRPr/>
              </a:pPr>
              <a:t>10</a:t>
            </a:fld>
            <a:endParaRPr lang="en-US" dirty="0"/>
          </a:p>
        </p:txBody>
      </p:sp>
      <p:sp>
        <p:nvSpPr>
          <p:cNvPr id="7" name="Title 6">
            <a:extLst>
              <a:ext uri="{FF2B5EF4-FFF2-40B4-BE49-F238E27FC236}">
                <a16:creationId xmlns:a16="http://schemas.microsoft.com/office/drawing/2014/main" id="{7AFADB23-6AA0-E006-7254-24EAEB6A514C}"/>
              </a:ext>
            </a:extLst>
          </p:cNvPr>
          <p:cNvSpPr>
            <a:spLocks noGrp="1"/>
          </p:cNvSpPr>
          <p:nvPr>
            <p:ph type="title"/>
          </p:nvPr>
        </p:nvSpPr>
        <p:spPr/>
        <p:txBody>
          <a:bodyPr/>
          <a:lstStyle/>
          <a:p>
            <a:pPr algn="ctr"/>
            <a:r>
              <a:rPr lang="en-US" dirty="0">
                <a:solidFill>
                  <a:schemeClr val="tx1"/>
                </a:solidFill>
              </a:rPr>
              <a:t>Challenges Of Housing Component CAD Design</a:t>
            </a:r>
          </a:p>
        </p:txBody>
      </p:sp>
      <p:pic>
        <p:nvPicPr>
          <p:cNvPr id="8" name="Picture 7">
            <a:extLst>
              <a:ext uri="{FF2B5EF4-FFF2-40B4-BE49-F238E27FC236}">
                <a16:creationId xmlns:a16="http://schemas.microsoft.com/office/drawing/2014/main" id="{BDA44D12-BD22-0AEE-6724-E3584F49AC06}"/>
              </a:ext>
            </a:extLst>
          </p:cNvPr>
          <p:cNvPicPr>
            <a:picLocks noChangeAspect="1"/>
          </p:cNvPicPr>
          <p:nvPr/>
        </p:nvPicPr>
        <p:blipFill>
          <a:blip r:embed="rId2"/>
          <a:stretch>
            <a:fillRect/>
          </a:stretch>
        </p:blipFill>
        <p:spPr>
          <a:xfrm>
            <a:off x="5223835" y="910892"/>
            <a:ext cx="2407888" cy="2234616"/>
          </a:xfrm>
          <a:prstGeom prst="rect">
            <a:avLst/>
          </a:prstGeom>
        </p:spPr>
      </p:pic>
      <p:pic>
        <p:nvPicPr>
          <p:cNvPr id="9" name="Picture 8">
            <a:extLst>
              <a:ext uri="{FF2B5EF4-FFF2-40B4-BE49-F238E27FC236}">
                <a16:creationId xmlns:a16="http://schemas.microsoft.com/office/drawing/2014/main" id="{E5405BC6-855C-5DAA-F785-260DEA96AB3A}"/>
              </a:ext>
            </a:extLst>
          </p:cNvPr>
          <p:cNvPicPr>
            <a:picLocks noChangeAspect="1"/>
          </p:cNvPicPr>
          <p:nvPr/>
        </p:nvPicPr>
        <p:blipFill>
          <a:blip r:embed="rId3"/>
          <a:stretch>
            <a:fillRect/>
          </a:stretch>
        </p:blipFill>
        <p:spPr>
          <a:xfrm rot="16200000">
            <a:off x="5524041" y="3481093"/>
            <a:ext cx="1806912" cy="2407890"/>
          </a:xfrm>
          <a:prstGeom prst="rect">
            <a:avLst/>
          </a:prstGeom>
        </p:spPr>
      </p:pic>
      <p:sp>
        <p:nvSpPr>
          <p:cNvPr id="13" name="TextBox 12">
            <a:extLst>
              <a:ext uri="{FF2B5EF4-FFF2-40B4-BE49-F238E27FC236}">
                <a16:creationId xmlns:a16="http://schemas.microsoft.com/office/drawing/2014/main" id="{2E4BC63E-6F98-A7BC-652E-C00E254C61A8}"/>
              </a:ext>
            </a:extLst>
          </p:cNvPr>
          <p:cNvSpPr txBox="1"/>
          <p:nvPr/>
        </p:nvSpPr>
        <p:spPr>
          <a:xfrm>
            <a:off x="5133126" y="3177559"/>
            <a:ext cx="2116171" cy="461665"/>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12: This is the 3D printed washer.</a:t>
            </a:r>
          </a:p>
        </p:txBody>
      </p:sp>
      <p:sp>
        <p:nvSpPr>
          <p:cNvPr id="14" name="TextBox 13">
            <a:extLst>
              <a:ext uri="{FF2B5EF4-FFF2-40B4-BE49-F238E27FC236}">
                <a16:creationId xmlns:a16="http://schemas.microsoft.com/office/drawing/2014/main" id="{52524A3A-0BCC-312D-1B48-79AB2AECD352}"/>
              </a:ext>
            </a:extLst>
          </p:cNvPr>
          <p:cNvSpPr txBox="1"/>
          <p:nvPr/>
        </p:nvSpPr>
        <p:spPr>
          <a:xfrm>
            <a:off x="5133126" y="5641164"/>
            <a:ext cx="2217950" cy="461665"/>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13: This is the 3D printed rotating shutter. </a:t>
            </a:r>
          </a:p>
        </p:txBody>
      </p:sp>
    </p:spTree>
    <p:extLst>
      <p:ext uri="{BB962C8B-B14F-4D97-AF65-F5344CB8AC3E}">
        <p14:creationId xmlns:p14="http://schemas.microsoft.com/office/powerpoint/2010/main" val="1091472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098DE29-DBD2-B70B-57F6-154B14DEA93B}"/>
              </a:ext>
            </a:extLst>
          </p:cNvPr>
          <p:cNvSpPr txBox="1"/>
          <p:nvPr/>
        </p:nvSpPr>
        <p:spPr>
          <a:xfrm>
            <a:off x="315454" y="786320"/>
            <a:ext cx="3027894" cy="5022676"/>
          </a:xfrm>
          <a:prstGeom prst="rect">
            <a:avLst/>
          </a:prstGeom>
        </p:spPr>
        <p:txBody>
          <a:bodyPr lIns="0" tIns="0" rIns="0" bIns="0" rtlCol="0">
            <a:normAutofit/>
          </a:bodyPr>
          <a:lstStyle/>
          <a:p>
            <a:pPr>
              <a:spcBef>
                <a:spcPct val="20000"/>
              </a:spcBef>
            </a:pPr>
            <a:r>
              <a:rPr lang="en-US" sz="1800" b="1" i="0" kern="1200" dirty="0">
                <a:solidFill>
                  <a:srgbClr val="004C97"/>
                </a:solidFill>
                <a:latin typeface="Helvetica"/>
                <a:ea typeface="Geneva" charset="0"/>
                <a:cs typeface="ＭＳ Ｐゴシック" charset="0"/>
              </a:rPr>
              <a:t>How </a:t>
            </a:r>
            <a:r>
              <a:rPr lang="en-US" sz="1800" b="1" dirty="0">
                <a:solidFill>
                  <a:srgbClr val="004C97"/>
                </a:solidFill>
                <a:latin typeface="Helvetica"/>
                <a:cs typeface="ＭＳ Ｐゴシック" charset="0"/>
              </a:rPr>
              <a:t>It Works</a:t>
            </a:r>
            <a:endParaRPr lang="en-US" sz="1800" b="1" i="0" kern="1200" dirty="0">
              <a:solidFill>
                <a:srgbClr val="004C97"/>
              </a:solidFill>
              <a:latin typeface="Helvetica"/>
              <a:ea typeface="Geneva" charset="0"/>
              <a:cs typeface="ＭＳ Ｐゴシック" charset="0"/>
            </a:endParaRPr>
          </a:p>
        </p:txBody>
      </p:sp>
      <p:pic>
        <p:nvPicPr>
          <p:cNvPr id="9" name="Picture 8" descr="A picture containing kitchenware&#10;&#10;Description automatically generated">
            <a:extLst>
              <a:ext uri="{FF2B5EF4-FFF2-40B4-BE49-F238E27FC236}">
                <a16:creationId xmlns:a16="http://schemas.microsoft.com/office/drawing/2014/main" id="{156B0275-F886-E887-3F8A-7A0FC16FDA78}"/>
              </a:ext>
            </a:extLst>
          </p:cNvPr>
          <p:cNvPicPr>
            <a:picLocks noChangeAspect="1"/>
          </p:cNvPicPr>
          <p:nvPr/>
        </p:nvPicPr>
        <p:blipFill>
          <a:blip r:embed="rId2"/>
          <a:stretch>
            <a:fillRect/>
          </a:stretch>
        </p:blipFill>
        <p:spPr>
          <a:xfrm>
            <a:off x="4541632" y="3476825"/>
            <a:ext cx="3251088" cy="2251377"/>
          </a:xfrm>
          <a:prstGeom prst="rect">
            <a:avLst/>
          </a:prstGeom>
          <a:noFill/>
        </p:spPr>
      </p:pic>
      <p:sp>
        <p:nvSpPr>
          <p:cNvPr id="2" name="Date Placeholder 1">
            <a:extLst>
              <a:ext uri="{FF2B5EF4-FFF2-40B4-BE49-F238E27FC236}">
                <a16:creationId xmlns:a16="http://schemas.microsoft.com/office/drawing/2014/main" id="{19BF75F7-8259-3535-043A-4A1EC76D712B}"/>
              </a:ext>
            </a:extLst>
          </p:cNvPr>
          <p:cNvSpPr>
            <a:spLocks noGrp="1"/>
          </p:cNvSpPr>
          <p:nvPr>
            <p:ph type="dt" sz="half" idx="16"/>
          </p:nvPr>
        </p:nvSpPr>
        <p:spPr>
          <a:xfrm>
            <a:off x="736827" y="6504213"/>
            <a:ext cx="675368" cy="241300"/>
          </a:xfrm>
        </p:spPr>
        <p:txBody>
          <a:bodyPr vert="horz" wrap="square" lIns="0" tIns="0" rIns="0" bIns="0" numCol="1" anchor="t" anchorCtr="0" compatLnSpc="1">
            <a:prstTxWarp prst="textNoShape">
              <a:avLst/>
            </a:prstTxWarp>
            <a:normAutofit/>
          </a:bodyPr>
          <a:lstStyle/>
          <a:p>
            <a:pPr>
              <a:spcAft>
                <a:spcPts val="600"/>
              </a:spcAft>
              <a:defRPr/>
            </a:pPr>
            <a:fld id="{3C7E1B65-1920-CF40-87B8-818D6517E0EA}" type="datetime1">
              <a:rPr lang="en-US" smtClean="0"/>
              <a:pPr>
                <a:spcAft>
                  <a:spcPts val="600"/>
                </a:spcAft>
                <a:defRPr/>
              </a:pPr>
              <a:t>8/11/2022</a:t>
            </a:fld>
            <a:endParaRPr lang="en-US"/>
          </a:p>
        </p:txBody>
      </p:sp>
      <p:sp>
        <p:nvSpPr>
          <p:cNvPr id="3" name="Footer Placeholder 2">
            <a:extLst>
              <a:ext uri="{FF2B5EF4-FFF2-40B4-BE49-F238E27FC236}">
                <a16:creationId xmlns:a16="http://schemas.microsoft.com/office/drawing/2014/main" id="{A778E55F-33E5-7382-FFCB-57FE6844E445}"/>
              </a:ext>
            </a:extLst>
          </p:cNvPr>
          <p:cNvSpPr>
            <a:spLocks noGrp="1"/>
          </p:cNvSpPr>
          <p:nvPr>
            <p:ph type="ftr" sz="quarter" idx="17"/>
          </p:nvPr>
        </p:nvSpPr>
        <p:spPr>
          <a:xfrm>
            <a:off x="1530601" y="6504213"/>
            <a:ext cx="6262119" cy="250031"/>
          </a:xfrm>
        </p:spPr>
        <p:txBody>
          <a:bodyPr lIns="0" tIns="0" rIns="0" bIns="0" anchor="t" anchorCtr="0">
            <a:normAutofit lnSpcReduction="10000"/>
          </a:bodyPr>
          <a:lstStyle/>
          <a:p>
            <a:pPr>
              <a:spcAft>
                <a:spcPts val="600"/>
              </a:spcAft>
              <a:defRPr/>
            </a:pPr>
            <a:r>
              <a:rPr lang="en-US" dirty="0"/>
              <a:t>Anthony Brown | Directional Dark Matter Detection With Scintillating Crystals</a:t>
            </a:r>
          </a:p>
          <a:p>
            <a:pPr>
              <a:spcAft>
                <a:spcPts val="600"/>
              </a:spcAft>
              <a:defRPr/>
            </a:pPr>
            <a:endParaRPr lang="en-US" b="1" dirty="0"/>
          </a:p>
        </p:txBody>
      </p:sp>
      <p:sp>
        <p:nvSpPr>
          <p:cNvPr id="4" name="Slide Number Placeholder 3">
            <a:extLst>
              <a:ext uri="{FF2B5EF4-FFF2-40B4-BE49-F238E27FC236}">
                <a16:creationId xmlns:a16="http://schemas.microsoft.com/office/drawing/2014/main" id="{1401C30C-F30E-70D4-3254-D106AE26DAC6}"/>
              </a:ext>
            </a:extLst>
          </p:cNvPr>
          <p:cNvSpPr>
            <a:spLocks noGrp="1"/>
          </p:cNvSpPr>
          <p:nvPr>
            <p:ph type="sldNum" sz="quarter" idx="18"/>
          </p:nvPr>
        </p:nvSpPr>
        <p:spPr>
          <a:xfrm>
            <a:off x="222250" y="6504213"/>
            <a:ext cx="414338" cy="237285"/>
          </a:xfrm>
        </p:spPr>
        <p:txBody>
          <a:bodyPr vert="horz" wrap="square" lIns="0" tIns="0" rIns="0" bIns="0" numCol="1" anchor="t" anchorCtr="0" compatLnSpc="1">
            <a:prstTxWarp prst="textNoShape">
              <a:avLst/>
            </a:prstTxWarp>
            <a:normAutofit/>
          </a:bodyPr>
          <a:lstStyle/>
          <a:p>
            <a:pPr>
              <a:spcAft>
                <a:spcPts val="600"/>
              </a:spcAft>
              <a:defRPr/>
            </a:pPr>
            <a:fld id="{148C009B-CB69-E04A-B9B3-34B26D69E9CF}" type="slidenum">
              <a:rPr lang="en-US" kern="1200">
                <a:latin typeface="Helvetica" charset="0"/>
                <a:ea typeface="Geneva" charset="0"/>
                <a:cs typeface="ＭＳ Ｐゴシック" charset="0"/>
              </a:rPr>
              <a:pPr>
                <a:spcAft>
                  <a:spcPts val="600"/>
                </a:spcAft>
                <a:defRPr/>
              </a:pPr>
              <a:t>11</a:t>
            </a:fld>
            <a:endParaRPr lang="en-US" kern="1200">
              <a:latin typeface="Helvetica" charset="0"/>
              <a:ea typeface="Geneva" charset="0"/>
              <a:cs typeface="ＭＳ Ｐゴシック" charset="0"/>
            </a:endParaRPr>
          </a:p>
        </p:txBody>
      </p:sp>
      <p:sp>
        <p:nvSpPr>
          <p:cNvPr id="14" name="Title 6">
            <a:extLst>
              <a:ext uri="{FF2B5EF4-FFF2-40B4-BE49-F238E27FC236}">
                <a16:creationId xmlns:a16="http://schemas.microsoft.com/office/drawing/2014/main" id="{90356BD0-2DB3-3189-8677-5B7DE57F9D36}"/>
              </a:ext>
            </a:extLst>
          </p:cNvPr>
          <p:cNvSpPr>
            <a:spLocks noGrp="1"/>
          </p:cNvSpPr>
          <p:nvPr>
            <p:ph type="title"/>
          </p:nvPr>
        </p:nvSpPr>
        <p:spPr>
          <a:xfrm>
            <a:off x="315454" y="217936"/>
            <a:ext cx="8686800" cy="955062"/>
          </a:xfrm>
        </p:spPr>
        <p:txBody>
          <a:bodyPr/>
          <a:lstStyle/>
          <a:p>
            <a:pPr algn="ctr"/>
            <a:r>
              <a:rPr lang="en-US" sz="2800" b="1" i="0" kern="1200" dirty="0">
                <a:solidFill>
                  <a:srgbClr val="004C97"/>
                </a:solidFill>
                <a:latin typeface="Helvetica"/>
                <a:ea typeface="Geneva" charset="0"/>
                <a:cs typeface="ＭＳ Ｐゴシック" charset="0"/>
              </a:rPr>
              <a:t>Housing Component CAD Design</a:t>
            </a:r>
            <a:br>
              <a:rPr lang="en-US" sz="2800" b="1" i="0" kern="1200" dirty="0">
                <a:solidFill>
                  <a:srgbClr val="004C97"/>
                </a:solidFill>
                <a:latin typeface="Helvetica"/>
                <a:ea typeface="Geneva" charset="0"/>
                <a:cs typeface="ＭＳ Ｐゴシック" charset="0"/>
              </a:rPr>
            </a:br>
            <a:endParaRPr lang="en-US" dirty="0"/>
          </a:p>
        </p:txBody>
      </p:sp>
      <p:sp>
        <p:nvSpPr>
          <p:cNvPr id="5" name="TextBox 4">
            <a:extLst>
              <a:ext uri="{FF2B5EF4-FFF2-40B4-BE49-F238E27FC236}">
                <a16:creationId xmlns:a16="http://schemas.microsoft.com/office/drawing/2014/main" id="{F81928E4-EEAA-69E8-4E78-18013A2335E9}"/>
              </a:ext>
            </a:extLst>
          </p:cNvPr>
          <p:cNvSpPr txBox="1"/>
          <p:nvPr/>
        </p:nvSpPr>
        <p:spPr>
          <a:xfrm>
            <a:off x="222250" y="1112651"/>
            <a:ext cx="8078269" cy="2308324"/>
          </a:xfrm>
          <a:prstGeom prst="rect">
            <a:avLst/>
          </a:prstGeom>
          <a:noFill/>
        </p:spPr>
        <p:txBody>
          <a:bodyPr wrap="square" rtlCol="0">
            <a:spAutoFit/>
          </a:bodyPr>
          <a:lstStyle/>
          <a:p>
            <a:r>
              <a:rPr lang="en-US" sz="1600" b="1" dirty="0">
                <a:effectLst/>
                <a:latin typeface="Helvetica" panose="020B0604020202020204" pitchFamily="34" charset="0"/>
                <a:ea typeface="Times New Roman" panose="02020603050405020304" pitchFamily="18" charset="0"/>
                <a:cs typeface="Helvetica" panose="020B0604020202020204" pitchFamily="34" charset="0"/>
              </a:rPr>
              <a:t>For this research project, we were able to produce a machine with the ability to </a:t>
            </a:r>
            <a:r>
              <a:rPr lang="en-US" sz="1600" b="1" dirty="0">
                <a:latin typeface="Helvetica" panose="020B0604020202020204" pitchFamily="34" charset="0"/>
                <a:ea typeface="Times New Roman" panose="02020603050405020304" pitchFamily="18" charset="0"/>
                <a:cs typeface="Helvetica" panose="020B0604020202020204" pitchFamily="34" charset="0"/>
              </a:rPr>
              <a:t>capture and calibrate small amounts of energy emitted from the scintillating crystal. </a:t>
            </a:r>
            <a:r>
              <a:rPr lang="en-US" sz="1600" b="1" dirty="0">
                <a:effectLst/>
                <a:latin typeface="Helvetica" panose="020B0604020202020204" pitchFamily="34" charset="0"/>
                <a:ea typeface="Times New Roman" panose="02020603050405020304" pitchFamily="18" charset="0"/>
                <a:cs typeface="Helvetica" panose="020B0604020202020204" pitchFamily="34" charset="0"/>
              </a:rPr>
              <a:t>The</a:t>
            </a:r>
            <a:r>
              <a:rPr lang="en-US" sz="1600" b="1" dirty="0">
                <a:latin typeface="Helvetica" panose="020B0604020202020204" pitchFamily="34" charset="0"/>
                <a:ea typeface="Times New Roman" panose="02020603050405020304" pitchFamily="18" charset="0"/>
                <a:cs typeface="Helvetica" panose="020B0604020202020204" pitchFamily="34" charset="0"/>
              </a:rPr>
              <a:t> </a:t>
            </a:r>
            <a:r>
              <a:rPr lang="en-US" sz="1600" b="1" dirty="0">
                <a:effectLst/>
                <a:latin typeface="Helvetica" panose="020B0604020202020204" pitchFamily="34" charset="0"/>
                <a:ea typeface="Times New Roman" panose="02020603050405020304" pitchFamily="18" charset="0"/>
                <a:cs typeface="Helvetica" panose="020B0604020202020204" pitchFamily="34" charset="0"/>
              </a:rPr>
              <a:t>crystal is to be placed in the square holder that is connected to the bottom of the component. The shutter mechanism in the component can be rotated to allow and prevent light from hitting the CCD. The dark matter particles traveling through the laboratory are supposed to hit the scintillating crystal which will then convert the dark matter energy into visible light that can be measured. Scintillating crystals could eventually be used to measure the daily or annual modulation of dark matter collisions.</a:t>
            </a:r>
            <a:endParaRPr lang="en-US" sz="1600" b="1" dirty="0">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3784056E-4C9C-AE13-4F6F-8396FA873AA3}"/>
              </a:ext>
            </a:extLst>
          </p:cNvPr>
          <p:cNvSpPr txBox="1"/>
          <p:nvPr/>
        </p:nvSpPr>
        <p:spPr>
          <a:xfrm>
            <a:off x="1074511" y="5780652"/>
            <a:ext cx="2583089" cy="461665"/>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14: This is the failed 3D print of the housing component.</a:t>
            </a:r>
          </a:p>
        </p:txBody>
      </p:sp>
      <p:sp>
        <p:nvSpPr>
          <p:cNvPr id="19" name="TextBox 18">
            <a:extLst>
              <a:ext uri="{FF2B5EF4-FFF2-40B4-BE49-F238E27FC236}">
                <a16:creationId xmlns:a16="http://schemas.microsoft.com/office/drawing/2014/main" id="{D920AE35-C8DA-B61D-2277-09CAF7375525}"/>
              </a:ext>
            </a:extLst>
          </p:cNvPr>
          <p:cNvSpPr txBox="1"/>
          <p:nvPr/>
        </p:nvSpPr>
        <p:spPr>
          <a:xfrm>
            <a:off x="4766246" y="5724802"/>
            <a:ext cx="3211007" cy="646331"/>
          </a:xfrm>
          <a:prstGeom prst="rect">
            <a:avLst/>
          </a:prstGeom>
          <a:noFill/>
        </p:spPr>
        <p:txBody>
          <a:bodyPr wrap="square">
            <a:spAutoFit/>
          </a:bodyPr>
          <a:lstStyle/>
          <a:p>
            <a:r>
              <a:rPr lang="en-US" sz="1200" b="1" dirty="0">
                <a:latin typeface="Helvetica" panose="020B0604020202020204" pitchFamily="34" charset="0"/>
                <a:cs typeface="Helvetica" panose="020B0604020202020204" pitchFamily="34" charset="0"/>
              </a:rPr>
              <a:t>Figure 11: This is the complete 3D CAD design of the scintillating crystal housing component.</a:t>
            </a:r>
          </a:p>
        </p:txBody>
      </p:sp>
      <p:pic>
        <p:nvPicPr>
          <p:cNvPr id="12" name="Picture 11" descr="A picture containing table, floor&#10;&#10;Description automatically generated">
            <a:extLst>
              <a:ext uri="{FF2B5EF4-FFF2-40B4-BE49-F238E27FC236}">
                <a16:creationId xmlns:a16="http://schemas.microsoft.com/office/drawing/2014/main" id="{1BBDC81F-0358-DF62-FB44-9A3CF392883B}"/>
              </a:ext>
            </a:extLst>
          </p:cNvPr>
          <p:cNvPicPr>
            <a:picLocks noChangeAspect="1"/>
          </p:cNvPicPr>
          <p:nvPr/>
        </p:nvPicPr>
        <p:blipFill>
          <a:blip r:embed="rId3"/>
          <a:stretch>
            <a:fillRect/>
          </a:stretch>
        </p:blipFill>
        <p:spPr>
          <a:xfrm>
            <a:off x="1412195" y="3427629"/>
            <a:ext cx="1699556" cy="2311782"/>
          </a:xfrm>
          <a:prstGeom prst="rect">
            <a:avLst/>
          </a:prstGeom>
        </p:spPr>
      </p:pic>
    </p:spTree>
    <p:extLst>
      <p:ext uri="{BB962C8B-B14F-4D97-AF65-F5344CB8AC3E}">
        <p14:creationId xmlns:p14="http://schemas.microsoft.com/office/powerpoint/2010/main" val="3361656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8D0132-E668-E66B-E860-14F2CDC87F97}"/>
              </a:ext>
            </a:extLst>
          </p:cNvPr>
          <p:cNvSpPr>
            <a:spLocks noGrp="1"/>
          </p:cNvSpPr>
          <p:nvPr>
            <p:ph type="body" sz="half" idx="2"/>
          </p:nvPr>
        </p:nvSpPr>
        <p:spPr>
          <a:xfrm>
            <a:off x="429419" y="958849"/>
            <a:ext cx="8253045" cy="4527551"/>
          </a:xfrm>
        </p:spPr>
        <p:txBody>
          <a:bodyPr/>
          <a:lstStyle/>
          <a:p>
            <a:r>
              <a:rPr lang="en-US" sz="1600" dirty="0">
                <a:latin typeface="Helvetica" panose="020B0604020202020204" pitchFamily="34" charset="0"/>
                <a:cs typeface="Helvetica" panose="020B0604020202020204" pitchFamily="34" charset="0"/>
              </a:rPr>
              <a:t>I would like to thank SIST committee for giving me the opportunity to complete my first internship. I deeply appreciate all the help given from those I contacted for assistance, I’m glad that you helped and encouraged my growth as a scientist and developer. I also want to thank my supervisors Alex, Dan, and Edgar for their assistance and advice with this project. Even though the internship was virtual, I still had an amazing experience and I hope I will get the chance to experience being on site everyday in the near future.</a:t>
            </a:r>
          </a:p>
          <a:p>
            <a:endParaRPr lang="en-US" dirty="0"/>
          </a:p>
        </p:txBody>
      </p:sp>
      <p:sp>
        <p:nvSpPr>
          <p:cNvPr id="4" name="Date Placeholder 3">
            <a:extLst>
              <a:ext uri="{FF2B5EF4-FFF2-40B4-BE49-F238E27FC236}">
                <a16:creationId xmlns:a16="http://schemas.microsoft.com/office/drawing/2014/main" id="{D81A21CB-D1B7-0838-F4A4-3BA735E0CE1B}"/>
              </a:ext>
            </a:extLst>
          </p:cNvPr>
          <p:cNvSpPr>
            <a:spLocks noGrp="1"/>
          </p:cNvSpPr>
          <p:nvPr>
            <p:ph type="dt" sz="half" idx="16"/>
          </p:nvPr>
        </p:nvSpPr>
        <p:spPr/>
        <p:txBody>
          <a:bodyPr/>
          <a:lstStyle/>
          <a:p>
            <a:pPr>
              <a:defRPr/>
            </a:pPr>
            <a:fld id="{09EA2773-F02A-CC43-B1C5-479A1F34EDA7}" type="datetime1">
              <a:rPr lang="en-US" smtClean="0"/>
              <a:t>8/11/2022</a:t>
            </a:fld>
            <a:endParaRPr lang="en-US" dirty="0"/>
          </a:p>
        </p:txBody>
      </p:sp>
      <p:sp>
        <p:nvSpPr>
          <p:cNvPr id="5" name="Footer Placeholder 4">
            <a:extLst>
              <a:ext uri="{FF2B5EF4-FFF2-40B4-BE49-F238E27FC236}">
                <a16:creationId xmlns:a16="http://schemas.microsoft.com/office/drawing/2014/main" id="{B226AAB8-418A-37B6-7719-3277D4839FA0}"/>
              </a:ext>
            </a:extLst>
          </p:cNvPr>
          <p:cNvSpPr>
            <a:spLocks noGrp="1"/>
          </p:cNvSpPr>
          <p:nvPr>
            <p:ph type="ftr" sz="quarter" idx="17"/>
          </p:nvPr>
        </p:nvSpPr>
        <p:spPr/>
        <p:txBody>
          <a:bodyPr/>
          <a:lstStyle/>
          <a:p>
            <a:pPr>
              <a:defRPr/>
            </a:pPr>
            <a:r>
              <a:rPr lang="en-US" dirty="0"/>
              <a:t>Anthony Brown | Directional Dark Matter Detection With Scintillating Crystals</a:t>
            </a:r>
          </a:p>
          <a:p>
            <a:pPr>
              <a:defRPr/>
            </a:pPr>
            <a:endParaRPr lang="en-US" b="1" dirty="0"/>
          </a:p>
        </p:txBody>
      </p:sp>
      <p:sp>
        <p:nvSpPr>
          <p:cNvPr id="6" name="Slide Number Placeholder 5">
            <a:extLst>
              <a:ext uri="{FF2B5EF4-FFF2-40B4-BE49-F238E27FC236}">
                <a16:creationId xmlns:a16="http://schemas.microsoft.com/office/drawing/2014/main" id="{D6C253A5-AEA3-AA3F-A60F-20C47C07293A}"/>
              </a:ext>
            </a:extLst>
          </p:cNvPr>
          <p:cNvSpPr>
            <a:spLocks noGrp="1"/>
          </p:cNvSpPr>
          <p:nvPr>
            <p:ph type="sldNum" sz="quarter" idx="18"/>
          </p:nvPr>
        </p:nvSpPr>
        <p:spPr/>
        <p:txBody>
          <a:bodyPr/>
          <a:lstStyle/>
          <a:p>
            <a:pPr>
              <a:defRPr/>
            </a:pPr>
            <a:fld id="{979A04A2-726F-2143-A443-7788AF27176E}" type="slidenum">
              <a:rPr lang="en-US" smtClean="0"/>
              <a:pPr>
                <a:defRPr/>
              </a:pPr>
              <a:t>12</a:t>
            </a:fld>
            <a:endParaRPr lang="en-US" dirty="0"/>
          </a:p>
        </p:txBody>
      </p:sp>
      <p:sp>
        <p:nvSpPr>
          <p:cNvPr id="7" name="Title 6">
            <a:extLst>
              <a:ext uri="{FF2B5EF4-FFF2-40B4-BE49-F238E27FC236}">
                <a16:creationId xmlns:a16="http://schemas.microsoft.com/office/drawing/2014/main" id="{4862F735-60E2-79D4-502A-E8B1AF482868}"/>
              </a:ext>
            </a:extLst>
          </p:cNvPr>
          <p:cNvSpPr>
            <a:spLocks noGrp="1"/>
          </p:cNvSpPr>
          <p:nvPr>
            <p:ph type="title"/>
          </p:nvPr>
        </p:nvSpPr>
        <p:spPr/>
        <p:txBody>
          <a:bodyPr/>
          <a:lstStyle/>
          <a:p>
            <a:pPr algn="ctr"/>
            <a:r>
              <a:rPr lang="en-US" dirty="0"/>
              <a:t>Acknowledgments </a:t>
            </a:r>
          </a:p>
        </p:txBody>
      </p:sp>
    </p:spTree>
    <p:extLst>
      <p:ext uri="{BB962C8B-B14F-4D97-AF65-F5344CB8AC3E}">
        <p14:creationId xmlns:p14="http://schemas.microsoft.com/office/powerpoint/2010/main" val="534337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1874A5-0B7B-81EC-97A1-129B50B4F075}"/>
              </a:ext>
            </a:extLst>
          </p:cNvPr>
          <p:cNvSpPr>
            <a:spLocks noGrp="1"/>
          </p:cNvSpPr>
          <p:nvPr>
            <p:ph type="body" sz="half" idx="2"/>
          </p:nvPr>
        </p:nvSpPr>
        <p:spPr>
          <a:xfrm>
            <a:off x="228599" y="958849"/>
            <a:ext cx="8686799" cy="3261459"/>
          </a:xfrm>
        </p:spPr>
        <p:txBody>
          <a:bodyPr/>
          <a:lstStyle/>
          <a:p>
            <a:pPr marL="285750" indent="-285750">
              <a:buFont typeface="Arial" panose="020B0604020202020204" pitchFamily="34" charset="0"/>
              <a:buChar char="•"/>
            </a:pPr>
            <a:r>
              <a:rPr lang="en-US" dirty="0">
                <a:hlinkClick r:id="rId2"/>
              </a:rPr>
              <a:t>What is a charge-coupled device (CCD)? (techtarget.com)</a:t>
            </a:r>
            <a:endParaRPr lang="en-US" dirty="0"/>
          </a:p>
          <a:p>
            <a:pPr marL="285750" indent="-285750">
              <a:buFont typeface="Arial" panose="020B0604020202020204" pitchFamily="34" charset="0"/>
              <a:buChar char="•"/>
            </a:pPr>
            <a:r>
              <a:rPr lang="en-US" dirty="0">
                <a:hlinkClick r:id="rId3"/>
              </a:rPr>
              <a:t>Scintillation Crystals for X-Ray, Gamma Ray &amp; Neutron Detection | </a:t>
            </a:r>
            <a:r>
              <a:rPr lang="en-US" dirty="0" err="1">
                <a:hlinkClick r:id="rId3"/>
              </a:rPr>
              <a:t>Dynasil</a:t>
            </a:r>
            <a:r>
              <a:rPr lang="en-US" dirty="0">
                <a:hlinkClick r:id="rId3"/>
              </a:rPr>
              <a:t> (hilger-crystals.co.uk)</a:t>
            </a:r>
            <a:endParaRPr lang="en-US" dirty="0"/>
          </a:p>
          <a:p>
            <a:pPr marL="285750" indent="-285750">
              <a:buFont typeface="Arial" panose="020B0604020202020204" pitchFamily="34" charset="0"/>
              <a:buChar char="•"/>
            </a:pPr>
            <a:r>
              <a:rPr lang="en-US" dirty="0">
                <a:hlinkClick r:id="rId4"/>
              </a:rPr>
              <a:t>What Is Dark Matter? An Astrophysicist Explains | Edge Of Knowledge | Ars </a:t>
            </a:r>
            <a:r>
              <a:rPr lang="en-US" dirty="0" err="1">
                <a:hlinkClick r:id="rId4"/>
              </a:rPr>
              <a:t>Technica</a:t>
            </a:r>
            <a:r>
              <a:rPr lang="en-US" dirty="0">
                <a:hlinkClick r:id="rId4"/>
              </a:rPr>
              <a:t> - YouTube</a:t>
            </a:r>
            <a:endParaRPr lang="en-US" dirty="0"/>
          </a:p>
          <a:p>
            <a:pPr marL="285750" indent="-285750">
              <a:buFont typeface="Arial" panose="020B0604020202020204" pitchFamily="34" charset="0"/>
              <a:buChar char="•"/>
            </a:pPr>
            <a:r>
              <a:rPr lang="en-US" dirty="0">
                <a:hlinkClick r:id="rId5"/>
              </a:rPr>
              <a:t>Bullet Cluster: Direct Proof of Dark Matter (harvard.edu)</a:t>
            </a:r>
            <a:endParaRPr lang="en-US" dirty="0"/>
          </a:p>
          <a:p>
            <a:pPr marL="285750" indent="-285750">
              <a:buFont typeface="Arial" panose="020B0604020202020204" pitchFamily="34" charset="0"/>
              <a:buChar char="•"/>
            </a:pPr>
            <a:r>
              <a:rPr lang="en-US" dirty="0">
                <a:hlinkClick r:id="rId6"/>
              </a:rPr>
              <a:t>[1605.04909] A History of Dark Matter (arxiv.org)</a:t>
            </a:r>
            <a:endParaRPr lang="en-US" dirty="0"/>
          </a:p>
          <a:p>
            <a:pPr marL="285750" indent="-285750">
              <a:buFont typeface="Arial" panose="020B0604020202020204" pitchFamily="34" charset="0"/>
              <a:buChar char="•"/>
            </a:pPr>
            <a:r>
              <a:rPr lang="en-US" dirty="0">
                <a:hlinkClick r:id="rId7"/>
              </a:rPr>
              <a:t>SENSEI (sensei-skipper.github.io)</a:t>
            </a:r>
            <a:endParaRPr lang="en-US" dirty="0"/>
          </a:p>
          <a:p>
            <a:pPr marL="285750" indent="-285750">
              <a:buFont typeface="Arial" panose="020B0604020202020204" pitchFamily="34" charset="0"/>
              <a:buChar char="•"/>
            </a:pPr>
            <a:r>
              <a:rPr lang="en-US" dirty="0">
                <a:hlinkClick r:id="rId8"/>
              </a:rPr>
              <a:t>[2103.08601] Dark Matter Daily Modulation With Anisotropic Organic Crystals (arxiv.org)</a:t>
            </a:r>
            <a:endParaRPr lang="en-US" dirty="0"/>
          </a:p>
          <a:p>
            <a:pPr marL="285750" indent="-28575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2B1EAE1F-1756-AD38-527E-92817636C505}"/>
              </a:ext>
            </a:extLst>
          </p:cNvPr>
          <p:cNvSpPr>
            <a:spLocks noGrp="1"/>
          </p:cNvSpPr>
          <p:nvPr>
            <p:ph type="dt" sz="half" idx="16"/>
          </p:nvPr>
        </p:nvSpPr>
        <p:spPr/>
        <p:txBody>
          <a:bodyPr/>
          <a:lstStyle/>
          <a:p>
            <a:pPr>
              <a:defRPr/>
            </a:pPr>
            <a:fld id="{09EA2773-F02A-CC43-B1C5-479A1F34EDA7}" type="datetime1">
              <a:rPr lang="en-US" smtClean="0"/>
              <a:t>8/11/2022</a:t>
            </a:fld>
            <a:endParaRPr lang="en-US" dirty="0"/>
          </a:p>
        </p:txBody>
      </p:sp>
      <p:sp>
        <p:nvSpPr>
          <p:cNvPr id="5" name="Footer Placeholder 4">
            <a:extLst>
              <a:ext uri="{FF2B5EF4-FFF2-40B4-BE49-F238E27FC236}">
                <a16:creationId xmlns:a16="http://schemas.microsoft.com/office/drawing/2014/main" id="{83E7E732-8D89-BC77-DF66-F488A6FAD0B7}"/>
              </a:ext>
            </a:extLst>
          </p:cNvPr>
          <p:cNvSpPr>
            <a:spLocks noGrp="1"/>
          </p:cNvSpPr>
          <p:nvPr>
            <p:ph type="ftr" sz="quarter" idx="17"/>
          </p:nvPr>
        </p:nvSpPr>
        <p:spPr/>
        <p:txBody>
          <a:bodyPr/>
          <a:lstStyle/>
          <a:p>
            <a:pPr>
              <a:defRPr/>
            </a:pPr>
            <a:r>
              <a:rPr lang="en-US" dirty="0"/>
              <a:t>Anthony Brown | Directional Dark Matter Detection With Scintillating Crystals</a:t>
            </a:r>
          </a:p>
          <a:p>
            <a:pPr>
              <a:defRPr/>
            </a:pPr>
            <a:endParaRPr lang="en-US" b="1" dirty="0"/>
          </a:p>
        </p:txBody>
      </p:sp>
      <p:sp>
        <p:nvSpPr>
          <p:cNvPr id="6" name="Slide Number Placeholder 5">
            <a:extLst>
              <a:ext uri="{FF2B5EF4-FFF2-40B4-BE49-F238E27FC236}">
                <a16:creationId xmlns:a16="http://schemas.microsoft.com/office/drawing/2014/main" id="{CFE0CAC9-DC2E-A229-1B6C-083BFCBD2F75}"/>
              </a:ext>
            </a:extLst>
          </p:cNvPr>
          <p:cNvSpPr>
            <a:spLocks noGrp="1"/>
          </p:cNvSpPr>
          <p:nvPr>
            <p:ph type="sldNum" sz="quarter" idx="18"/>
          </p:nvPr>
        </p:nvSpPr>
        <p:spPr/>
        <p:txBody>
          <a:bodyPr/>
          <a:lstStyle/>
          <a:p>
            <a:pPr>
              <a:defRPr/>
            </a:pPr>
            <a:fld id="{979A04A2-726F-2143-A443-7788AF27176E}" type="slidenum">
              <a:rPr lang="en-US" smtClean="0"/>
              <a:pPr>
                <a:defRPr/>
              </a:pPr>
              <a:t>13</a:t>
            </a:fld>
            <a:endParaRPr lang="en-US" dirty="0"/>
          </a:p>
        </p:txBody>
      </p:sp>
      <p:sp>
        <p:nvSpPr>
          <p:cNvPr id="7" name="Title 6">
            <a:extLst>
              <a:ext uri="{FF2B5EF4-FFF2-40B4-BE49-F238E27FC236}">
                <a16:creationId xmlns:a16="http://schemas.microsoft.com/office/drawing/2014/main" id="{D11063AD-AB05-72D9-9453-70E0CDE7265B}"/>
              </a:ext>
            </a:extLst>
          </p:cNvPr>
          <p:cNvSpPr>
            <a:spLocks noGrp="1"/>
          </p:cNvSpPr>
          <p:nvPr>
            <p:ph type="title"/>
          </p:nvPr>
        </p:nvSpPr>
        <p:spPr/>
        <p:txBody>
          <a:bodyPr/>
          <a:lstStyle/>
          <a:p>
            <a:pPr algn="ctr"/>
            <a:r>
              <a:rPr lang="en-US" dirty="0">
                <a:solidFill>
                  <a:schemeClr val="tx1"/>
                </a:solidFill>
              </a:rPr>
              <a:t>References</a:t>
            </a:r>
          </a:p>
        </p:txBody>
      </p:sp>
    </p:spTree>
    <p:extLst>
      <p:ext uri="{BB962C8B-B14F-4D97-AF65-F5344CB8AC3E}">
        <p14:creationId xmlns:p14="http://schemas.microsoft.com/office/powerpoint/2010/main" val="4044966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D03F42A-9AAD-2855-E580-EAF386F521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888" b="20734"/>
          <a:stretch/>
        </p:blipFill>
        <p:spPr bwMode="auto">
          <a:xfrm>
            <a:off x="636588" y="876673"/>
            <a:ext cx="7826771" cy="3590660"/>
          </a:xfrm>
          <a:prstGeom prst="rect">
            <a:avLst/>
          </a:prstGeom>
          <a:solidFill>
            <a:srgbClr val="FFFFFF"/>
          </a:solidFill>
        </p:spPr>
      </p:pic>
      <p:sp>
        <p:nvSpPr>
          <p:cNvPr id="2" name="TextBox 1">
            <a:extLst>
              <a:ext uri="{FF2B5EF4-FFF2-40B4-BE49-F238E27FC236}">
                <a16:creationId xmlns:a16="http://schemas.microsoft.com/office/drawing/2014/main" id="{5CACBE12-EFF7-8417-F29A-D69BAF4AB6A1}"/>
              </a:ext>
            </a:extLst>
          </p:cNvPr>
          <p:cNvSpPr txBox="1">
            <a:spLocks noGrp="1" noRot="1" noMove="1" noResize="1" noEditPoints="1" noAdjustHandles="1" noChangeArrowheads="1" noChangeShapeType="1"/>
          </p:cNvSpPr>
          <p:nvPr/>
        </p:nvSpPr>
        <p:spPr>
          <a:xfrm>
            <a:off x="224073" y="4943005"/>
            <a:ext cx="8686800" cy="1091259"/>
          </a:xfrm>
          <a:prstGeom prst="rect">
            <a:avLst/>
          </a:prstGeom>
        </p:spPr>
        <p:txBody>
          <a:bodyPr lIns="0" tIns="0" rIns="0" bIns="0" rtlCol="0">
            <a:noAutofit/>
          </a:bodyPr>
          <a:lstStyle/>
          <a:p>
            <a:pPr>
              <a:spcBef>
                <a:spcPct val="20000"/>
              </a:spcBef>
            </a:pPr>
            <a:r>
              <a:rPr lang="en-US" sz="1600" b="1" i="0" kern="1200" dirty="0">
                <a:latin typeface="Helvetica"/>
                <a:ea typeface="Geneva" charset="0"/>
                <a:cs typeface="ＭＳ Ｐゴシック" charset="0"/>
              </a:rPr>
              <a:t>Dark matter is a nonluminous material that is composed of particles that do not absorb, reflect, or emit light.</a:t>
            </a:r>
          </a:p>
          <a:p>
            <a:pPr>
              <a:spcBef>
                <a:spcPct val="20000"/>
              </a:spcBef>
            </a:pPr>
            <a:r>
              <a:rPr lang="en-US" sz="1600" b="1" i="0" kern="1200" dirty="0">
                <a:latin typeface="Helvetica"/>
                <a:ea typeface="Geneva" charset="0"/>
                <a:cs typeface="ＭＳ Ｐゴシック" charset="0"/>
              </a:rPr>
              <a:t>Dark matter is measured through its influence on other objects through gravity.</a:t>
            </a:r>
          </a:p>
          <a:p>
            <a:pPr>
              <a:spcBef>
                <a:spcPct val="20000"/>
              </a:spcBef>
            </a:pPr>
            <a:r>
              <a:rPr lang="en-US" sz="1600" b="1" i="0" kern="1200" dirty="0">
                <a:latin typeface="Helvetica"/>
                <a:ea typeface="Geneva" charset="0"/>
                <a:cs typeface="ＭＳ Ｐゴシック" charset="0"/>
              </a:rPr>
              <a:t>An example of this can be seen in the distribution of matter in a collision of galaxy clusters.</a:t>
            </a:r>
          </a:p>
        </p:txBody>
      </p:sp>
      <p:sp>
        <p:nvSpPr>
          <p:cNvPr id="3" name="Date Placeholder 2"/>
          <p:cNvSpPr>
            <a:spLocks noGrp="1"/>
          </p:cNvSpPr>
          <p:nvPr>
            <p:ph type="dt" sz="half" idx="14"/>
          </p:nvPr>
        </p:nvSpPr>
        <p:spPr>
          <a:xfrm>
            <a:off x="736827" y="6504213"/>
            <a:ext cx="675368" cy="241300"/>
          </a:xfrm>
        </p:spPr>
        <p:txBody>
          <a:bodyPr vert="horz" wrap="square" lIns="0" tIns="0" rIns="0" bIns="0" numCol="1" anchor="t" anchorCtr="0" compatLnSpc="1">
            <a:prstTxWarp prst="textNoShape">
              <a:avLst/>
            </a:prstTxWarp>
            <a:normAutofit/>
          </a:bodyPr>
          <a:lstStyle/>
          <a:p>
            <a:pPr>
              <a:spcAft>
                <a:spcPts val="600"/>
              </a:spcAft>
              <a:defRPr/>
            </a:pPr>
            <a:fld id="{FA96D49F-E75B-CA4C-9755-57CB093C34C1}" type="datetime1">
              <a:rPr lang="en-US" smtClean="0"/>
              <a:pPr>
                <a:spcAft>
                  <a:spcPts val="600"/>
                </a:spcAft>
                <a:defRPr/>
              </a:pPr>
              <a:t>8/11/2022</a:t>
            </a:fld>
            <a:endParaRPr lang="en-US"/>
          </a:p>
        </p:txBody>
      </p:sp>
      <p:sp>
        <p:nvSpPr>
          <p:cNvPr id="4" name="Footer Placeholder 3"/>
          <p:cNvSpPr>
            <a:spLocks noGrp="1"/>
          </p:cNvSpPr>
          <p:nvPr>
            <p:ph type="ftr" sz="quarter" idx="3"/>
          </p:nvPr>
        </p:nvSpPr>
        <p:spPr>
          <a:xfrm>
            <a:off x="1530603" y="6504213"/>
            <a:ext cx="6251958" cy="242873"/>
          </a:xfrm>
        </p:spPr>
        <p:txBody>
          <a:bodyPr lIns="0" tIns="0" rIns="0" bIns="0" anchor="t" anchorCtr="0">
            <a:normAutofit lnSpcReduction="10000"/>
          </a:bodyPr>
          <a:lstStyle/>
          <a:p>
            <a:pPr>
              <a:spcAft>
                <a:spcPts val="600"/>
              </a:spcAft>
              <a:defRPr/>
            </a:pPr>
            <a:r>
              <a:rPr lang="en-US" dirty="0"/>
              <a:t>Anthony Brown | Directional Dark Matter Detection With Scintillating Crystals</a:t>
            </a:r>
          </a:p>
          <a:p>
            <a:pPr>
              <a:spcAft>
                <a:spcPts val="600"/>
              </a:spcAft>
              <a:defRPr/>
            </a:pPr>
            <a:endParaRPr lang="en-US" b="1" dirty="0"/>
          </a:p>
        </p:txBody>
      </p:sp>
      <p:sp>
        <p:nvSpPr>
          <p:cNvPr id="5" name="Slide Number Placeholder 4"/>
          <p:cNvSpPr>
            <a:spLocks noGrp="1"/>
          </p:cNvSpPr>
          <p:nvPr>
            <p:ph type="sldNum" sz="quarter" idx="4"/>
          </p:nvPr>
        </p:nvSpPr>
        <p:spPr>
          <a:xfrm>
            <a:off x="222250" y="6504213"/>
            <a:ext cx="414338" cy="237285"/>
          </a:xfrm>
        </p:spPr>
        <p:txBody>
          <a:bodyPr vert="horz" wrap="square" lIns="0" tIns="0" rIns="0" bIns="0" numCol="1" anchor="t" anchorCtr="0" compatLnSpc="1">
            <a:prstTxWarp prst="textNoShape">
              <a:avLst/>
            </a:prstTxWarp>
            <a:normAutofit/>
          </a:bodyPr>
          <a:lstStyle/>
          <a:p>
            <a:pPr>
              <a:spcAft>
                <a:spcPts val="600"/>
              </a:spcAft>
              <a:defRPr/>
            </a:pPr>
            <a:fld id="{148C009B-CB69-E04A-B9B3-34B26D69E9CF}" type="slidenum">
              <a:rPr lang="en-US" smtClean="0"/>
              <a:pPr>
                <a:spcAft>
                  <a:spcPts val="600"/>
                </a:spcAft>
                <a:defRPr/>
              </a:pPr>
              <a:t>2</a:t>
            </a:fld>
            <a:endParaRPr lang="en-US"/>
          </a:p>
        </p:txBody>
      </p:sp>
      <p:sp>
        <p:nvSpPr>
          <p:cNvPr id="7" name="Title 6"/>
          <p:cNvSpPr>
            <a:spLocks noGrp="1"/>
          </p:cNvSpPr>
          <p:nvPr>
            <p:ph type="title"/>
          </p:nvPr>
        </p:nvSpPr>
        <p:spPr>
          <a:xfrm>
            <a:off x="228600" y="251752"/>
            <a:ext cx="8686800" cy="427877"/>
          </a:xfrm>
        </p:spPr>
        <p:txBody>
          <a:bodyPr lIns="0" tIns="0" rIns="0" bIns="0" anchor="b" anchorCtr="0">
            <a:normAutofit/>
          </a:bodyPr>
          <a:lstStyle/>
          <a:p>
            <a:pPr algn="ctr"/>
            <a:r>
              <a:rPr lang="en-US" sz="2200" b="1" kern="1200" dirty="0">
                <a:solidFill>
                  <a:schemeClr val="tx1"/>
                </a:solidFill>
                <a:latin typeface="Helvetica"/>
                <a:ea typeface="Geneva" charset="0"/>
                <a:cs typeface="ＭＳ Ｐゴシック" charset="0"/>
              </a:rPr>
              <a:t>Dark Matter</a:t>
            </a:r>
          </a:p>
        </p:txBody>
      </p:sp>
      <p:sp>
        <p:nvSpPr>
          <p:cNvPr id="6" name="TextBox 5">
            <a:extLst>
              <a:ext uri="{FF2B5EF4-FFF2-40B4-BE49-F238E27FC236}">
                <a16:creationId xmlns:a16="http://schemas.microsoft.com/office/drawing/2014/main" id="{F45AD81A-35DA-29B7-43FA-62342ABD1AC0}"/>
              </a:ext>
            </a:extLst>
          </p:cNvPr>
          <p:cNvSpPr txBox="1"/>
          <p:nvPr/>
        </p:nvSpPr>
        <p:spPr>
          <a:xfrm flipH="1">
            <a:off x="636588" y="4467333"/>
            <a:ext cx="6357727" cy="461665"/>
          </a:xfrm>
          <a:prstGeom prst="rect">
            <a:avLst/>
          </a:prstGeom>
          <a:noFill/>
        </p:spPr>
        <p:txBody>
          <a:bodyPr wrap="square" rtlCol="0">
            <a:spAutoFit/>
          </a:bodyPr>
          <a:lstStyle/>
          <a:p>
            <a:pPr rtl="0">
              <a:spcBef>
                <a:spcPts val="0"/>
              </a:spcBef>
              <a:spcAft>
                <a:spcPts val="0"/>
              </a:spcAft>
            </a:pPr>
            <a:r>
              <a:rPr lang="en-US" sz="1200" b="1" i="0" u="none" strike="noStrike" dirty="0">
                <a:effectLst/>
                <a:latin typeface="Helvetica" panose="020B0604020202020204" pitchFamily="34" charset="0"/>
                <a:cs typeface="Helvetica" panose="020B0604020202020204" pitchFamily="34" charset="0"/>
              </a:rPr>
              <a:t>Figure 1: This is an image of a bullet cluster</a:t>
            </a:r>
            <a:r>
              <a:rPr lang="en-US" sz="1200" b="1" dirty="0">
                <a:latin typeface="Helvetica" panose="020B0604020202020204" pitchFamily="34" charset="0"/>
                <a:cs typeface="Helvetica" panose="020B0604020202020204" pitchFamily="34" charset="0"/>
              </a:rPr>
              <a:t>.</a:t>
            </a:r>
            <a:br>
              <a:rPr lang="en-US" sz="1200" b="1" dirty="0">
                <a:latin typeface="Helvetica" panose="020B0604020202020204" pitchFamily="34" charset="0"/>
                <a:cs typeface="Helvetica" panose="020B0604020202020204" pitchFamily="34" charset="0"/>
              </a:rPr>
            </a:br>
            <a:endParaRPr lang="en-US" sz="12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84689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596584" y="1108086"/>
            <a:ext cx="7662283" cy="5058252"/>
          </a:xfrm>
        </p:spPr>
        <p:txBody>
          <a:bodyPr/>
          <a:lstStyle/>
          <a:p>
            <a:r>
              <a:rPr lang="en-US" sz="1800" b="1" dirty="0">
                <a:solidFill>
                  <a:schemeClr val="tx1"/>
                </a:solidFill>
                <a:latin typeface="Helvetica" panose="020B0604020202020204" pitchFamily="34" charset="0"/>
                <a:cs typeface="Helvetica" panose="020B0604020202020204" pitchFamily="34" charset="0"/>
              </a:rPr>
              <a:t>Dark matter makes up approximately 27% of the universe.</a:t>
            </a:r>
          </a:p>
          <a:p>
            <a:r>
              <a:rPr lang="en-US" sz="1800" b="1" dirty="0">
                <a:solidFill>
                  <a:schemeClr val="tx1"/>
                </a:solidFill>
                <a:latin typeface="Helvetica" panose="020B0604020202020204" pitchFamily="34" charset="0"/>
                <a:cs typeface="Helvetica" panose="020B0604020202020204" pitchFamily="34" charset="0"/>
              </a:rPr>
              <a:t>A large region called a “halo” of dark matter hosts the Milky Way Galaxy.</a:t>
            </a:r>
          </a:p>
          <a:p>
            <a:r>
              <a:rPr lang="en-US" sz="1800" b="1" dirty="0">
                <a:solidFill>
                  <a:schemeClr val="tx1"/>
                </a:solidFill>
                <a:latin typeface="Helvetica" panose="020B0604020202020204" pitchFamily="34" charset="0"/>
                <a:cs typeface="Helvetica" panose="020B0604020202020204" pitchFamily="34" charset="0"/>
              </a:rPr>
              <a:t>There is still a mystery about what dark matter is made of, but several theoretical models exist including Weakly Interacting Massive Particles, Axions, or Ultralight Bosons.</a:t>
            </a:r>
          </a:p>
          <a:p>
            <a:pPr lvl="1"/>
            <a:r>
              <a:rPr lang="en-US" sz="1800" b="1" dirty="0">
                <a:solidFill>
                  <a:schemeClr val="tx1"/>
                </a:solidFill>
                <a:latin typeface="Helvetica" panose="020B0604020202020204" pitchFamily="34" charset="0"/>
                <a:cs typeface="Helvetica" panose="020B0604020202020204" pitchFamily="34" charset="0"/>
              </a:rPr>
              <a:t>Weakly interacting massive particles are heavy electromagnetically neutral subatomic particles that may constitute dark matter. </a:t>
            </a:r>
          </a:p>
          <a:p>
            <a:pPr lvl="1"/>
            <a:r>
              <a:rPr lang="en-US" sz="1800" b="1" dirty="0">
                <a:solidFill>
                  <a:schemeClr val="tx1"/>
                </a:solidFill>
                <a:latin typeface="Helvetica" panose="020B0604020202020204" pitchFamily="34" charset="0"/>
                <a:cs typeface="Helvetica" panose="020B0604020202020204" pitchFamily="34" charset="0"/>
              </a:rPr>
              <a:t>Axions are hypothetical elementary particles that have low mass and low energy.</a:t>
            </a:r>
          </a:p>
          <a:p>
            <a:pPr lvl="1"/>
            <a:r>
              <a:rPr lang="en-US" sz="1800" b="1" dirty="0">
                <a:solidFill>
                  <a:schemeClr val="tx1"/>
                </a:solidFill>
                <a:latin typeface="Helvetica" panose="020B0604020202020204" pitchFamily="34" charset="0"/>
                <a:cs typeface="Helvetica" panose="020B0604020202020204" pitchFamily="34" charset="0"/>
              </a:rPr>
              <a:t>Ultralight Bosons are hypothetical elementary particles that have fluid like characteristics and can cause gravitational waves.  </a:t>
            </a:r>
          </a:p>
          <a:p>
            <a:pPr marL="457200" lvl="1" indent="0">
              <a:buNone/>
            </a:pPr>
            <a:r>
              <a:rPr lang="en-US" sz="1800" b="1" dirty="0">
                <a:solidFill>
                  <a:schemeClr val="tx1"/>
                </a:solidFill>
                <a:latin typeface="Helvetica" panose="020B0604020202020204" pitchFamily="34" charset="0"/>
                <a:cs typeface="Helvetica" panose="020B0604020202020204" pitchFamily="34" charset="0"/>
              </a:rPr>
              <a:t>   </a:t>
            </a:r>
          </a:p>
          <a:p>
            <a:endParaRPr lang="en-US" sz="2000" dirty="0">
              <a:latin typeface="Haettenschweiler" panose="020B0706040902060204" pitchFamily="34" charset="0"/>
              <a:cs typeface="Helvetica" panose="020B0604020202020204" pitchFamily="34" charset="0"/>
            </a:endParaRPr>
          </a:p>
          <a:p>
            <a:endParaRPr lang="en-US" sz="2000" dirty="0"/>
          </a:p>
          <a:p>
            <a:endParaRPr lang="en-US" sz="2000" dirty="0"/>
          </a:p>
        </p:txBody>
      </p:sp>
      <p:sp>
        <p:nvSpPr>
          <p:cNvPr id="6" name="Date Placeholder 5"/>
          <p:cNvSpPr>
            <a:spLocks noGrp="1"/>
          </p:cNvSpPr>
          <p:nvPr>
            <p:ph type="dt" sz="half" idx="2"/>
          </p:nvPr>
        </p:nvSpPr>
        <p:spPr/>
        <p:txBody>
          <a:bodyPr/>
          <a:lstStyle/>
          <a:p>
            <a:pPr>
              <a:defRPr/>
            </a:pPr>
            <a:fld id="{48DA7FA5-8EFC-1446-AFE1-777E21C38831}" type="datetime1">
              <a:rPr lang="en-US" smtClean="0"/>
              <a:t>8/11/2022</a:t>
            </a:fld>
            <a:endParaRPr lang="en-US" dirty="0"/>
          </a:p>
        </p:txBody>
      </p:sp>
      <p:sp>
        <p:nvSpPr>
          <p:cNvPr id="7" name="Footer Placeholder 6"/>
          <p:cNvSpPr>
            <a:spLocks noGrp="1"/>
          </p:cNvSpPr>
          <p:nvPr>
            <p:ph type="ftr" sz="quarter" idx="3"/>
          </p:nvPr>
        </p:nvSpPr>
        <p:spPr/>
        <p:txBody>
          <a:bodyPr/>
          <a:lstStyle/>
          <a:p>
            <a:pPr>
              <a:defRPr/>
            </a:pPr>
            <a:r>
              <a:rPr lang="en-US" dirty="0"/>
              <a:t>Anthony Brown | Directional Dark Matter Detection With Scintillating Crystals</a:t>
            </a:r>
          </a:p>
          <a:p>
            <a:pPr>
              <a:defRPr/>
            </a:pP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10" name="Title 9"/>
          <p:cNvSpPr>
            <a:spLocks noGrp="1"/>
          </p:cNvSpPr>
          <p:nvPr>
            <p:ph type="title"/>
          </p:nvPr>
        </p:nvSpPr>
        <p:spPr>
          <a:xfrm>
            <a:off x="457200" y="251752"/>
            <a:ext cx="8686800" cy="427877"/>
          </a:xfrm>
        </p:spPr>
        <p:txBody>
          <a:bodyPr/>
          <a:lstStyle/>
          <a:p>
            <a:pPr algn="ctr"/>
            <a:r>
              <a:rPr lang="en-US" sz="1950" dirty="0">
                <a:solidFill>
                  <a:schemeClr val="tx1"/>
                </a:solidFill>
              </a:rPr>
              <a:t>Characteristics Of Dark Matter In Space</a:t>
            </a:r>
          </a:p>
        </p:txBody>
      </p:sp>
    </p:spTree>
    <p:extLst>
      <p:ext uri="{BB962C8B-B14F-4D97-AF65-F5344CB8AC3E}">
        <p14:creationId xmlns:p14="http://schemas.microsoft.com/office/powerpoint/2010/main" val="2319708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28600" y="958849"/>
            <a:ext cx="3027894" cy="5022676"/>
          </a:xfrm>
        </p:spPr>
        <p:txBody>
          <a:bodyPr>
            <a:normAutofit/>
          </a:bodyPr>
          <a:lstStyle/>
          <a:p>
            <a:pPr marL="285750" indent="-285750">
              <a:buFont typeface="Arial" panose="020B0604020202020204" pitchFamily="34" charset="0"/>
              <a:buChar char="•"/>
            </a:pPr>
            <a:r>
              <a:rPr lang="en-US" dirty="0">
                <a:solidFill>
                  <a:schemeClr val="tx1"/>
                </a:solidFill>
              </a:rPr>
              <a:t>Dark matter is constantly passing through our laboratories (and our bodies, etc.) We are interested in observing the energy that could be deposited by dark matter.</a:t>
            </a:r>
          </a:p>
          <a:p>
            <a:pPr marL="285750" indent="-285750">
              <a:buFont typeface="Arial" panose="020B0604020202020204" pitchFamily="34" charset="0"/>
              <a:buChar char="•"/>
            </a:pPr>
            <a:r>
              <a:rPr lang="en-US" dirty="0">
                <a:solidFill>
                  <a:schemeClr val="tx1"/>
                </a:solidFill>
              </a:rPr>
              <a:t>This energy could be deposited by rare scattering of dark matter particles off normal matter.</a:t>
            </a:r>
          </a:p>
          <a:p>
            <a:pPr marL="285750" indent="-285750">
              <a:buFont typeface="Arial" panose="020B0604020202020204" pitchFamily="34" charset="0"/>
              <a:buChar char="•"/>
            </a:pPr>
            <a:r>
              <a:rPr lang="en-US" dirty="0">
                <a:solidFill>
                  <a:schemeClr val="tx1"/>
                </a:solidFill>
              </a:rPr>
              <a:t>The direction and speed of dark matter passing through us changes daily and annually. </a:t>
            </a:r>
          </a:p>
          <a:p>
            <a:pPr marL="285750" indent="-285750">
              <a:buFont typeface="Arial" panose="020B0604020202020204" pitchFamily="34" charset="0"/>
              <a:buChar char="•"/>
            </a:pPr>
            <a:r>
              <a:rPr lang="en-US" dirty="0">
                <a:solidFill>
                  <a:schemeClr val="tx1"/>
                </a:solidFill>
              </a:rPr>
              <a:t>Dark matter could hit nuclei or electrons in sensitive detectors.</a:t>
            </a:r>
          </a:p>
        </p:txBody>
      </p:sp>
      <p:pic>
        <p:nvPicPr>
          <p:cNvPr id="2050" name="Picture 2">
            <a:extLst>
              <a:ext uri="{FF2B5EF4-FFF2-40B4-BE49-F238E27FC236}">
                <a16:creationId xmlns:a16="http://schemas.microsoft.com/office/drawing/2014/main" id="{0412C7C9-3A98-B290-77D9-C50013C11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64" r="14042" b="-1"/>
          <a:stretch/>
        </p:blipFill>
        <p:spPr bwMode="auto">
          <a:xfrm>
            <a:off x="3820495" y="958849"/>
            <a:ext cx="4645709" cy="4363428"/>
          </a:xfrm>
          <a:prstGeom prst="rect">
            <a:avLst/>
          </a:prstGeom>
          <a:solidFill>
            <a:srgbClr val="FFFFFF"/>
          </a:solidFill>
        </p:spPr>
      </p:pic>
      <p:sp>
        <p:nvSpPr>
          <p:cNvPr id="4" name="Date Placeholder 3"/>
          <p:cNvSpPr>
            <a:spLocks noGrp="1"/>
          </p:cNvSpPr>
          <p:nvPr>
            <p:ph type="dt" sz="half" idx="16"/>
          </p:nvPr>
        </p:nvSpPr>
        <p:spPr>
          <a:xfrm>
            <a:off x="736827" y="6504213"/>
            <a:ext cx="675368" cy="241300"/>
          </a:xfrm>
        </p:spPr>
        <p:txBody>
          <a:bodyPr wrap="square" anchor="t">
            <a:normAutofit/>
          </a:bodyPr>
          <a:lstStyle/>
          <a:p>
            <a:pPr>
              <a:spcAft>
                <a:spcPts val="600"/>
              </a:spcAft>
              <a:defRPr/>
            </a:pPr>
            <a:fld id="{6A937D96-A7E1-EC4E-8ABD-C91279E01925}" type="datetime1">
              <a:rPr lang="en-US" smtClean="0"/>
              <a:pPr>
                <a:spcAft>
                  <a:spcPts val="600"/>
                </a:spcAft>
                <a:defRPr/>
              </a:pPr>
              <a:t>8/11/2022</a:t>
            </a:fld>
            <a:endParaRPr lang="en-US"/>
          </a:p>
        </p:txBody>
      </p:sp>
      <p:sp>
        <p:nvSpPr>
          <p:cNvPr id="5" name="Footer Placeholder 4"/>
          <p:cNvSpPr>
            <a:spLocks noGrp="1"/>
          </p:cNvSpPr>
          <p:nvPr>
            <p:ph type="ftr" sz="quarter" idx="17"/>
          </p:nvPr>
        </p:nvSpPr>
        <p:spPr>
          <a:xfrm>
            <a:off x="1530601" y="6504213"/>
            <a:ext cx="6262119" cy="250031"/>
          </a:xfrm>
        </p:spPr>
        <p:txBody>
          <a:bodyPr anchor="t">
            <a:normAutofit lnSpcReduction="10000"/>
          </a:bodyPr>
          <a:lstStyle/>
          <a:p>
            <a:pPr>
              <a:spcAft>
                <a:spcPts val="600"/>
              </a:spcAft>
              <a:defRPr/>
            </a:pPr>
            <a:r>
              <a:rPr lang="en-US" dirty="0"/>
              <a:t>Anthony Brown | Directional Dark Matter Detection With Scintillating Crystals</a:t>
            </a:r>
          </a:p>
          <a:p>
            <a:pPr>
              <a:spcAft>
                <a:spcPts val="600"/>
              </a:spcAft>
              <a:defRPr/>
            </a:pPr>
            <a:endParaRPr lang="en-US" b="1" dirty="0"/>
          </a:p>
        </p:txBody>
      </p:sp>
      <p:sp>
        <p:nvSpPr>
          <p:cNvPr id="6" name="Slide Number Placeholder 5"/>
          <p:cNvSpPr>
            <a:spLocks noGrp="1"/>
          </p:cNvSpPr>
          <p:nvPr>
            <p:ph type="sldNum" sz="quarter" idx="18"/>
          </p:nvPr>
        </p:nvSpPr>
        <p:spPr>
          <a:xfrm>
            <a:off x="222250" y="6504213"/>
            <a:ext cx="414338" cy="237285"/>
          </a:xfrm>
        </p:spPr>
        <p:txBody>
          <a:bodyPr wrap="square" anchor="t">
            <a:normAutofit/>
          </a:bodyPr>
          <a:lstStyle/>
          <a:p>
            <a:pPr>
              <a:spcAft>
                <a:spcPts val="600"/>
              </a:spcAft>
              <a:defRPr/>
            </a:pPr>
            <a:fld id="{979A04A2-726F-2143-A443-7788AF27176E}" type="slidenum">
              <a:rPr lang="en-US" smtClean="0"/>
              <a:pPr>
                <a:spcAft>
                  <a:spcPts val="600"/>
                </a:spcAft>
                <a:defRPr/>
              </a:pPr>
              <a:t>4</a:t>
            </a:fld>
            <a:endParaRPr lang="en-US"/>
          </a:p>
        </p:txBody>
      </p:sp>
      <p:sp>
        <p:nvSpPr>
          <p:cNvPr id="7" name="Title 6"/>
          <p:cNvSpPr>
            <a:spLocks noGrp="1"/>
          </p:cNvSpPr>
          <p:nvPr>
            <p:ph type="title"/>
          </p:nvPr>
        </p:nvSpPr>
        <p:spPr>
          <a:xfrm>
            <a:off x="228600" y="254026"/>
            <a:ext cx="8686800" cy="427877"/>
          </a:xfrm>
        </p:spPr>
        <p:txBody>
          <a:bodyPr anchor="b">
            <a:normAutofit/>
          </a:bodyPr>
          <a:lstStyle/>
          <a:p>
            <a:pPr algn="ctr"/>
            <a:r>
              <a:rPr lang="en-US" sz="2000" dirty="0">
                <a:solidFill>
                  <a:schemeClr val="tx1"/>
                </a:solidFill>
              </a:rPr>
              <a:t>Characteristics</a:t>
            </a:r>
            <a:r>
              <a:rPr lang="en-US" dirty="0">
                <a:solidFill>
                  <a:schemeClr val="tx1"/>
                </a:solidFill>
              </a:rPr>
              <a:t> </a:t>
            </a:r>
            <a:r>
              <a:rPr lang="en-US" sz="2000" dirty="0">
                <a:solidFill>
                  <a:schemeClr val="tx1"/>
                </a:solidFill>
              </a:rPr>
              <a:t>Of Dark Matter In The Laboratory </a:t>
            </a:r>
          </a:p>
        </p:txBody>
      </p:sp>
      <p:sp>
        <p:nvSpPr>
          <p:cNvPr id="2" name="TextBox 1">
            <a:extLst>
              <a:ext uri="{FF2B5EF4-FFF2-40B4-BE49-F238E27FC236}">
                <a16:creationId xmlns:a16="http://schemas.microsoft.com/office/drawing/2014/main" id="{6B9E4D51-3647-1257-FE37-0EB14D59AD03}"/>
              </a:ext>
            </a:extLst>
          </p:cNvPr>
          <p:cNvSpPr txBox="1"/>
          <p:nvPr/>
        </p:nvSpPr>
        <p:spPr>
          <a:xfrm>
            <a:off x="3820495" y="5373060"/>
            <a:ext cx="4083855" cy="276999"/>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2:</a:t>
            </a:r>
          </a:p>
        </p:txBody>
      </p:sp>
    </p:spTree>
    <p:extLst>
      <p:ext uri="{BB962C8B-B14F-4D97-AF65-F5344CB8AC3E}">
        <p14:creationId xmlns:p14="http://schemas.microsoft.com/office/powerpoint/2010/main" val="1053288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61A5424-FC6B-7D40-9CCA-D4943130EBC5}" type="datetime1">
              <a:rPr lang="en-US" smtClean="0"/>
              <a:t>8/11/2022</a:t>
            </a:fld>
            <a:endParaRPr lang="en-US" dirty="0"/>
          </a:p>
        </p:txBody>
      </p:sp>
      <p:sp>
        <p:nvSpPr>
          <p:cNvPr id="3" name="Footer Placeholder 2"/>
          <p:cNvSpPr>
            <a:spLocks noGrp="1"/>
          </p:cNvSpPr>
          <p:nvPr>
            <p:ph type="ftr" sz="quarter" idx="11"/>
          </p:nvPr>
        </p:nvSpPr>
        <p:spPr/>
        <p:txBody>
          <a:bodyPr/>
          <a:lstStyle/>
          <a:p>
            <a:pPr>
              <a:defRPr/>
            </a:pPr>
            <a:r>
              <a:rPr lang="en-US" dirty="0"/>
              <a:t>Anthony Brown | Directional Dark Matter Detection With Scintillating Crystals</a:t>
            </a:r>
          </a:p>
          <a:p>
            <a:pPr>
              <a:defRPr/>
            </a:pP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5</a:t>
            </a:fld>
            <a:endParaRPr lang="en-US" dirty="0"/>
          </a:p>
        </p:txBody>
      </p:sp>
      <p:sp>
        <p:nvSpPr>
          <p:cNvPr id="7" name="TextBox 6">
            <a:extLst>
              <a:ext uri="{FF2B5EF4-FFF2-40B4-BE49-F238E27FC236}">
                <a16:creationId xmlns:a16="http://schemas.microsoft.com/office/drawing/2014/main" id="{B442D0B0-6933-BC9A-EDD8-27AFF9606DA3}"/>
              </a:ext>
            </a:extLst>
          </p:cNvPr>
          <p:cNvSpPr txBox="1"/>
          <p:nvPr/>
        </p:nvSpPr>
        <p:spPr>
          <a:xfrm flipH="1">
            <a:off x="1710982" y="261536"/>
            <a:ext cx="5722035" cy="461665"/>
          </a:xfrm>
          <a:prstGeom prst="rect">
            <a:avLst/>
          </a:prstGeom>
          <a:noFill/>
        </p:spPr>
        <p:txBody>
          <a:bodyPr wrap="square" rtlCol="0">
            <a:spAutoFit/>
          </a:bodyPr>
          <a:lstStyle/>
          <a:p>
            <a:pPr algn="ctr"/>
            <a:r>
              <a:rPr lang="en-US" b="1" dirty="0">
                <a:latin typeface="Helvetica" panose="020B0604020202020204" pitchFamily="34" charset="0"/>
                <a:cs typeface="Helvetica" panose="020B0604020202020204" pitchFamily="34" charset="0"/>
              </a:rPr>
              <a:t>What Is A Scintillating Crystal</a:t>
            </a:r>
          </a:p>
        </p:txBody>
      </p:sp>
      <p:sp>
        <p:nvSpPr>
          <p:cNvPr id="8" name="TextBox 7">
            <a:extLst>
              <a:ext uri="{FF2B5EF4-FFF2-40B4-BE49-F238E27FC236}">
                <a16:creationId xmlns:a16="http://schemas.microsoft.com/office/drawing/2014/main" id="{150BE1BB-82D4-6285-1319-BCCB630E09A5}"/>
              </a:ext>
            </a:extLst>
          </p:cNvPr>
          <p:cNvSpPr txBox="1"/>
          <p:nvPr/>
        </p:nvSpPr>
        <p:spPr>
          <a:xfrm>
            <a:off x="4503387" y="906461"/>
            <a:ext cx="3903786" cy="5386090"/>
          </a:xfrm>
          <a:prstGeom prst="rect">
            <a:avLst/>
          </a:prstGeom>
          <a:noFill/>
        </p:spPr>
        <p:txBody>
          <a:bodyPr wrap="square" rtlCol="0">
            <a:spAutoFit/>
          </a:bodyPr>
          <a:lstStyle/>
          <a:p>
            <a:pPr marL="342900" indent="-342900">
              <a:buFont typeface="Arial" panose="020B0604020202020204" pitchFamily="34" charset="0"/>
              <a:buChar char="•"/>
            </a:pPr>
            <a:r>
              <a:rPr lang="en-US" sz="1800" b="1" dirty="0">
                <a:latin typeface="Helvetica" panose="020B0604020202020204" pitchFamily="34" charset="0"/>
                <a:cs typeface="Helvetica" panose="020B0604020202020204" pitchFamily="34" charset="0"/>
              </a:rPr>
              <a:t>The </a:t>
            </a:r>
            <a:r>
              <a:rPr lang="en-US" sz="1800" b="1" i="0" u="none" strike="noStrike" dirty="0">
                <a:effectLst/>
                <a:latin typeface="Helvetica" panose="020B0604020202020204" pitchFamily="34" charset="0"/>
                <a:cs typeface="Helvetica" panose="020B0604020202020204" pitchFamily="34" charset="0"/>
              </a:rPr>
              <a:t>scintillating crystal that we are interested in absorbs high energy photons and converts their energy into visible light. It can also absorb energy from a dark matter collision and convert the energy to visible light.</a:t>
            </a:r>
            <a:endParaRPr lang="en-US" sz="1800" b="1"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1800" b="1" dirty="0">
                <a:latin typeface="Helvetica" panose="020B0604020202020204" pitchFamily="34" charset="0"/>
                <a:cs typeface="Helvetica" panose="020B0604020202020204" pitchFamily="34" charset="0"/>
              </a:rPr>
              <a:t>A scintillating crystal is </a:t>
            </a:r>
            <a:r>
              <a:rPr lang="en-US" sz="1800" b="1" i="0" u="none" strike="noStrike" dirty="0">
                <a:effectLst/>
                <a:latin typeface="Helvetica" panose="020B0604020202020204" pitchFamily="34" charset="0"/>
                <a:cs typeface="Helvetica" panose="020B0604020202020204" pitchFamily="34" charset="0"/>
              </a:rPr>
              <a:t>made of anisotropic aromatic organic compounds that would emit different amounts of light based on the direction of dark matter collisions.</a:t>
            </a:r>
            <a:r>
              <a:rPr lang="en-US" sz="1800" b="1" dirty="0">
                <a:latin typeface="Helvetica" panose="020B0604020202020204" pitchFamily="34" charset="0"/>
                <a:cs typeface="Helvetica" panose="020B0604020202020204" pitchFamily="34" charset="0"/>
              </a:rPr>
              <a:t> </a:t>
            </a:r>
          </a:p>
          <a:p>
            <a:pPr marL="342900" indent="-342900">
              <a:buFont typeface="Arial" panose="020B0604020202020204" pitchFamily="34" charset="0"/>
              <a:buChar char="•"/>
            </a:pPr>
            <a:r>
              <a:rPr lang="en-US" sz="1800" b="1" i="0" u="none" strike="noStrike" dirty="0">
                <a:effectLst/>
                <a:latin typeface="Helvetica" panose="020B0604020202020204" pitchFamily="34" charset="0"/>
                <a:cs typeface="Helvetica" panose="020B0604020202020204" pitchFamily="34" charset="0"/>
              </a:rPr>
              <a:t>We can use a Charged-Coupled Device (“CCD”) to measure faint scintillating light outputs.</a:t>
            </a:r>
          </a:p>
          <a:p>
            <a:pPr marL="342900" indent="-342900">
              <a:buFont typeface="Arial" panose="020B0604020202020204" pitchFamily="34" charset="0"/>
              <a:buChar char="•"/>
            </a:pPr>
            <a:endParaRPr lang="en-US" sz="2000" b="1" dirty="0">
              <a:latin typeface="Helvetica" panose="020B0604020202020204" pitchFamily="34" charset="0"/>
              <a:cs typeface="Helvetica" panose="020B0604020202020204" pitchFamily="34" charset="0"/>
            </a:endParaRPr>
          </a:p>
        </p:txBody>
      </p:sp>
      <p:pic>
        <p:nvPicPr>
          <p:cNvPr id="11" name="Picture 10">
            <a:extLst>
              <a:ext uri="{FF2B5EF4-FFF2-40B4-BE49-F238E27FC236}">
                <a16:creationId xmlns:a16="http://schemas.microsoft.com/office/drawing/2014/main" id="{039EC6B0-F0D7-A273-DB94-85C963FA5E7E}"/>
              </a:ext>
            </a:extLst>
          </p:cNvPr>
          <p:cNvPicPr>
            <a:picLocks noChangeAspect="1"/>
          </p:cNvPicPr>
          <p:nvPr/>
        </p:nvPicPr>
        <p:blipFill>
          <a:blip r:embed="rId2"/>
          <a:stretch>
            <a:fillRect/>
          </a:stretch>
        </p:blipFill>
        <p:spPr>
          <a:xfrm>
            <a:off x="530217" y="882706"/>
            <a:ext cx="2990344" cy="2188877"/>
          </a:xfrm>
          <a:prstGeom prst="rect">
            <a:avLst/>
          </a:prstGeom>
        </p:spPr>
      </p:pic>
      <p:pic>
        <p:nvPicPr>
          <p:cNvPr id="4098" name="Picture 2">
            <a:extLst>
              <a:ext uri="{FF2B5EF4-FFF2-40B4-BE49-F238E27FC236}">
                <a16:creationId xmlns:a16="http://schemas.microsoft.com/office/drawing/2014/main" id="{BE408615-C6A8-1AC8-06F2-1632F8910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45" y="3472176"/>
            <a:ext cx="3423955" cy="25525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2730CD-79A3-1F51-A691-D58E17C80DA9}"/>
              </a:ext>
            </a:extLst>
          </p:cNvPr>
          <p:cNvSpPr txBox="1"/>
          <p:nvPr/>
        </p:nvSpPr>
        <p:spPr>
          <a:xfrm>
            <a:off x="530217" y="3152001"/>
            <a:ext cx="3766560" cy="276999"/>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3:</a:t>
            </a:r>
          </a:p>
        </p:txBody>
      </p:sp>
      <p:sp>
        <p:nvSpPr>
          <p:cNvPr id="6" name="TextBox 5">
            <a:extLst>
              <a:ext uri="{FF2B5EF4-FFF2-40B4-BE49-F238E27FC236}">
                <a16:creationId xmlns:a16="http://schemas.microsoft.com/office/drawing/2014/main" id="{8D091235-0F3F-9E03-B810-F3675D003EE1}"/>
              </a:ext>
            </a:extLst>
          </p:cNvPr>
          <p:cNvSpPr txBox="1"/>
          <p:nvPr/>
        </p:nvSpPr>
        <p:spPr>
          <a:xfrm flipH="1">
            <a:off x="636588" y="5996299"/>
            <a:ext cx="3835173" cy="276999"/>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4:</a:t>
            </a:r>
          </a:p>
        </p:txBody>
      </p:sp>
    </p:spTree>
    <p:extLst>
      <p:ext uri="{BB962C8B-B14F-4D97-AF65-F5344CB8AC3E}">
        <p14:creationId xmlns:p14="http://schemas.microsoft.com/office/powerpoint/2010/main" val="2171075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847380-A0AE-8C86-5AF3-732789C0A7D0}"/>
              </a:ext>
            </a:extLst>
          </p:cNvPr>
          <p:cNvSpPr>
            <a:spLocks noGrp="1"/>
          </p:cNvSpPr>
          <p:nvPr>
            <p:ph type="dt" sz="half" idx="10"/>
          </p:nvPr>
        </p:nvSpPr>
        <p:spPr/>
        <p:txBody>
          <a:bodyPr/>
          <a:lstStyle/>
          <a:p>
            <a:pPr>
              <a:defRPr/>
            </a:pPr>
            <a:fld id="{3C7E1B65-1920-CF40-87B8-818D6517E0EA}" type="datetime1">
              <a:rPr lang="en-US" smtClean="0"/>
              <a:t>8/11/2022</a:t>
            </a:fld>
            <a:endParaRPr lang="en-US" dirty="0"/>
          </a:p>
        </p:txBody>
      </p:sp>
      <p:sp>
        <p:nvSpPr>
          <p:cNvPr id="3" name="Footer Placeholder 2">
            <a:extLst>
              <a:ext uri="{FF2B5EF4-FFF2-40B4-BE49-F238E27FC236}">
                <a16:creationId xmlns:a16="http://schemas.microsoft.com/office/drawing/2014/main" id="{1472B791-D83D-B265-53C8-08FC42FF67ED}"/>
              </a:ext>
            </a:extLst>
          </p:cNvPr>
          <p:cNvSpPr>
            <a:spLocks noGrp="1"/>
          </p:cNvSpPr>
          <p:nvPr>
            <p:ph type="ftr" sz="quarter" idx="11"/>
          </p:nvPr>
        </p:nvSpPr>
        <p:spPr/>
        <p:txBody>
          <a:bodyPr/>
          <a:lstStyle/>
          <a:p>
            <a:pPr>
              <a:defRPr/>
            </a:pPr>
            <a:r>
              <a:rPr lang="en-US" dirty="0"/>
              <a:t>Anthony Brown | Directional Dark Matter Detection With Scintillating Crystals</a:t>
            </a:r>
          </a:p>
          <a:p>
            <a:pPr>
              <a:defRPr/>
            </a:pPr>
            <a:endParaRPr lang="en-US" b="1" dirty="0"/>
          </a:p>
        </p:txBody>
      </p:sp>
      <p:sp>
        <p:nvSpPr>
          <p:cNvPr id="4" name="Slide Number Placeholder 3">
            <a:extLst>
              <a:ext uri="{FF2B5EF4-FFF2-40B4-BE49-F238E27FC236}">
                <a16:creationId xmlns:a16="http://schemas.microsoft.com/office/drawing/2014/main" id="{6BC2F2B2-6BA9-E313-1E43-550841F5D810}"/>
              </a:ext>
            </a:extLst>
          </p:cNvPr>
          <p:cNvSpPr>
            <a:spLocks noGrp="1"/>
          </p:cNvSpPr>
          <p:nvPr>
            <p:ph type="sldNum" sz="quarter" idx="12"/>
          </p:nvPr>
        </p:nvSpPr>
        <p:spPr/>
        <p:txBody>
          <a:bodyPr/>
          <a:lstStyle/>
          <a:p>
            <a:pPr>
              <a:defRPr/>
            </a:pPr>
            <a:fld id="{148C009B-CB69-E04A-B9B3-34B26D69E9CF}" type="slidenum">
              <a:rPr lang="en-US" smtClean="0"/>
              <a:pPr>
                <a:defRPr/>
              </a:pPr>
              <a:t>6</a:t>
            </a:fld>
            <a:endParaRPr lang="en-US" dirty="0"/>
          </a:p>
        </p:txBody>
      </p:sp>
      <p:sp>
        <p:nvSpPr>
          <p:cNvPr id="6" name="TextBox 5">
            <a:extLst>
              <a:ext uri="{FF2B5EF4-FFF2-40B4-BE49-F238E27FC236}">
                <a16:creationId xmlns:a16="http://schemas.microsoft.com/office/drawing/2014/main" id="{74165223-2309-8AA7-7E14-5A56F1522C9F}"/>
              </a:ext>
            </a:extLst>
          </p:cNvPr>
          <p:cNvSpPr txBox="1"/>
          <p:nvPr/>
        </p:nvSpPr>
        <p:spPr>
          <a:xfrm flipH="1">
            <a:off x="1239497" y="335504"/>
            <a:ext cx="6665005" cy="400110"/>
          </a:xfrm>
          <a:prstGeom prst="rect">
            <a:avLst/>
          </a:prstGeom>
          <a:noFill/>
        </p:spPr>
        <p:txBody>
          <a:bodyPr wrap="square" rtlCol="0">
            <a:spAutoFit/>
          </a:bodyPr>
          <a:lstStyle/>
          <a:p>
            <a:pPr algn="ctr"/>
            <a:r>
              <a:rPr lang="en-US" sz="2000" b="1" dirty="0">
                <a:latin typeface="Helvetica" panose="020B0604020202020204" pitchFamily="34" charset="0"/>
                <a:cs typeface="Helvetica" panose="020B0604020202020204" pitchFamily="34" charset="0"/>
              </a:rPr>
              <a:t>What Is A CCD</a:t>
            </a:r>
          </a:p>
        </p:txBody>
      </p:sp>
      <p:sp>
        <p:nvSpPr>
          <p:cNvPr id="7" name="TextBox 6">
            <a:extLst>
              <a:ext uri="{FF2B5EF4-FFF2-40B4-BE49-F238E27FC236}">
                <a16:creationId xmlns:a16="http://schemas.microsoft.com/office/drawing/2014/main" id="{485EE340-2BA4-8637-2EF2-0DF9E034B150}"/>
              </a:ext>
            </a:extLst>
          </p:cNvPr>
          <p:cNvSpPr txBox="1"/>
          <p:nvPr/>
        </p:nvSpPr>
        <p:spPr>
          <a:xfrm>
            <a:off x="736827" y="1121079"/>
            <a:ext cx="4034465" cy="4247317"/>
          </a:xfrm>
          <a:prstGeom prst="rect">
            <a:avLst/>
          </a:prstGeom>
          <a:noFill/>
        </p:spPr>
        <p:txBody>
          <a:bodyPr wrap="square" rtlCol="0">
            <a:spAutoFit/>
          </a:bodyPr>
          <a:lstStyle/>
          <a:p>
            <a:pPr marL="285750" indent="-285750">
              <a:buFont typeface="Arial" panose="020B0604020202020204" pitchFamily="34" charset="0"/>
              <a:buChar char="•"/>
            </a:pPr>
            <a:r>
              <a:rPr lang="en-US" sz="1800" b="1" dirty="0">
                <a:latin typeface="Helvetica" panose="020B0604020202020204" pitchFamily="34" charset="0"/>
                <a:cs typeface="Helvetica" panose="020B0604020202020204" pitchFamily="34" charset="0"/>
              </a:rPr>
              <a:t>A Charged-Coupled Device also known as a CCD is a light sensitive integrated circuit that captures images by converting photons to electrons.</a:t>
            </a:r>
          </a:p>
          <a:p>
            <a:pPr marL="285750" indent="-285750">
              <a:buFont typeface="Arial" panose="020B0604020202020204" pitchFamily="34" charset="0"/>
              <a:buChar char="•"/>
            </a:pPr>
            <a:r>
              <a:rPr lang="en-US" sz="1800" b="1" dirty="0">
                <a:latin typeface="Helvetica" panose="020B0604020202020204" pitchFamily="34" charset="0"/>
                <a:cs typeface="Helvetica" panose="020B0604020202020204" pitchFamily="34" charset="0"/>
              </a:rPr>
              <a:t>A CCD sensor holds pixels which are the elements of an image. Each pixel collects electric charge. The amount of charge is related to the intensity of light captured by that pixel.</a:t>
            </a:r>
          </a:p>
          <a:p>
            <a:pPr marL="285750" indent="-285750">
              <a:buFont typeface="Arial" panose="020B0604020202020204" pitchFamily="34" charset="0"/>
              <a:buChar char="•"/>
            </a:pPr>
            <a:r>
              <a:rPr lang="en-US" sz="1800" b="1" dirty="0">
                <a:latin typeface="Helvetica" panose="020B0604020202020204" pitchFamily="34" charset="0"/>
                <a:cs typeface="Helvetica" panose="020B0604020202020204" pitchFamily="34" charset="0"/>
              </a:rPr>
              <a:t>Like stated before, the CCD will be used to measure visible light that is emitted by the scintillating crystal.</a:t>
            </a:r>
          </a:p>
        </p:txBody>
      </p:sp>
      <p:pic>
        <p:nvPicPr>
          <p:cNvPr id="5122" name="Picture 2">
            <a:extLst>
              <a:ext uri="{FF2B5EF4-FFF2-40B4-BE49-F238E27FC236}">
                <a16:creationId xmlns:a16="http://schemas.microsoft.com/office/drawing/2014/main" id="{811C847D-5CCE-CB08-1D91-30574907C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469" y="795021"/>
            <a:ext cx="3668852" cy="49023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7FB01A-00D9-18FC-A2D8-7A9468F70D14}"/>
              </a:ext>
            </a:extLst>
          </p:cNvPr>
          <p:cNvSpPr txBox="1"/>
          <p:nvPr/>
        </p:nvSpPr>
        <p:spPr>
          <a:xfrm>
            <a:off x="4660801" y="5736921"/>
            <a:ext cx="3018532" cy="461665"/>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5: This is an image of a Charged-Coupled Device.</a:t>
            </a:r>
          </a:p>
        </p:txBody>
      </p:sp>
    </p:spTree>
    <p:extLst>
      <p:ext uri="{BB962C8B-B14F-4D97-AF65-F5344CB8AC3E}">
        <p14:creationId xmlns:p14="http://schemas.microsoft.com/office/powerpoint/2010/main" val="181212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8C2D76-5DFD-2C26-A787-19C6FCF39DEB}"/>
              </a:ext>
            </a:extLst>
          </p:cNvPr>
          <p:cNvSpPr>
            <a:spLocks noGrp="1"/>
          </p:cNvSpPr>
          <p:nvPr>
            <p:ph type="dt" sz="half" idx="10"/>
          </p:nvPr>
        </p:nvSpPr>
        <p:spPr/>
        <p:txBody>
          <a:bodyPr/>
          <a:lstStyle/>
          <a:p>
            <a:pPr>
              <a:defRPr/>
            </a:pPr>
            <a:fld id="{3C7E1B65-1920-CF40-87B8-818D6517E0EA}" type="datetime1">
              <a:rPr lang="en-US" smtClean="0"/>
              <a:t>8/11/2022</a:t>
            </a:fld>
            <a:endParaRPr lang="en-US" dirty="0"/>
          </a:p>
        </p:txBody>
      </p:sp>
      <p:sp>
        <p:nvSpPr>
          <p:cNvPr id="3" name="Footer Placeholder 2">
            <a:extLst>
              <a:ext uri="{FF2B5EF4-FFF2-40B4-BE49-F238E27FC236}">
                <a16:creationId xmlns:a16="http://schemas.microsoft.com/office/drawing/2014/main" id="{1314469D-95E8-EF5E-E357-7AD50EE1AEC3}"/>
              </a:ext>
            </a:extLst>
          </p:cNvPr>
          <p:cNvSpPr>
            <a:spLocks noGrp="1"/>
          </p:cNvSpPr>
          <p:nvPr>
            <p:ph type="ftr" sz="quarter" idx="11"/>
          </p:nvPr>
        </p:nvSpPr>
        <p:spPr/>
        <p:txBody>
          <a:bodyPr/>
          <a:lstStyle/>
          <a:p>
            <a:pPr>
              <a:defRPr/>
            </a:pPr>
            <a:r>
              <a:rPr lang="en-US" dirty="0"/>
              <a:t>Anthony Brown | Directional Dark Matter Detection With Scintillating Crystals</a:t>
            </a:r>
          </a:p>
          <a:p>
            <a:pPr>
              <a:defRPr/>
            </a:pPr>
            <a:endParaRPr lang="en-US" b="1" dirty="0"/>
          </a:p>
        </p:txBody>
      </p:sp>
      <p:sp>
        <p:nvSpPr>
          <p:cNvPr id="4" name="Slide Number Placeholder 3">
            <a:extLst>
              <a:ext uri="{FF2B5EF4-FFF2-40B4-BE49-F238E27FC236}">
                <a16:creationId xmlns:a16="http://schemas.microsoft.com/office/drawing/2014/main" id="{1BE11B5F-EB35-2A51-654D-D0CFDB4F7D4B}"/>
              </a:ext>
            </a:extLst>
          </p:cNvPr>
          <p:cNvSpPr>
            <a:spLocks noGrp="1"/>
          </p:cNvSpPr>
          <p:nvPr>
            <p:ph type="sldNum" sz="quarter" idx="12"/>
          </p:nvPr>
        </p:nvSpPr>
        <p:spPr/>
        <p:txBody>
          <a:bodyPr/>
          <a:lstStyle/>
          <a:p>
            <a:pPr>
              <a:defRPr/>
            </a:pPr>
            <a:fld id="{148C009B-CB69-E04A-B9B3-34B26D69E9CF}" type="slidenum">
              <a:rPr lang="en-US" smtClean="0"/>
              <a:pPr>
                <a:defRPr/>
              </a:pPr>
              <a:t>7</a:t>
            </a:fld>
            <a:endParaRPr lang="en-US" dirty="0"/>
          </a:p>
        </p:txBody>
      </p:sp>
      <p:sp>
        <p:nvSpPr>
          <p:cNvPr id="6" name="TextBox 5">
            <a:extLst>
              <a:ext uri="{FF2B5EF4-FFF2-40B4-BE49-F238E27FC236}">
                <a16:creationId xmlns:a16="http://schemas.microsoft.com/office/drawing/2014/main" id="{ABB5147F-C3EF-BD67-9DA2-A37B70C3E7D2}"/>
              </a:ext>
            </a:extLst>
          </p:cNvPr>
          <p:cNvSpPr txBox="1"/>
          <p:nvPr/>
        </p:nvSpPr>
        <p:spPr>
          <a:xfrm>
            <a:off x="1011485" y="328246"/>
            <a:ext cx="7121029" cy="461665"/>
          </a:xfrm>
          <a:prstGeom prst="rect">
            <a:avLst/>
          </a:prstGeom>
          <a:noFill/>
        </p:spPr>
        <p:txBody>
          <a:bodyPr wrap="square" rtlCol="0">
            <a:spAutoFit/>
          </a:bodyPr>
          <a:lstStyle/>
          <a:p>
            <a:pPr algn="ctr"/>
            <a:r>
              <a:rPr lang="en-US" b="1" dirty="0">
                <a:latin typeface="Helvetica" panose="020B0604020202020204" pitchFamily="34" charset="0"/>
                <a:cs typeface="Helvetica" panose="020B0604020202020204" pitchFamily="34" charset="0"/>
              </a:rPr>
              <a:t>Objective Of Research</a:t>
            </a:r>
          </a:p>
        </p:txBody>
      </p:sp>
      <p:sp>
        <p:nvSpPr>
          <p:cNvPr id="7" name="TextBox 6">
            <a:extLst>
              <a:ext uri="{FF2B5EF4-FFF2-40B4-BE49-F238E27FC236}">
                <a16:creationId xmlns:a16="http://schemas.microsoft.com/office/drawing/2014/main" id="{59472E2D-97A6-A0BB-3DCE-2D2CC4A0D291}"/>
              </a:ext>
            </a:extLst>
          </p:cNvPr>
          <p:cNvSpPr txBox="1"/>
          <p:nvPr/>
        </p:nvSpPr>
        <p:spPr>
          <a:xfrm>
            <a:off x="636588" y="874454"/>
            <a:ext cx="4404577" cy="5109091"/>
          </a:xfrm>
          <a:prstGeom prst="rect">
            <a:avLst/>
          </a:prstGeom>
          <a:noFill/>
        </p:spPr>
        <p:txBody>
          <a:bodyPr wrap="square" rtlCol="0">
            <a:spAutoFit/>
          </a:bodyPr>
          <a:lstStyle/>
          <a:p>
            <a:pPr marL="342900" indent="-342900">
              <a:buFont typeface="Arial" panose="020B0604020202020204" pitchFamily="34" charset="0"/>
              <a:buChar char="•"/>
            </a:pPr>
            <a:r>
              <a:rPr lang="en-US" sz="1800" b="1" dirty="0">
                <a:latin typeface="Helvetica" panose="020B0604020202020204" pitchFamily="34" charset="0"/>
                <a:cs typeface="Helvetica" panose="020B0604020202020204" pitchFamily="34" charset="0"/>
              </a:rPr>
              <a:t>The objective of this research project is to use a Computer Aided Design Software (CAD) called AutoDesk Fusion 360 to create a housing component for the Scintillating Crystal that would be compatible with the front end of the Astro Dewar holding a CCD.</a:t>
            </a:r>
          </a:p>
          <a:p>
            <a:pPr marL="342900" indent="-342900">
              <a:buFont typeface="Arial" panose="020B0604020202020204" pitchFamily="34" charset="0"/>
              <a:buChar char="•"/>
            </a:pPr>
            <a:r>
              <a:rPr lang="en-US" sz="1800" b="1" dirty="0">
                <a:latin typeface="Helvetica" panose="020B0604020202020204" pitchFamily="34" charset="0"/>
                <a:cs typeface="Helvetica" panose="020B0604020202020204" pitchFamily="34" charset="0"/>
              </a:rPr>
              <a:t>A fiber optic cable</a:t>
            </a:r>
            <a:r>
              <a:rPr lang="en-US" sz="1800" b="1" i="0" u="none" strike="noStrike" dirty="0">
                <a:effectLst/>
                <a:latin typeface="Helvetica" panose="020B0604020202020204" pitchFamily="34" charset="0"/>
                <a:cs typeface="Helvetica" panose="020B0604020202020204" pitchFamily="34" charset="0"/>
              </a:rPr>
              <a:t> will be connected to the back of the housing component to emit light onto the scintillating crysta</a:t>
            </a:r>
            <a:r>
              <a:rPr lang="en-US" sz="1800" b="1" dirty="0">
                <a:latin typeface="Helvetica" panose="020B0604020202020204" pitchFamily="34" charset="0"/>
                <a:cs typeface="Helvetica" panose="020B0604020202020204" pitchFamily="34" charset="0"/>
              </a:rPr>
              <a:t>l to calibrate the scintillation output.</a:t>
            </a:r>
          </a:p>
          <a:p>
            <a:pPr marL="342900" indent="-342900">
              <a:buFont typeface="Arial" panose="020B0604020202020204" pitchFamily="34" charset="0"/>
              <a:buChar char="•"/>
            </a:pPr>
            <a:r>
              <a:rPr lang="en-US" sz="1800" b="1" i="0" u="none" strike="noStrike" dirty="0">
                <a:effectLst/>
                <a:latin typeface="Helvetica" panose="020B0604020202020204" pitchFamily="34" charset="0"/>
                <a:cs typeface="Helvetica" panose="020B0604020202020204" pitchFamily="34" charset="0"/>
              </a:rPr>
              <a:t>The housing component will also consist of a shutter mechanism to allow and prevent light from hitting the CCD.</a:t>
            </a:r>
          </a:p>
          <a:p>
            <a:pPr marL="342900" indent="-342900">
              <a:buFont typeface="Arial" panose="020B0604020202020204" pitchFamily="34" charset="0"/>
              <a:buChar char="•"/>
            </a:pPr>
            <a:endParaRPr lang="en-US" sz="2000" b="1" dirty="0">
              <a:latin typeface="Helvetica" panose="020B0604020202020204" pitchFamily="34" charset="0"/>
              <a:cs typeface="Helvetica" panose="020B0604020202020204" pitchFamily="34" charset="0"/>
            </a:endParaRPr>
          </a:p>
        </p:txBody>
      </p:sp>
      <p:pic>
        <p:nvPicPr>
          <p:cNvPr id="6146" name="Picture 2">
            <a:extLst>
              <a:ext uri="{FF2B5EF4-FFF2-40B4-BE49-F238E27FC236}">
                <a16:creationId xmlns:a16="http://schemas.microsoft.com/office/drawing/2014/main" id="{98198E83-AC1F-AB6A-25F6-586A5065F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104" y="789912"/>
            <a:ext cx="3053111" cy="2105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10;&#10;Description automatically generated">
            <a:extLst>
              <a:ext uri="{FF2B5EF4-FFF2-40B4-BE49-F238E27FC236}">
                <a16:creationId xmlns:a16="http://schemas.microsoft.com/office/drawing/2014/main" id="{9157E30E-EFCF-7154-3E26-1474147A6F89}"/>
              </a:ext>
            </a:extLst>
          </p:cNvPr>
          <p:cNvPicPr>
            <a:picLocks noChangeAspect="1"/>
          </p:cNvPicPr>
          <p:nvPr/>
        </p:nvPicPr>
        <p:blipFill>
          <a:blip r:embed="rId3"/>
          <a:stretch>
            <a:fillRect/>
          </a:stretch>
        </p:blipFill>
        <p:spPr>
          <a:xfrm>
            <a:off x="5200732" y="3483740"/>
            <a:ext cx="3158619" cy="1967469"/>
          </a:xfrm>
          <a:prstGeom prst="rect">
            <a:avLst/>
          </a:prstGeom>
        </p:spPr>
      </p:pic>
      <p:sp>
        <p:nvSpPr>
          <p:cNvPr id="5" name="TextBox 4">
            <a:extLst>
              <a:ext uri="{FF2B5EF4-FFF2-40B4-BE49-F238E27FC236}">
                <a16:creationId xmlns:a16="http://schemas.microsoft.com/office/drawing/2014/main" id="{134B3C34-E289-BC92-D162-7B6B90D82F72}"/>
              </a:ext>
            </a:extLst>
          </p:cNvPr>
          <p:cNvSpPr txBox="1"/>
          <p:nvPr/>
        </p:nvSpPr>
        <p:spPr>
          <a:xfrm>
            <a:off x="5214792" y="3016301"/>
            <a:ext cx="3158619" cy="461665"/>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6: This is an image of an Astro Dewar.</a:t>
            </a:r>
          </a:p>
        </p:txBody>
      </p:sp>
      <p:sp>
        <p:nvSpPr>
          <p:cNvPr id="8" name="TextBox 7">
            <a:extLst>
              <a:ext uri="{FF2B5EF4-FFF2-40B4-BE49-F238E27FC236}">
                <a16:creationId xmlns:a16="http://schemas.microsoft.com/office/drawing/2014/main" id="{E337D494-B494-1D92-E369-76641010C039}"/>
              </a:ext>
            </a:extLst>
          </p:cNvPr>
          <p:cNvSpPr txBox="1"/>
          <p:nvPr/>
        </p:nvSpPr>
        <p:spPr>
          <a:xfrm>
            <a:off x="5214793" y="5451209"/>
            <a:ext cx="3616830" cy="646331"/>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7: This is the base of the housing component, and the crystal will be held in the square holder located below. </a:t>
            </a:r>
          </a:p>
        </p:txBody>
      </p:sp>
    </p:spTree>
    <p:extLst>
      <p:ext uri="{BB962C8B-B14F-4D97-AF65-F5344CB8AC3E}">
        <p14:creationId xmlns:p14="http://schemas.microsoft.com/office/powerpoint/2010/main" val="2102576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CAC015-9EB6-4D8D-88C4-0CAF1EA26E46}"/>
              </a:ext>
            </a:extLst>
          </p:cNvPr>
          <p:cNvSpPr>
            <a:spLocks noGrp="1"/>
          </p:cNvSpPr>
          <p:nvPr>
            <p:ph type="body" sz="half" idx="2"/>
          </p:nvPr>
        </p:nvSpPr>
        <p:spPr>
          <a:xfrm>
            <a:off x="228600" y="1580172"/>
            <a:ext cx="3447310" cy="2128324"/>
          </a:xfrm>
        </p:spPr>
        <p:txBody>
          <a:bodyPr/>
          <a:lstStyle/>
          <a:p>
            <a:pPr marL="285750" indent="-285750">
              <a:buFont typeface="Arial" panose="020B0604020202020204" pitchFamily="34" charset="0"/>
              <a:buChar char="•"/>
            </a:pPr>
            <a:r>
              <a:rPr lang="en-US" sz="1800" dirty="0">
                <a:solidFill>
                  <a:schemeClr val="tx1"/>
                </a:solidFill>
                <a:latin typeface="Helvetica" panose="020B0604020202020204" pitchFamily="34" charset="0"/>
                <a:cs typeface="Helvetica" panose="020B0604020202020204" pitchFamily="34" charset="0"/>
              </a:rPr>
              <a:t>The scintillating crystal housing component base has a circular shape to clamp on the end of the Astro Dewar. </a:t>
            </a:r>
          </a:p>
          <a:p>
            <a:endParaRPr lang="en-US" sz="1800" dirty="0">
              <a:solidFill>
                <a:schemeClr val="tx1"/>
              </a:solidFill>
              <a:latin typeface="Helvetica" panose="020B0604020202020204" pitchFamily="34" charset="0"/>
              <a:cs typeface="Helvetica" panose="020B0604020202020204" pitchFamily="34" charset="0"/>
            </a:endParaRPr>
          </a:p>
          <a:p>
            <a:endParaRPr lang="en-US" sz="1800" dirty="0">
              <a:solidFill>
                <a:schemeClr val="tx1"/>
              </a:solidFill>
            </a:endParaRPr>
          </a:p>
        </p:txBody>
      </p:sp>
      <p:sp>
        <p:nvSpPr>
          <p:cNvPr id="4" name="Date Placeholder 3">
            <a:extLst>
              <a:ext uri="{FF2B5EF4-FFF2-40B4-BE49-F238E27FC236}">
                <a16:creationId xmlns:a16="http://schemas.microsoft.com/office/drawing/2014/main" id="{884F8215-317A-CCD8-4246-C596EAF320EF}"/>
              </a:ext>
            </a:extLst>
          </p:cNvPr>
          <p:cNvSpPr>
            <a:spLocks noGrp="1"/>
          </p:cNvSpPr>
          <p:nvPr>
            <p:ph type="dt" sz="half" idx="16"/>
          </p:nvPr>
        </p:nvSpPr>
        <p:spPr/>
        <p:txBody>
          <a:bodyPr/>
          <a:lstStyle/>
          <a:p>
            <a:pPr>
              <a:defRPr/>
            </a:pPr>
            <a:fld id="{09EA2773-F02A-CC43-B1C5-479A1F34EDA7}" type="datetime1">
              <a:rPr lang="en-US" smtClean="0"/>
              <a:t>8/11/2022</a:t>
            </a:fld>
            <a:endParaRPr lang="en-US" dirty="0"/>
          </a:p>
        </p:txBody>
      </p:sp>
      <p:sp>
        <p:nvSpPr>
          <p:cNvPr id="5" name="Footer Placeholder 4">
            <a:extLst>
              <a:ext uri="{FF2B5EF4-FFF2-40B4-BE49-F238E27FC236}">
                <a16:creationId xmlns:a16="http://schemas.microsoft.com/office/drawing/2014/main" id="{FB7A6F1C-6F5C-6C9D-F8A5-BD75827EC2C2}"/>
              </a:ext>
            </a:extLst>
          </p:cNvPr>
          <p:cNvSpPr>
            <a:spLocks noGrp="1"/>
          </p:cNvSpPr>
          <p:nvPr>
            <p:ph type="ftr" sz="quarter" idx="17"/>
          </p:nvPr>
        </p:nvSpPr>
        <p:spPr>
          <a:xfrm>
            <a:off x="1512434" y="6504213"/>
            <a:ext cx="6262119" cy="250031"/>
          </a:xfrm>
        </p:spPr>
        <p:txBody>
          <a:bodyPr/>
          <a:lstStyle/>
          <a:p>
            <a:pPr>
              <a:defRPr/>
            </a:pPr>
            <a:r>
              <a:rPr lang="en-US" dirty="0"/>
              <a:t>Anthony Brown | Directional Dark Matter Detection With Scintillating Crystals</a:t>
            </a:r>
          </a:p>
          <a:p>
            <a:pPr>
              <a:defRPr/>
            </a:pPr>
            <a:endParaRPr lang="en-US" b="1" dirty="0"/>
          </a:p>
        </p:txBody>
      </p:sp>
      <p:sp>
        <p:nvSpPr>
          <p:cNvPr id="6" name="Slide Number Placeholder 5">
            <a:extLst>
              <a:ext uri="{FF2B5EF4-FFF2-40B4-BE49-F238E27FC236}">
                <a16:creationId xmlns:a16="http://schemas.microsoft.com/office/drawing/2014/main" id="{EE533537-C0E2-BCF9-4880-83792AA81DC6}"/>
              </a:ext>
            </a:extLst>
          </p:cNvPr>
          <p:cNvSpPr>
            <a:spLocks noGrp="1"/>
          </p:cNvSpPr>
          <p:nvPr>
            <p:ph type="sldNum" sz="quarter" idx="18"/>
          </p:nvPr>
        </p:nvSpPr>
        <p:spPr/>
        <p:txBody>
          <a:bodyPr/>
          <a:lstStyle/>
          <a:p>
            <a:pPr>
              <a:defRPr/>
            </a:pPr>
            <a:fld id="{979A04A2-726F-2143-A443-7788AF27176E}" type="slidenum">
              <a:rPr lang="en-US" smtClean="0"/>
              <a:pPr>
                <a:defRPr/>
              </a:pPr>
              <a:t>8</a:t>
            </a:fld>
            <a:endParaRPr lang="en-US" dirty="0"/>
          </a:p>
        </p:txBody>
      </p:sp>
      <p:sp>
        <p:nvSpPr>
          <p:cNvPr id="7" name="Title 6">
            <a:extLst>
              <a:ext uri="{FF2B5EF4-FFF2-40B4-BE49-F238E27FC236}">
                <a16:creationId xmlns:a16="http://schemas.microsoft.com/office/drawing/2014/main" id="{3105BB98-DEAF-B51F-6D6C-37A8AC7E276A}"/>
              </a:ext>
            </a:extLst>
          </p:cNvPr>
          <p:cNvSpPr>
            <a:spLocks noGrp="1"/>
          </p:cNvSpPr>
          <p:nvPr>
            <p:ph type="title"/>
          </p:nvPr>
        </p:nvSpPr>
        <p:spPr/>
        <p:txBody>
          <a:bodyPr/>
          <a:lstStyle/>
          <a:p>
            <a:pPr algn="ctr"/>
            <a:r>
              <a:rPr lang="en-US" sz="2800" b="1" i="0" kern="1200" dirty="0">
                <a:solidFill>
                  <a:schemeClr val="tx1"/>
                </a:solidFill>
                <a:latin typeface="Helvetica"/>
                <a:ea typeface="Geneva" charset="0"/>
                <a:cs typeface="ＭＳ Ｐゴシック" charset="0"/>
              </a:rPr>
              <a:t>Housing Component CAD Design</a:t>
            </a:r>
            <a:endParaRPr lang="en-US" dirty="0">
              <a:solidFill>
                <a:schemeClr val="tx1"/>
              </a:solidFill>
            </a:endParaRPr>
          </a:p>
        </p:txBody>
      </p:sp>
      <p:pic>
        <p:nvPicPr>
          <p:cNvPr id="9" name="Picture 8">
            <a:extLst>
              <a:ext uri="{FF2B5EF4-FFF2-40B4-BE49-F238E27FC236}">
                <a16:creationId xmlns:a16="http://schemas.microsoft.com/office/drawing/2014/main" id="{EBA1097B-3094-C670-2AAC-263FC3A4CB2B}"/>
              </a:ext>
            </a:extLst>
          </p:cNvPr>
          <p:cNvPicPr>
            <a:picLocks noChangeAspect="1"/>
          </p:cNvPicPr>
          <p:nvPr/>
        </p:nvPicPr>
        <p:blipFill>
          <a:blip r:embed="rId2"/>
          <a:stretch>
            <a:fillRect/>
          </a:stretch>
        </p:blipFill>
        <p:spPr>
          <a:xfrm>
            <a:off x="4535930" y="815331"/>
            <a:ext cx="3649349" cy="2018906"/>
          </a:xfrm>
          <a:prstGeom prst="rect">
            <a:avLst/>
          </a:prstGeom>
        </p:spPr>
      </p:pic>
      <p:pic>
        <p:nvPicPr>
          <p:cNvPr id="10" name="Picture 9">
            <a:extLst>
              <a:ext uri="{FF2B5EF4-FFF2-40B4-BE49-F238E27FC236}">
                <a16:creationId xmlns:a16="http://schemas.microsoft.com/office/drawing/2014/main" id="{227310F1-AC33-0640-9D59-ADFB86CC147A}"/>
              </a:ext>
            </a:extLst>
          </p:cNvPr>
          <p:cNvPicPr>
            <a:picLocks noChangeAspect="1"/>
          </p:cNvPicPr>
          <p:nvPr/>
        </p:nvPicPr>
        <p:blipFill>
          <a:blip r:embed="rId3"/>
          <a:stretch>
            <a:fillRect/>
          </a:stretch>
        </p:blipFill>
        <p:spPr>
          <a:xfrm>
            <a:off x="4535930" y="3194890"/>
            <a:ext cx="3817863" cy="2169240"/>
          </a:xfrm>
          <a:prstGeom prst="rect">
            <a:avLst/>
          </a:prstGeom>
        </p:spPr>
      </p:pic>
      <p:sp>
        <p:nvSpPr>
          <p:cNvPr id="11" name="TextBox 10">
            <a:extLst>
              <a:ext uri="{FF2B5EF4-FFF2-40B4-BE49-F238E27FC236}">
                <a16:creationId xmlns:a16="http://schemas.microsoft.com/office/drawing/2014/main" id="{23DD763F-D0BF-BDD3-24AC-901D526C7CBF}"/>
              </a:ext>
            </a:extLst>
          </p:cNvPr>
          <p:cNvSpPr txBox="1"/>
          <p:nvPr/>
        </p:nvSpPr>
        <p:spPr>
          <a:xfrm>
            <a:off x="222250" y="3231464"/>
            <a:ext cx="3447310" cy="3139321"/>
          </a:xfrm>
          <a:prstGeom prst="rect">
            <a:avLst/>
          </a:prstGeom>
          <a:noFill/>
        </p:spPr>
        <p:txBody>
          <a:bodyPr wrap="square" rtlCol="0">
            <a:spAutoFit/>
          </a:bodyPr>
          <a:lstStyle/>
          <a:p>
            <a:pPr marL="285750" indent="-285750">
              <a:buFont typeface="Arial" panose="020B0604020202020204" pitchFamily="34" charset="0"/>
              <a:buChar char="•"/>
            </a:pPr>
            <a:r>
              <a:rPr lang="en-US" sz="1800" b="1" dirty="0">
                <a:latin typeface="Helvetica" panose="020B0604020202020204" pitchFamily="34" charset="0"/>
                <a:cs typeface="Helvetica" panose="020B0604020202020204" pitchFamily="34" charset="0"/>
              </a:rPr>
              <a:t>A turning shutter mechanism was added to the base of the component to allow and prevent light from hitting the CCD.</a:t>
            </a:r>
          </a:p>
          <a:p>
            <a:pPr marL="285750" indent="-285750">
              <a:buFont typeface="Arial" panose="020B0604020202020204" pitchFamily="34" charset="0"/>
              <a:buChar char="•"/>
            </a:pPr>
            <a:r>
              <a:rPr lang="en-US" sz="1800" b="1" dirty="0">
                <a:latin typeface="Helvetica" panose="020B0604020202020204" pitchFamily="34" charset="0"/>
                <a:cs typeface="Helvetica" panose="020B0604020202020204" pitchFamily="34" charset="0"/>
              </a:rPr>
              <a:t>The shutter can only turn 70 degrees clockwise and counterclockwise to prevent excessive rotation while inside the component.</a:t>
            </a:r>
          </a:p>
        </p:txBody>
      </p:sp>
      <p:sp>
        <p:nvSpPr>
          <p:cNvPr id="8" name="TextBox 7">
            <a:extLst>
              <a:ext uri="{FF2B5EF4-FFF2-40B4-BE49-F238E27FC236}">
                <a16:creationId xmlns:a16="http://schemas.microsoft.com/office/drawing/2014/main" id="{A6106A73-675D-A3BC-A4E3-407358CD89B4}"/>
              </a:ext>
            </a:extLst>
          </p:cNvPr>
          <p:cNvSpPr txBox="1"/>
          <p:nvPr/>
        </p:nvSpPr>
        <p:spPr>
          <a:xfrm flipH="1">
            <a:off x="4419598" y="2764007"/>
            <a:ext cx="3554664" cy="830997"/>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8: An O-ring groove was added to the base to seal the various pieces of the component together and to prevent light from leaking out.</a:t>
            </a:r>
          </a:p>
        </p:txBody>
      </p:sp>
      <p:sp>
        <p:nvSpPr>
          <p:cNvPr id="12" name="TextBox 11">
            <a:extLst>
              <a:ext uri="{FF2B5EF4-FFF2-40B4-BE49-F238E27FC236}">
                <a16:creationId xmlns:a16="http://schemas.microsoft.com/office/drawing/2014/main" id="{DA36F80F-4CAC-2F3C-A204-47090A9D5325}"/>
              </a:ext>
            </a:extLst>
          </p:cNvPr>
          <p:cNvSpPr txBox="1"/>
          <p:nvPr/>
        </p:nvSpPr>
        <p:spPr>
          <a:xfrm>
            <a:off x="4451672" y="5301941"/>
            <a:ext cx="3817863" cy="646331"/>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9: This turning shutter mechanism allows you to precisely measure the scintillating crystal’s output.  </a:t>
            </a:r>
          </a:p>
        </p:txBody>
      </p:sp>
    </p:spTree>
    <p:extLst>
      <p:ext uri="{BB962C8B-B14F-4D97-AF65-F5344CB8AC3E}">
        <p14:creationId xmlns:p14="http://schemas.microsoft.com/office/powerpoint/2010/main" val="3778340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47D4AA-7A77-5EE6-D69E-DE244C57F476}"/>
              </a:ext>
            </a:extLst>
          </p:cNvPr>
          <p:cNvSpPr>
            <a:spLocks noGrp="1"/>
          </p:cNvSpPr>
          <p:nvPr>
            <p:ph type="body" sz="half" idx="2"/>
          </p:nvPr>
        </p:nvSpPr>
        <p:spPr>
          <a:xfrm>
            <a:off x="200032" y="1268621"/>
            <a:ext cx="4495800" cy="3273182"/>
          </a:xfrm>
        </p:spPr>
        <p:txBody>
          <a:bodyPr/>
          <a:lstStyle/>
          <a:p>
            <a:pPr marL="285750" indent="-285750">
              <a:buFont typeface="Arial" panose="020B0604020202020204" pitchFamily="34" charset="0"/>
              <a:buChar char="•"/>
            </a:pPr>
            <a:r>
              <a:rPr lang="en-US" sz="1600" dirty="0">
                <a:solidFill>
                  <a:schemeClr val="tx1"/>
                </a:solidFill>
                <a:latin typeface="Helvetica" panose="020B0604020202020204" pitchFamily="34" charset="0"/>
                <a:cs typeface="Helvetica" panose="020B0604020202020204" pitchFamily="34" charset="0"/>
              </a:rPr>
              <a:t>A top cylinder was added to the housing component to prevent light from leaking out. </a:t>
            </a:r>
            <a:r>
              <a:rPr lang="en-US" dirty="0">
                <a:solidFill>
                  <a:schemeClr val="tx1"/>
                </a:solidFill>
                <a:latin typeface="Helvetica" panose="020B0604020202020204" pitchFamily="34" charset="0"/>
                <a:cs typeface="Helvetica" panose="020B0604020202020204" pitchFamily="34" charset="0"/>
              </a:rPr>
              <a:t>An optic fiber cable hole was also added onto the square holder at the bottom of the housing component base. The fiber cable </a:t>
            </a:r>
            <a:r>
              <a:rPr lang="en-US" sz="1600" i="0" u="none" strike="noStrike" dirty="0">
                <a:solidFill>
                  <a:schemeClr val="tx1"/>
                </a:solidFill>
                <a:effectLst/>
                <a:latin typeface="Helvetica" panose="020B0604020202020204" pitchFamily="34" charset="0"/>
                <a:cs typeface="Helvetica" panose="020B0604020202020204" pitchFamily="34" charset="0"/>
              </a:rPr>
              <a:t>will be connected to emit light onto the scintillating crysta</a:t>
            </a:r>
            <a:r>
              <a:rPr lang="en-US" sz="1600" dirty="0">
                <a:solidFill>
                  <a:schemeClr val="tx1"/>
                </a:solidFill>
                <a:latin typeface="Helvetica" panose="020B0604020202020204" pitchFamily="34" charset="0"/>
                <a:cs typeface="Helvetica" panose="020B0604020202020204" pitchFamily="34" charset="0"/>
              </a:rPr>
              <a:t>l to calibrate the scintillation output.</a:t>
            </a:r>
            <a:r>
              <a:rPr lang="en-US" dirty="0">
                <a:solidFill>
                  <a:schemeClr val="tx1"/>
                </a:solidFill>
                <a:latin typeface="Helvetica" panose="020B0604020202020204" pitchFamily="34" charset="0"/>
                <a:cs typeface="Helvetica" panose="020B0604020202020204" pitchFamily="34" charset="0"/>
              </a:rPr>
              <a:t> </a:t>
            </a:r>
          </a:p>
          <a:p>
            <a:pPr marL="285750" indent="-285750">
              <a:buFont typeface="Arial" panose="020B0604020202020204" pitchFamily="34" charset="0"/>
              <a:buChar char="•"/>
            </a:pPr>
            <a:endParaRPr lang="en-US" sz="1600" dirty="0">
              <a:solidFill>
                <a:schemeClr val="tx1"/>
              </a:solidFill>
              <a:latin typeface="Helvetica" panose="020B0604020202020204" pitchFamily="34" charset="0"/>
              <a:cs typeface="Helvetica" panose="020B0604020202020204" pitchFamily="34" charset="0"/>
            </a:endParaRPr>
          </a:p>
          <a:p>
            <a:endParaRPr lang="en-US" dirty="0"/>
          </a:p>
        </p:txBody>
      </p:sp>
      <p:sp>
        <p:nvSpPr>
          <p:cNvPr id="4" name="Date Placeholder 3">
            <a:extLst>
              <a:ext uri="{FF2B5EF4-FFF2-40B4-BE49-F238E27FC236}">
                <a16:creationId xmlns:a16="http://schemas.microsoft.com/office/drawing/2014/main" id="{D9092A24-9749-36B3-0A70-1406C9173FCA}"/>
              </a:ext>
            </a:extLst>
          </p:cNvPr>
          <p:cNvSpPr>
            <a:spLocks noGrp="1"/>
          </p:cNvSpPr>
          <p:nvPr>
            <p:ph type="dt" sz="half" idx="16"/>
          </p:nvPr>
        </p:nvSpPr>
        <p:spPr/>
        <p:txBody>
          <a:bodyPr/>
          <a:lstStyle/>
          <a:p>
            <a:pPr>
              <a:defRPr/>
            </a:pPr>
            <a:fld id="{09EA2773-F02A-CC43-B1C5-479A1F34EDA7}" type="datetime1">
              <a:rPr lang="en-US" smtClean="0"/>
              <a:t>8/11/2022</a:t>
            </a:fld>
            <a:endParaRPr lang="en-US" dirty="0"/>
          </a:p>
        </p:txBody>
      </p:sp>
      <p:sp>
        <p:nvSpPr>
          <p:cNvPr id="5" name="Footer Placeholder 4">
            <a:extLst>
              <a:ext uri="{FF2B5EF4-FFF2-40B4-BE49-F238E27FC236}">
                <a16:creationId xmlns:a16="http://schemas.microsoft.com/office/drawing/2014/main" id="{621886DB-ECB8-22B3-210A-7E5EDBAEA765}"/>
              </a:ext>
            </a:extLst>
          </p:cNvPr>
          <p:cNvSpPr>
            <a:spLocks noGrp="1"/>
          </p:cNvSpPr>
          <p:nvPr>
            <p:ph type="ftr" sz="quarter" idx="17"/>
          </p:nvPr>
        </p:nvSpPr>
        <p:spPr/>
        <p:txBody>
          <a:bodyPr/>
          <a:lstStyle/>
          <a:p>
            <a:pPr>
              <a:defRPr/>
            </a:pPr>
            <a:r>
              <a:rPr lang="en-US" dirty="0"/>
              <a:t>Anthony Brown | Directional Dark Matter Detection With Scintillating Crystals</a:t>
            </a:r>
          </a:p>
          <a:p>
            <a:pPr>
              <a:defRPr/>
            </a:pPr>
            <a:endParaRPr lang="en-US" b="1" dirty="0"/>
          </a:p>
        </p:txBody>
      </p:sp>
      <p:sp>
        <p:nvSpPr>
          <p:cNvPr id="6" name="Slide Number Placeholder 5">
            <a:extLst>
              <a:ext uri="{FF2B5EF4-FFF2-40B4-BE49-F238E27FC236}">
                <a16:creationId xmlns:a16="http://schemas.microsoft.com/office/drawing/2014/main" id="{F29B324B-F7D0-63D8-925C-123AC5B47680}"/>
              </a:ext>
            </a:extLst>
          </p:cNvPr>
          <p:cNvSpPr>
            <a:spLocks noGrp="1"/>
          </p:cNvSpPr>
          <p:nvPr>
            <p:ph type="sldNum" sz="quarter" idx="18"/>
          </p:nvPr>
        </p:nvSpPr>
        <p:spPr/>
        <p:txBody>
          <a:bodyPr/>
          <a:lstStyle/>
          <a:p>
            <a:pPr>
              <a:defRPr/>
            </a:pPr>
            <a:fld id="{979A04A2-726F-2143-A443-7788AF27176E}" type="slidenum">
              <a:rPr lang="en-US" smtClean="0"/>
              <a:pPr>
                <a:defRPr/>
              </a:pPr>
              <a:t>9</a:t>
            </a:fld>
            <a:endParaRPr lang="en-US" dirty="0"/>
          </a:p>
        </p:txBody>
      </p:sp>
      <p:sp>
        <p:nvSpPr>
          <p:cNvPr id="7" name="Title 6">
            <a:extLst>
              <a:ext uri="{FF2B5EF4-FFF2-40B4-BE49-F238E27FC236}">
                <a16:creationId xmlns:a16="http://schemas.microsoft.com/office/drawing/2014/main" id="{37FB84FE-A419-5ED7-709E-3D66D76DDDBE}"/>
              </a:ext>
            </a:extLst>
          </p:cNvPr>
          <p:cNvSpPr>
            <a:spLocks noGrp="1"/>
          </p:cNvSpPr>
          <p:nvPr>
            <p:ph type="title"/>
          </p:nvPr>
        </p:nvSpPr>
        <p:spPr/>
        <p:txBody>
          <a:bodyPr/>
          <a:lstStyle/>
          <a:p>
            <a:pPr algn="ctr"/>
            <a:r>
              <a:rPr lang="en-US" sz="2800" b="1" i="0" kern="1200" dirty="0">
                <a:solidFill>
                  <a:srgbClr val="004C97"/>
                </a:solidFill>
                <a:latin typeface="Helvetica"/>
                <a:ea typeface="Geneva" charset="0"/>
                <a:cs typeface="ＭＳ Ｐゴシック" charset="0"/>
              </a:rPr>
              <a:t>Housing Component CAD Design</a:t>
            </a:r>
            <a:endParaRPr lang="en-US" dirty="0"/>
          </a:p>
        </p:txBody>
      </p:sp>
      <p:pic>
        <p:nvPicPr>
          <p:cNvPr id="8" name="Picture 7">
            <a:extLst>
              <a:ext uri="{FF2B5EF4-FFF2-40B4-BE49-F238E27FC236}">
                <a16:creationId xmlns:a16="http://schemas.microsoft.com/office/drawing/2014/main" id="{874B51FB-AC81-4407-94BA-C6B39F7EC3F3}"/>
              </a:ext>
            </a:extLst>
          </p:cNvPr>
          <p:cNvPicPr>
            <a:picLocks noChangeAspect="1"/>
          </p:cNvPicPr>
          <p:nvPr/>
        </p:nvPicPr>
        <p:blipFill>
          <a:blip r:embed="rId2"/>
          <a:stretch>
            <a:fillRect/>
          </a:stretch>
        </p:blipFill>
        <p:spPr>
          <a:xfrm>
            <a:off x="4886663" y="681903"/>
            <a:ext cx="2815400" cy="1975395"/>
          </a:xfrm>
          <a:prstGeom prst="rect">
            <a:avLst/>
          </a:prstGeom>
        </p:spPr>
      </p:pic>
      <p:pic>
        <p:nvPicPr>
          <p:cNvPr id="10" name="Picture 9">
            <a:extLst>
              <a:ext uri="{FF2B5EF4-FFF2-40B4-BE49-F238E27FC236}">
                <a16:creationId xmlns:a16="http://schemas.microsoft.com/office/drawing/2014/main" id="{534EB2B5-A3EF-9AC7-67EA-83E98AD17E8A}"/>
              </a:ext>
            </a:extLst>
          </p:cNvPr>
          <p:cNvPicPr>
            <a:picLocks noChangeAspect="1"/>
          </p:cNvPicPr>
          <p:nvPr/>
        </p:nvPicPr>
        <p:blipFill>
          <a:blip r:embed="rId3"/>
          <a:stretch>
            <a:fillRect/>
          </a:stretch>
        </p:blipFill>
        <p:spPr>
          <a:xfrm>
            <a:off x="5121181" y="3429000"/>
            <a:ext cx="2580882" cy="2066371"/>
          </a:xfrm>
          <a:prstGeom prst="rect">
            <a:avLst/>
          </a:prstGeom>
        </p:spPr>
      </p:pic>
      <p:sp>
        <p:nvSpPr>
          <p:cNvPr id="11" name="TextBox 10">
            <a:extLst>
              <a:ext uri="{FF2B5EF4-FFF2-40B4-BE49-F238E27FC236}">
                <a16:creationId xmlns:a16="http://schemas.microsoft.com/office/drawing/2014/main" id="{A1C8228E-72FF-8E0F-9799-59060DD07010}"/>
              </a:ext>
            </a:extLst>
          </p:cNvPr>
          <p:cNvSpPr txBox="1"/>
          <p:nvPr/>
        </p:nvSpPr>
        <p:spPr>
          <a:xfrm>
            <a:off x="228600" y="3507631"/>
            <a:ext cx="4664412" cy="2308324"/>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Helvetica" panose="020B0604020202020204" pitchFamily="34" charset="0"/>
                <a:cs typeface="Helvetica" panose="020B0604020202020204" pitchFamily="34" charset="0"/>
              </a:rPr>
              <a:t>A top clamp was added to attach the component to the end of the Astro Dewar. I also added a fin to the shutter’s turning knob, which prevents excessive rotation of the shutter inside the component.</a:t>
            </a:r>
          </a:p>
          <a:p>
            <a:pPr marL="285750" indent="-285750">
              <a:buFont typeface="Arial" panose="020B0604020202020204" pitchFamily="34" charset="0"/>
              <a:buChar char="•"/>
            </a:pPr>
            <a:r>
              <a:rPr lang="en-US" sz="1600" b="1" dirty="0">
                <a:latin typeface="Helvetica" panose="020B0604020202020204" pitchFamily="34" charset="0"/>
                <a:cs typeface="Helvetica" panose="020B0604020202020204" pitchFamily="34" charset="0"/>
              </a:rPr>
              <a:t>I added two screws on both ends of the shutter knob, so when it turns it meets the fin which then stops the shutter from rotating inside the component.</a:t>
            </a:r>
          </a:p>
        </p:txBody>
      </p:sp>
      <p:sp>
        <p:nvSpPr>
          <p:cNvPr id="3" name="TextBox 2">
            <a:extLst>
              <a:ext uri="{FF2B5EF4-FFF2-40B4-BE49-F238E27FC236}">
                <a16:creationId xmlns:a16="http://schemas.microsoft.com/office/drawing/2014/main" id="{BD359556-8C03-D00F-F14F-C4926A7AA657}"/>
              </a:ext>
            </a:extLst>
          </p:cNvPr>
          <p:cNvSpPr txBox="1"/>
          <p:nvPr/>
        </p:nvSpPr>
        <p:spPr>
          <a:xfrm flipH="1">
            <a:off x="4893012" y="2701837"/>
            <a:ext cx="2905181" cy="830997"/>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10: This top cylinder functions as an unilluminated pathway for the uv light to reach the CCD.</a:t>
            </a:r>
          </a:p>
        </p:txBody>
      </p:sp>
      <p:sp>
        <p:nvSpPr>
          <p:cNvPr id="9" name="TextBox 8">
            <a:extLst>
              <a:ext uri="{FF2B5EF4-FFF2-40B4-BE49-F238E27FC236}">
                <a16:creationId xmlns:a16="http://schemas.microsoft.com/office/drawing/2014/main" id="{EAA42357-0A25-3823-C6C8-9051A6C3AC57}"/>
              </a:ext>
            </a:extLst>
          </p:cNvPr>
          <p:cNvSpPr txBox="1"/>
          <p:nvPr/>
        </p:nvSpPr>
        <p:spPr>
          <a:xfrm>
            <a:off x="4981062" y="5445450"/>
            <a:ext cx="2626601" cy="830997"/>
          </a:xfrm>
          <a:prstGeom prst="rect">
            <a:avLst/>
          </a:prstGeom>
          <a:noFill/>
        </p:spPr>
        <p:txBody>
          <a:bodyPr wrap="square" rtlCol="0">
            <a:spAutoFit/>
          </a:bodyPr>
          <a:lstStyle/>
          <a:p>
            <a:r>
              <a:rPr lang="en-US" sz="1200" b="1" dirty="0">
                <a:latin typeface="Helvetica" panose="020B0604020202020204" pitchFamily="34" charset="0"/>
                <a:cs typeface="Helvetica" panose="020B0604020202020204" pitchFamily="34" charset="0"/>
              </a:rPr>
              <a:t>Figure 11: This is the complete 3D CAD design of the scintillating crystal housing component.</a:t>
            </a:r>
          </a:p>
        </p:txBody>
      </p:sp>
    </p:spTree>
    <p:extLst>
      <p:ext uri="{BB962C8B-B14F-4D97-AF65-F5344CB8AC3E}">
        <p14:creationId xmlns:p14="http://schemas.microsoft.com/office/powerpoint/2010/main" val="2340264516"/>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3" id="{EB96F61D-0660-9747-A675-216FF6C86284}" vid="{11929733-D318-6344-B1CB-9B297CDC1F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FNAL_PowerPoint_4x3-seasons_052121 (1)</Template>
  <TotalTime>10742</TotalTime>
  <Words>1533</Words>
  <Application>Microsoft Office PowerPoint</Application>
  <PresentationFormat>On-screen Show (4:3)</PresentationFormat>
  <Paragraphs>113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Haettenschweiler</vt:lpstr>
      <vt:lpstr>Helvetica</vt:lpstr>
      <vt:lpstr>Fermilab_PPT_090815</vt:lpstr>
      <vt:lpstr>PowerPoint Presentation</vt:lpstr>
      <vt:lpstr>Dark Matter</vt:lpstr>
      <vt:lpstr>Characteristics Of Dark Matter In Space</vt:lpstr>
      <vt:lpstr>Characteristics Of Dark Matter In The Laboratory </vt:lpstr>
      <vt:lpstr>PowerPoint Presentation</vt:lpstr>
      <vt:lpstr>PowerPoint Presentation</vt:lpstr>
      <vt:lpstr>PowerPoint Presentation</vt:lpstr>
      <vt:lpstr>Housing Component CAD Design</vt:lpstr>
      <vt:lpstr>Housing Component CAD Design</vt:lpstr>
      <vt:lpstr>Challenges Of Housing Component CAD Design</vt:lpstr>
      <vt:lpstr>Housing Component CAD Design </vt:lpstr>
      <vt:lpstr>Acknowledgments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anthonyjb200@gmail.com</dc:creator>
  <cp:lastModifiedBy>anthonyjb200@gmail.com</cp:lastModifiedBy>
  <cp:revision>40</cp:revision>
  <cp:lastPrinted>2014-01-20T19:40:21Z</cp:lastPrinted>
  <dcterms:created xsi:type="dcterms:W3CDTF">2022-07-18T15:38:13Z</dcterms:created>
  <dcterms:modified xsi:type="dcterms:W3CDTF">2022-08-11T18:22:31Z</dcterms:modified>
</cp:coreProperties>
</file>