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298" r:id="rId3"/>
    <p:sldId id="300" r:id="rId4"/>
    <p:sldId id="301" r:id="rId5"/>
    <p:sldId id="314" r:id="rId6"/>
    <p:sldId id="316" r:id="rId7"/>
    <p:sldId id="315" r:id="rId8"/>
    <p:sldId id="313" r:id="rId9"/>
    <p:sldId id="312" r:id="rId10"/>
    <p:sldId id="311" r:id="rId11"/>
    <p:sldId id="308" r:id="rId12"/>
    <p:sldId id="317" r:id="rId1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914907B-D81A-47E9-9215-D01768192CCA}">
          <p14:sldIdLst>
            <p14:sldId id="294"/>
            <p14:sldId id="298"/>
            <p14:sldId id="300"/>
            <p14:sldId id="301"/>
            <p14:sldId id="314"/>
            <p14:sldId id="316"/>
            <p14:sldId id="315"/>
            <p14:sldId id="313"/>
            <p14:sldId id="312"/>
            <p14:sldId id="311"/>
            <p14:sldId id="308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92" d="100"/>
          <a:sy n="92" d="100"/>
        </p:scale>
        <p:origin x="564" y="6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10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1 24575,'-7'18'0,"0"1"0,1 1 0,2-1 0,-1 1 0,0 21 0,-3 5 0,-10 31 0,11-53 0,1 0 0,1 1 0,2 0 0,-2 30 0,4-32 0,-1 0 0,-10 43 0,0 0 0,-3 36 0,2-38 0,2-13 0,-26 153 0,0 33 0,22-154 0,2-16 0,-15 88 0,21-105 0,-3-1 0,-20 61 0,29-108 0,0 0 0,1 0 0,-1 0 0,1 0 0,-1 0 0,1 0 0,0 0 0,0 0 0,0 0 0,0 0 0,0 0 0,0 0 0,0 0 0,1 0 0,-1 0 0,1 0 0,-1 0 0,1 0 0,0 0 0,2 2 0,-1-1 0,0-1 0,1 0 0,-1 0 0,1 0 0,0 0 0,0 0 0,0-1 0,0 1 0,0-1 0,0 0 0,0 0 0,4 1 0,20 4 0,-1-1 0,1-2 0,0 0 0,38-2 0,1 0 0,104 16 0,-148-13 0,39 11 0,-44-10 0,0 0 0,0-1 0,1-1 0,25 1 0,5-3 0,178 8 0,-221-9 0,4 2 0,0-1 0,-1-1 0,1 0 0,-1 0 0,13-2 0,-18 2 0,-1-1 0,0 0 0,1 0 0,-1 0 0,0 0 0,0 0 0,0 0 0,1 0 0,-1-1 0,-1 1 0,1-1 0,0 0 0,0 1 0,0-1 0,-1 0 0,1 0 0,-1 0 0,0 0 0,1 0 0,-1-1 0,0 1 0,0 0 0,0-3 0,6-21 0,0-1 0,-3 1 0,4-43 0,3-26 0,6-50 0,-14 117 0,11-123 0,24-43 0,-25 143 0,10-83 0,-17 86 0,2-54 0,-6 55 0,3 0 0,13-60 0,0 6 0,-12 66 0,1-14 0,-5 31 0,0 0 0,9-33 0,3-18 0,-6 24-341,2 1 0,1 0-1,20-48 1,-27 80-6485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1:40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24575,'45'-1'0,"15"1"0,72 8 0,-125-7 0,0 1 0,0 1 0,0-1 0,0 1 0,-1 0 0,1 0 0,-1 1 0,0 0 0,0 0 0,9 8 0,-1 0 0,-1 1 0,22 28 0,-19-14-1365,-12-16-5461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2:00.3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473 235 24575,'-4'-1'0,"1"0"0,0 0 0,0 0 0,0 0 0,0 0 0,0-1 0,0 1 0,-3-3 0,-11-5 0,-26-10 0,0 3 0,-2 2 0,-48-10 0,74 20 0,1-1 0,0-1 0,0-1 0,-20-11 0,-33-11 0,70 29 0,1 0 0,-1 0 0,0-1 0,0 1 0,0 0 0,0 0 0,0-1 0,0 1 0,0-1 0,1 1 0,-1-1 0,0 1 0,0-1 0,1 1 0,-1-1 0,0 0 0,1 1 0,-1-1 0,1 0 0,-1 0 0,1 1 0,-1-1 0,1 0 0,-1-1 0,1 1 0,0 0 0,0 0 0,1 0 0,-1 0 0,1 0 0,-1 1 0,0-1 0,1 0 0,-1 0 0,1 0 0,0 1 0,-1-1 0,1 0 0,0 1 0,-1-1 0,1 1 0,0-1 0,0 1 0,1-1 0,5-3 0,0 0 0,0 1 0,0 0 0,12-3 0,87-13-1365,-93 17-5461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2:04.2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24575,'0'2'0,"0"3"0,0 4 0,1 3 0,2 2 0,-1-1 0,0 1 0,0-1 0,1-2 0,0-2 0,0 1 0,-1 0 0,1-2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2:10.2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1253 470 24575,'1'0'0,"0"0"0,0-1 0,0 1 0,0-1 0,0 1 0,0-1 0,0 1 0,0-1 0,0 1 0,0-1 0,0 0 0,-1 1 0,1-1 0,0 0 0,0 0 0,-1 0 0,1 1 0,0-1 0,-1 0 0,1 0 0,-1 0 0,1 0 0,-1 0 0,0 0 0,1 0 0,-1 0 0,0-1 0,0 1 0,0 0 0,0 0 0,0 0 0,0-2 0,0 0 0,1 1 0,-1-1 0,-1 1 0,1-1 0,0 1 0,0-1 0,-1 1 0,0-1 0,1 1 0,-1-1 0,0 1 0,0 0 0,-2-4 0,-3 1 0,0 1 0,0-1 0,0 1 0,0 1 0,-1-1 0,-12-4 0,-4-2 0,13 6 0,0 1 0,0 0 0,0 1 0,0 0 0,-1 1 0,-18-1 0,7 1 0,-157-3 0,121 5 0,1-2 0,-84-13 0,-30-7 0,116 15 0,8 2 0,20 2 0,0-1 0,-30-7 0,29 4 0,19 5 0,0-2 0,-1 1 0,1-1 0,-10-4 0,16 5 0,0 0 0,0 1 0,0-1 0,1 0 0,-1-1 0,1 1 0,-1 0 0,1-1 0,0 1 0,0-1 0,0 0 0,0 0 0,0 0 0,1 0 0,-3-5 0,1-2 0,1 0 0,0 0 0,0 0 0,0-17 0,-2-14 0,1-3 0,4 36 0,-1 0 0,-1 0 0,1 0 0,-3-9 0,3 17 0,-1-1 0,1 0 0,0 1 0,-1-1 0,1 1 0,0-1 0,-1 1 0,1-1 0,-1 1 0,1-1 0,-1 1 0,1-1 0,-1 1 0,1-1 0,-1 1 0,1 0 0,-1-1 0,0 1 0,1 0 0,-1 0 0,1-1 0,-1 1 0,0 0 0,1 0 0,-1 0 0,0 0 0,1 0 0,-1 0 0,0 0 0,1 0 0,-1 0 0,0 0 0,1 0 0,-1 0 0,0 1 0,1-1 0,-1 0 0,0 0 0,1 1 0,-1-1 0,0 1 0,-27 15 0,22-11 0,-1-1 0,1 1 0,1 0 0,-1 0 0,1 1 0,0 0 0,0 0 0,0 0 0,-4 8 0,9-14 0,0 0 0,0 0 0,0 0 0,0 0 0,0 0 0,0 0 0,0-1 0,1 1 0,-1 0 0,0 0 0,0 0 0,0 0 0,0 0 0,0 0 0,0 0 0,0 0 0,0 0 0,0 0 0,0 0 0,0 0 0,0 0 0,0 0 0,1 0 0,-1 0 0,0 0 0,0 0 0,0 0 0,0 0 0,0 0 0,0 0 0,0 0 0,0 0 0,0 0 0,0 0 0,0 0 0,1 0 0,-1 0 0,0 0 0,0 0 0,0 0 0,0 0 0,0 0 0,0 0 0,0 0 0,0 0 0,0 0 0,0 0 0,0 0 0,0 0 0,0 0 0,0 1 0,1-1 0,-1 0 0,0 0 0,0 0 0,0 0 0,0 0 0,0 0 0,0 0 0,0 0 0,0 0 0,0 0 0,0 0 0,0 1 0,0-1 0,0 0 0,0 0 0,0 0 0,0 0 0,11-6 0,11-10 0,-21 15 0,10-9 0,0 0 0,1 1 0,17-10 0,-25 17 0,0 0 0,0 1 0,0-1 0,0 1 0,1-1 0,-1 1 0,0 0 0,1 1 0,-1-1 0,1 1 0,-1 0 0,1 0 0,-1 0 0,1 1 0,5 1 0,11 3-682,30 14-1,-42-16-6143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3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889 42 24575,'-82'0'0,"-92"-1"0,151-1 0,1-1 0,-25-7 0,-32-4 0,-201 2 0,112 12-1365,155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13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1003 1 24575,'0'6'0,"-1"0"0,0 0 0,0 0 0,-1 0 0,0-1 0,-4 9 0,-5 23 0,3 2 0,-14 38 0,11-42 0,-9 54 0,14-62 0,-9 31 0,7-32 0,-5 34 0,6-16 0,-22 77 0,17-73 0,-11 89 0,15-79 0,-21 84 0,-1 9 0,-10 106 0,39-249 0,-21 123 0,-5 24 0,0-25 0,27-127 0,-1 0 0,0 0 0,0-1 0,0 1 0,0 0 0,0-1 0,-1 1 0,1-1 0,-1 1 0,0-1 0,0 0 0,1 0 0,-1 0 0,-1 0 0,1 0 0,0 0 0,0 0 0,-1-1 0,1 1 0,-1-1 0,0 0 0,1 0 0,-1 0 0,-5 2 0,-7 0 0,1 0 0,-1 0 0,-24 0 0,22-2 0,-100 5 0,-23 2 0,113-5 0,-1 2 0,1 0 0,-27 10 0,45-12-195,1 1 0,-1 0 0,1 0 0,0 1 0,0 0 0,-9 7 0,8-4-6631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15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0 159 24575,'34'-2'0,"-1"-2"0,0-1 0,57-17 0,-62 15 0,50-19 0,-57 17 0,0 2 0,1 1 0,28-5 0,-44 9 0,1 1 0,-1-1 0,0 0 0,9-4 0,-9 3 0,0 0 0,0 1 0,-1 0 0,1 1 0,11-2 0,3 0 0,0 0 0,0-1 0,0-1 0,24-9 0,-43 13 0,0 1 0,0-1 0,0 1 0,0 0 0,0 0 0,0-1 0,0 1 0,0 0 0,0 0 0,0 0 0,0 0 0,0 0 0,-1 0 0,1 0 0,0 1 0,0-1 0,0 0 0,0 0 0,0 1 0,0-1 0,0 1 0,0-1 0,0 1 0,0-1 0,-1 1 0,1-1 0,0 1 0,0 0 0,-1-1 0,1 1 0,-1 0 0,1 0 0,0 0 0,-1-1 0,1 1 0,-1 0 0,0 0 0,1 0 0,-1 0 0,0 0 0,1 0 0,-1 0 0,0 0 0,0 0 0,0 0 0,0 1 0,1 8 0,-1 0 0,0 1 0,-2 18 0,0-11 0,2-4-1365,-1-1-5461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18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24575,'0'-1'0,"1"0"0,-1 1 0,0-1 0,0 1 0,1-1 0,-1 1 0,1-1 0,-1 1 0,0-1 0,1 1 0,-1 0 0,1-1 0,-1 1 0,1-1 0,-1 1 0,1 0 0,0 0 0,-1-1 0,1 1 0,-1 0 0,1 0 0,-1-1 0,1 1 0,0 0 0,-1 0 0,2 0 0,20-2 0,-19 1 0,81-1 0,-45 1 0,44-6 0,-21 1 0,122 5 0,-88 3 0,-44-3 0,-20 0 0,0 1 0,-1 1 0,45 8 0,-21-2 331,-42-6-896,1 1-1,25 6 1,-20-2-6261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0:43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670 1 24575,'-12'1'0,"-1"1"0,1 0 0,-18 6 0,21-6 0,-25 10 0,-41 18 0,-2 2 0,45-19 0,0 2 0,1 1 0,-35 24 0,53-33 0,-1-2 0,0 1 0,-1-2 0,1 0 0,-1 0 0,-26 2 0,36-6 0,-12 3-273,0 1 0,1 0 0,-1 1 0,-23 11 0,31-11-6553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1:13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24575,'36'1'0,"0"2"0,66 14 0,67 27 0,-89-21 0,53 24 0,-22-8 0,-90-34 0,-1-1 0,1-1 0,38-1 0,5 2 0,-4 3 0,-8 0 0,56-1 0,249-7 0,-344 0 0,0-1 0,0 0 0,0-1 0,0-1 0,0 0 0,-1-1 0,0 0 0,20-11 0,-19 9 0,0 0 0,0 1 0,0 1 0,1 0 0,0 1 0,29-4 0,-32 7 0,10-1 0,-1 1 0,1 0 0,0 2 0,35 5 0,-48-3 0,-1-1 0,0 1 0,0 0 0,0 1 0,0 0 0,0 0 0,-1 0 0,11 10 0,44 49 0,-27-27 0,-31-31 0,0-1 0,0 1 0,-1 0 0,0 0 0,0-1 0,0 2 0,-1-1 0,0 0 0,0 0 0,0 0 0,0 0 0,-1 9 0,5 20 0,3 14 0,-2-1 0,-2 1 0,-2 0 0,-7 75 0,4-109 0,0 0 0,0 0 0,-2-1 0,0 1 0,-5 15 0,7-26 0,-1 1 0,1-1 0,-1 1 0,0-1 0,0 0 0,0 0 0,0 0 0,0 0 0,-1 0 0,1 0 0,-1-1 0,0 1 0,0-1 0,0 0 0,0 1 0,0-2 0,-1 1 0,1 0 0,0-1 0,-1 1 0,0-1 0,1 0 0,-1 0 0,-4 0 0,-40 3 0,-85-6 0,38-1 0,48 5 0,27-1 0,-1-1 0,0 0 0,1-1 0,-30-7 0,44 6 0,1 0 0,0-1 0,0 1 0,0-1 0,0-1 0,1 1 0,-1-1 0,1 1 0,0-1 0,0-1 0,0 1 0,0 0 0,1-1 0,0 0 0,0 0 0,0 0 0,1 0 0,-4-10 0,0 1 0,1-1 0,1 0 0,0 0 0,1 0 0,-1-27 0,4-111 0,1 65 0,-2 80 0,1 1 0,0 0 0,1-1 0,-1 1 0,2 0 0,-1 0 0,1 0 0,0 0 0,0 0 0,1 0 0,-1 0 0,2 1 0,-1-1 0,1 1 0,0 0 0,0 0 0,1 0 0,6-6 0,-3 4 0,0-1 0,-1 1 0,9-15 0,-24 39 0,0-1 0,1 1 0,1 1 0,0-1 0,-5 28 0,5-16 0,2 1 0,1 0 0,1 33 0,4 95-1365,-2-141-5461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1:15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1425 313 24575,'-15'0'0,"-130"-4"0,121 1 0,0 0 0,0-2 0,1 0 0,-24-10 0,-2-3 0,1-3 0,1-1 0,-74-48 0,109 61 0,-1 1 0,-1 0 0,1 1 0,-1 1 0,0 0 0,-1 1 0,1 0 0,-29-5 0,-14 1 0,20 3 0,-72-3 0,91 8 0,0-1 0,-1-1 0,-20-6 0,16 4 0,-29-4 0,-36-5 0,58 8 0,-50-3 0,71 9 0,-1 0 0,0 0 0,1 1 0,-1 0 0,1 1 0,-1 0 0,1 1 0,0 0 0,-13 6 0,7-1-1365,1-1-5461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15:41:39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578 368 24575,'-7'-1'0,"0"1"0,0-2 0,0 1 0,0-1 0,0 0 0,0-1 0,0 1 0,1-1 0,0-1 0,-1 1 0,1-1 0,0 0 0,-8-8 0,-13-7 0,-14-1 0,35 18 0,-1 0 0,1-1 0,0 0 0,0-1 0,-7-4 0,11 6 0,0-1 0,0 1 0,0 0 0,0 0 0,0-1 0,1 1 0,-1-1 0,1 1 0,0-1 0,0 0 0,0 0 0,0 1 0,0-1 0,0 0 0,1 0 0,-1-4 0,-1-20 0,4-43 0,-1 42 0,-2-36 0,1 62 0,0 1 0,-1 0 0,1-1 0,-1 1 0,1 0 0,-1 0 0,1 0 0,-1-1 0,0 1 0,0 0 0,0 0 0,0 0 0,1 0 0,-1 0 0,0 0 0,-1 0 0,1 1 0,0-1 0,0 0 0,0 1 0,0-1 0,-1 0 0,1 1 0,0-1 0,0 1 0,-1 0 0,1 0 0,0-1 0,-1 1 0,1 0 0,-2 0 0,-8-1 0,0 1 0,1 0 0,-13 2 0,5 0 0,13-2 0,-1 0 0,1 1 0,0 0 0,1 0 0,-1 0 0,0 0 0,0 1 0,0 0 0,1 0 0,-1 0 0,1 0 0,-1 1 0,1 0 0,0 0 0,0 0 0,0 0 0,1 1 0,-1-1 0,-2 5 0,-4 6 0,1 0 0,1 1 0,0 0 0,-8 21 0,-8 18 0,16-38 0,1 0 0,0 0 0,1 1 0,1-1 0,1 1 0,-5 32 0,-1 18 0,5-37 0,1 0 0,0 30 0,4-41 0,0-12 0,-1 0 0,1 1 0,0-1 0,1 0 0,0 1 0,0-1 0,1 0 0,-1 0 0,2 0 0,-1 0 0,1 0 0,0-1 0,4 8 0,13 17 0,-8-12 0,1-1 0,21 25 0,-33-42 0,-1 0 0,1 0 0,0-1 0,0 1 0,0 0 0,0 0 0,0-1 0,0 1 0,0 0 0,0-1 0,0 1 0,0-1 0,0 1 0,1-1 0,-1 1 0,0-1 0,0 0 0,0 0 0,1 0 0,-1 0 0,0 0 0,0 0 0,1 0 0,-1 0 0,0 0 0,0 0 0,0-1 0,1 1 0,-1 0 0,0-1 0,0 1 0,0-1 0,0 0 0,0 1 0,0-1 0,0 0 0,0 1 0,0-1 0,0 0 0,0 0 0,0 0 0,-1 0 0,2-1 0,4-7 0,0 1 0,-1-1 0,0 0 0,5-14 0,0 3 0,14-17 0,-19 30 0,1 0 0,-2-1 0,1 1 0,-1-1 0,0 0 0,0 0 0,-1 0 0,0-1 0,-1 1 0,0-1 0,1-9 0,-1 1 0,0 1 0,6-19 0,-5 20 0,0 0 0,2-29 0,-3 23-455,0-1 0,8-36 0,-7 49-6371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6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customXml" Target="../ink/ink5.xml"/><Relationship Id="rId24" Type="http://schemas.openxmlformats.org/officeDocument/2006/relationships/image" Target="../media/image2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customXml" Target="../ink/ink9.xml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650 MHz Coupler Test Stand Redesign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Brayden Bahnke</a:t>
            </a:r>
          </a:p>
          <a:p>
            <a:r>
              <a:rPr lang="en-US" sz="1400" dirty="0"/>
              <a:t>Mechanical Engineering, University of Alaska--Fairbanks</a:t>
            </a:r>
          </a:p>
          <a:p>
            <a:r>
              <a:rPr lang="en-US" sz="1400" dirty="0"/>
              <a:t>Supervisor: Josh </a:t>
            </a:r>
            <a:r>
              <a:rPr lang="en-US" sz="1400" dirty="0" err="1"/>
              <a:t>Helsper</a:t>
            </a:r>
            <a:endParaRPr lang="en-US" sz="1400" dirty="0"/>
          </a:p>
          <a:p>
            <a:r>
              <a:rPr lang="en-US" sz="1400" dirty="0"/>
              <a:t>Final Presentation</a:t>
            </a:r>
          </a:p>
          <a:p>
            <a:r>
              <a:rPr lang="en-US" sz="1400" dirty="0"/>
              <a:t>August 8, 2022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F1974E-1B71-36D3-1ADE-897DC85E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4" y="2269634"/>
            <a:ext cx="3464278" cy="2448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BE6D2-8056-337F-0928-374ABCD1E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18" y="1681196"/>
            <a:ext cx="4865013" cy="303140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2400" dirty="0"/>
              <a:t>Mobility Changes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4211782" y="4515849"/>
            <a:ext cx="2775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Redesigned Test Stand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Wheel height/rotation</a:t>
            </a:r>
          </a:p>
          <a:p>
            <a:pPr lvl="1"/>
            <a:r>
              <a:rPr lang="en-US" sz="2000" dirty="0">
                <a:solidFill>
                  <a:srgbClr val="505050"/>
                </a:solidFill>
              </a:rPr>
              <a:t>Castors</a:t>
            </a:r>
          </a:p>
          <a:p>
            <a:r>
              <a:rPr lang="en-US" sz="2000" dirty="0">
                <a:solidFill>
                  <a:srgbClr val="505050"/>
                </a:solidFill>
              </a:rPr>
              <a:t>Forklift guides</a:t>
            </a:r>
          </a:p>
          <a:p>
            <a:r>
              <a:rPr lang="en-US" sz="2000" dirty="0">
                <a:solidFill>
                  <a:srgbClr val="505050"/>
                </a:solidFill>
              </a:rPr>
              <a:t>Strap guides</a:t>
            </a:r>
          </a:p>
          <a:p>
            <a:pPr marL="0" indent="0">
              <a:buNone/>
            </a:pPr>
            <a:endParaRPr lang="en-US" sz="2000" dirty="0">
              <a:solidFill>
                <a:srgbClr val="50505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505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A7095-AA91-477E-84C1-5FB6109CEAFF}"/>
              </a:ext>
            </a:extLst>
          </p:cNvPr>
          <p:cNvSpPr txBox="1"/>
          <p:nvPr/>
        </p:nvSpPr>
        <p:spPr>
          <a:xfrm>
            <a:off x="815240" y="4481772"/>
            <a:ext cx="3305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Former Test Stand. </a:t>
            </a:r>
          </a:p>
        </p:txBody>
      </p:sp>
    </p:spTree>
    <p:extLst>
      <p:ext uri="{BB962C8B-B14F-4D97-AF65-F5344CB8AC3E}">
        <p14:creationId xmlns:p14="http://schemas.microsoft.com/office/powerpoint/2010/main" val="390061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E1100C-1AFC-D316-E5B2-544176C28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951" y="1352933"/>
            <a:ext cx="5874293" cy="31702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E7AB8A-6449-CFCB-AEC8-729C7C5CC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Drafting</a:t>
            </a:r>
          </a:p>
          <a:p>
            <a:r>
              <a:rPr lang="en-US" sz="2000" dirty="0"/>
              <a:t>Final Design Review</a:t>
            </a:r>
          </a:p>
          <a:p>
            <a:r>
              <a:rPr lang="en-US" sz="2000" dirty="0"/>
              <a:t>Procurement of Materials</a:t>
            </a:r>
          </a:p>
          <a:p>
            <a:r>
              <a:rPr lang="en-US" sz="2000" dirty="0"/>
              <a:t>Production</a:t>
            </a:r>
          </a:p>
          <a:p>
            <a:r>
              <a:rPr lang="en-US" sz="2000" dirty="0"/>
              <a:t>Use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E3DA59-ECC9-1950-0E24-9B146A13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Remaining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C429B-D13A-19FF-6174-5899657AE3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10F1-5FA1-CB76-4123-80F475C95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07026-28FB-FE39-5752-FDF1743E4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B6117-358E-5B09-3002-5690B0FC2E07}"/>
              </a:ext>
            </a:extLst>
          </p:cNvPr>
          <p:cNvSpPr txBox="1"/>
          <p:nvPr/>
        </p:nvSpPr>
        <p:spPr>
          <a:xfrm>
            <a:off x="2653146" y="4454452"/>
            <a:ext cx="2775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Current state of the test stand assembly</a:t>
            </a:r>
          </a:p>
        </p:txBody>
      </p:sp>
    </p:spTree>
    <p:extLst>
      <p:ext uri="{BB962C8B-B14F-4D97-AF65-F5344CB8AC3E}">
        <p14:creationId xmlns:p14="http://schemas.microsoft.com/office/powerpoint/2010/main" val="404962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DF816E-614F-6D21-CBCA-25037F4DF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Josh </a:t>
            </a:r>
            <a:r>
              <a:rPr lang="en-US" dirty="0" err="1"/>
              <a:t>Helsper</a:t>
            </a:r>
            <a:r>
              <a:rPr lang="en-US" dirty="0"/>
              <a:t> (Supervisor)</a:t>
            </a:r>
          </a:p>
          <a:p>
            <a:r>
              <a:rPr lang="en-US" dirty="0"/>
              <a:t>Carrie McGivern (Mentor), Donovan Tooke (Mentor), and the members of Group 2</a:t>
            </a:r>
          </a:p>
          <a:p>
            <a:r>
              <a:rPr lang="en-US" dirty="0"/>
              <a:t>SIST Committee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005BC-AD52-0B5D-516D-6B7684E3D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7294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62841" y="1214073"/>
            <a:ext cx="1350541" cy="177965"/>
          </a:xfrm>
        </p:spPr>
        <p:txBody>
          <a:bodyPr anchor="b"/>
          <a:lstStyle/>
          <a:p>
            <a:pPr algn="ctr"/>
            <a:r>
              <a:rPr lang="en-US" sz="1000" b="0" dirty="0"/>
              <a:t>Plan for PIP-II to supply neutrino beam to LBNF/DUNE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928461" y="961640"/>
            <a:ext cx="4318320" cy="3767006"/>
          </a:xfrm>
        </p:spPr>
        <p:txBody>
          <a:bodyPr/>
          <a:lstStyle/>
          <a:p>
            <a:r>
              <a:rPr lang="en-US" sz="2000" dirty="0"/>
              <a:t>PIP-II</a:t>
            </a:r>
          </a:p>
          <a:p>
            <a:pPr lvl="1"/>
            <a:r>
              <a:rPr lang="en-US" sz="2000" dirty="0"/>
              <a:t>Cryomodule</a:t>
            </a:r>
          </a:p>
          <a:p>
            <a:pPr lvl="2"/>
            <a:r>
              <a:rPr lang="en-US" sz="2000" dirty="0"/>
              <a:t>Couplers</a:t>
            </a:r>
          </a:p>
          <a:p>
            <a:r>
              <a:rPr lang="en-US" sz="2000" dirty="0"/>
              <a:t>Each coupler tested before install</a:t>
            </a:r>
          </a:p>
          <a:p>
            <a:pPr lvl="1"/>
            <a:r>
              <a:rPr lang="en-US" sz="2000" dirty="0"/>
              <a:t>Radio Frequency Performance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2400" dirty="0"/>
              <a:t>Background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D7130E-0308-FC10-7AD4-3E8D4134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82" y="699225"/>
            <a:ext cx="2729346" cy="2053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C2231C-FC31-6613-7FF4-E92792A2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97" y="2767700"/>
            <a:ext cx="2406933" cy="1724653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2FC482D-D4F1-6E00-6FA5-EF754EF84756}"/>
              </a:ext>
            </a:extLst>
          </p:cNvPr>
          <p:cNvSpPr txBox="1">
            <a:spLocks/>
          </p:cNvSpPr>
          <p:nvPr/>
        </p:nvSpPr>
        <p:spPr>
          <a:xfrm>
            <a:off x="2964836" y="3935764"/>
            <a:ext cx="1638820" cy="57910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dirty="0"/>
              <a:t>Coupler mounted to test cavity assembly</a:t>
            </a:r>
          </a:p>
        </p:txBody>
      </p:sp>
    </p:spTree>
    <p:extLst>
      <p:ext uri="{BB962C8B-B14F-4D97-AF65-F5344CB8AC3E}">
        <p14:creationId xmlns:p14="http://schemas.microsoft.com/office/powerpoint/2010/main" val="318241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2400" dirty="0"/>
              <a:t>Purpose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4096058" y="4230091"/>
            <a:ext cx="417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Current Test Stand in use with hastily sketched air side components in red and blue arrows indicating their attachment points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Test Stand Shortcomings</a:t>
            </a:r>
          </a:p>
          <a:p>
            <a:r>
              <a:rPr lang="en-US" sz="2000" dirty="0">
                <a:solidFill>
                  <a:srgbClr val="505050"/>
                </a:solidFill>
              </a:rPr>
              <a:t>Increased testing load</a:t>
            </a:r>
          </a:p>
          <a:p>
            <a:r>
              <a:rPr lang="en-US" sz="2000" dirty="0">
                <a:solidFill>
                  <a:srgbClr val="505050"/>
                </a:solidFill>
              </a:rPr>
              <a:t>Goals:</a:t>
            </a:r>
          </a:p>
          <a:p>
            <a:pPr lvl="1"/>
            <a:r>
              <a:rPr lang="en-US" sz="2000" dirty="0">
                <a:solidFill>
                  <a:srgbClr val="505050"/>
                </a:solidFill>
              </a:rPr>
              <a:t>Save Time</a:t>
            </a:r>
          </a:p>
          <a:p>
            <a:pPr lvl="1"/>
            <a:r>
              <a:rPr lang="en-US" sz="2000" dirty="0">
                <a:solidFill>
                  <a:srgbClr val="505050"/>
                </a:solidFill>
              </a:rPr>
              <a:t>Equipment</a:t>
            </a:r>
          </a:p>
          <a:p>
            <a:pPr lvl="1"/>
            <a:r>
              <a:rPr lang="en-US" sz="2000" dirty="0">
                <a:solidFill>
                  <a:srgbClr val="505050"/>
                </a:solidFill>
              </a:rPr>
              <a:t>Reduce Risks</a:t>
            </a:r>
          </a:p>
          <a:p>
            <a:pPr marL="0" indent="0">
              <a:buNone/>
            </a:pPr>
            <a:endParaRPr lang="en-US" sz="2000" dirty="0">
              <a:solidFill>
                <a:srgbClr val="505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F84EA-C7E3-22CA-942D-F6FF3191E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392" y="1328287"/>
            <a:ext cx="4759288" cy="28382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2E0B41F-F90C-2AA8-345B-AB4137C2EBD8}"/>
                  </a:ext>
                </a:extLst>
              </p14:cNvPr>
              <p14:cNvContentPartPr/>
              <p14:nvPr/>
            </p14:nvContentPartPr>
            <p14:xfrm>
              <a:off x="7736931" y="2396980"/>
              <a:ext cx="484560" cy="6915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2E0B41F-F90C-2AA8-345B-AB4137C2EB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8291" y="2388340"/>
                <a:ext cx="502200" cy="70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D5B4A56-5D29-AA94-C5E5-5D28FA560C0E}"/>
                  </a:ext>
                </a:extLst>
              </p14:cNvPr>
              <p14:cNvContentPartPr/>
              <p14:nvPr/>
            </p14:nvContentPartPr>
            <p14:xfrm>
              <a:off x="8121771" y="2295820"/>
              <a:ext cx="320040" cy="154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D5B4A56-5D29-AA94-C5E5-5D28FA560C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3131" y="2286820"/>
                <a:ext cx="337680" cy="3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073100E-D949-5766-DCEA-7E8FA3EB00A8}"/>
              </a:ext>
            </a:extLst>
          </p:cNvPr>
          <p:cNvGrpSpPr/>
          <p:nvPr/>
        </p:nvGrpSpPr>
        <p:grpSpPr>
          <a:xfrm>
            <a:off x="7852131" y="2300500"/>
            <a:ext cx="606600" cy="797760"/>
            <a:chOff x="7852131" y="2300500"/>
            <a:chExt cx="606600" cy="79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2363448-C3FE-8297-4E8A-ED1DF6D88A6C}"/>
                    </a:ext>
                  </a:extLst>
                </p14:cNvPr>
                <p14:cNvContentPartPr/>
                <p14:nvPr/>
              </p14:nvContentPartPr>
              <p14:xfrm>
                <a:off x="8085411" y="2366380"/>
                <a:ext cx="361440" cy="731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2363448-C3FE-8297-4E8A-ED1DF6D88A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76771" y="2357740"/>
                  <a:ext cx="379080" cy="74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58C920-4CFE-39E7-83C3-3461FCABD093}"/>
                    </a:ext>
                  </a:extLst>
                </p14:cNvPr>
                <p14:cNvContentPartPr/>
                <p14:nvPr/>
              </p14:nvContentPartPr>
              <p14:xfrm>
                <a:off x="8222931" y="2324620"/>
                <a:ext cx="235800" cy="572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58C920-4CFE-39E7-83C3-3461FCABD0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13931" y="2315980"/>
                  <a:ext cx="2534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AAA1DA-9014-E278-97C5-1283ECCCDC3B}"/>
                    </a:ext>
                  </a:extLst>
                </p14:cNvPr>
                <p14:cNvContentPartPr/>
                <p14:nvPr/>
              </p14:nvContentPartPr>
              <p14:xfrm>
                <a:off x="7852131" y="2386180"/>
                <a:ext cx="342360" cy="12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AAA1DA-9014-E278-97C5-1283ECCCDC3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43131" y="2377540"/>
                  <a:ext cx="360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6DE6F1-4D07-D19D-2918-F6A358FB9BB7}"/>
                    </a:ext>
                  </a:extLst>
                </p14:cNvPr>
                <p14:cNvContentPartPr/>
                <p14:nvPr/>
              </p14:nvContentPartPr>
              <p14:xfrm>
                <a:off x="7870131" y="2300500"/>
                <a:ext cx="241560" cy="889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6DE6F1-4D07-D19D-2918-F6A358FB9BB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61131" y="2291860"/>
                  <a:ext cx="259200" cy="10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359E42-98A7-FAAE-C2C9-8ADB11174C64}"/>
              </a:ext>
            </a:extLst>
          </p:cNvPr>
          <p:cNvGrpSpPr/>
          <p:nvPr/>
        </p:nvGrpSpPr>
        <p:grpSpPr>
          <a:xfrm>
            <a:off x="6807160" y="2240360"/>
            <a:ext cx="1012187" cy="430567"/>
            <a:chOff x="6807160" y="2240360"/>
            <a:chExt cx="1012187" cy="43056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318E01C-ACE9-80AE-ED04-0B15F81F5389}"/>
                    </a:ext>
                  </a:extLst>
                </p14:cNvPr>
                <p14:cNvContentPartPr/>
                <p14:nvPr/>
              </p14:nvContentPartPr>
              <p14:xfrm>
                <a:off x="6807160" y="2240360"/>
                <a:ext cx="738720" cy="3067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318E01C-ACE9-80AE-ED04-0B15F81F538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98160" y="2231360"/>
                  <a:ext cx="756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B554747-87F0-184E-395E-2E640604F490}"/>
                    </a:ext>
                  </a:extLst>
                </p14:cNvPr>
                <p14:cNvContentPartPr/>
                <p14:nvPr/>
              </p14:nvContentPartPr>
              <p14:xfrm>
                <a:off x="6807520" y="2386520"/>
                <a:ext cx="513000" cy="1130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B554747-87F0-184E-395E-2E640604F49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98520" y="2377880"/>
                  <a:ext cx="5306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006ABF5-C669-9137-0CEC-D2124632F026}"/>
                    </a:ext>
                  </a:extLst>
                </p14:cNvPr>
                <p14:cNvContentPartPr/>
                <p14:nvPr/>
              </p14:nvContentPartPr>
              <p14:xfrm>
                <a:off x="7610907" y="2390487"/>
                <a:ext cx="208440" cy="2804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006ABF5-C669-9137-0CEC-D2124632F0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01907" y="2381487"/>
                  <a:ext cx="2260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011807E-4AC0-14F0-07BB-5C4619906BEF}"/>
                    </a:ext>
                  </a:extLst>
                </p14:cNvPr>
                <p14:cNvContentPartPr/>
                <p14:nvPr/>
              </p14:nvContentPartPr>
              <p14:xfrm>
                <a:off x="7670667" y="2590287"/>
                <a:ext cx="144720" cy="554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011807E-4AC0-14F0-07BB-5C4619906BE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62027" y="2581647"/>
                  <a:ext cx="162360" cy="7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BC6BF2E-9B97-28A8-8008-B61507D5E9DF}"/>
                  </a:ext>
                </a:extLst>
              </p14:cNvPr>
              <p14:cNvContentPartPr/>
              <p14:nvPr/>
            </p14:nvContentPartPr>
            <p14:xfrm>
              <a:off x="7390587" y="2404527"/>
              <a:ext cx="170280" cy="84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BC6BF2E-9B97-28A8-8008-B61507D5E9D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81947" y="2395887"/>
                <a:ext cx="18792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33E57E-8021-298E-F629-85658651707E}"/>
                  </a:ext>
                </a:extLst>
              </p14:cNvPr>
              <p14:cNvContentPartPr/>
              <p14:nvPr/>
            </p14:nvContentPartPr>
            <p14:xfrm>
              <a:off x="7391307" y="2429727"/>
              <a:ext cx="9360" cy="471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33E57E-8021-298E-F629-85658651707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82667" y="2420727"/>
                <a:ext cx="270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A5E77-61C8-1365-AAF0-D88F0877F5A8}"/>
                  </a:ext>
                </a:extLst>
              </p14:cNvPr>
              <p14:cNvContentPartPr/>
              <p14:nvPr/>
            </p14:nvContentPartPr>
            <p14:xfrm>
              <a:off x="7647267" y="2150727"/>
              <a:ext cx="458640" cy="1695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A5E77-61C8-1365-AAF0-D88F0877F5A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38267" y="2141727"/>
                <a:ext cx="476280" cy="18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29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E8FE4-0CD4-E0C0-3A01-93D87C3D1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2" y="1499297"/>
            <a:ext cx="5254224" cy="29887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1950" dirty="0"/>
              <a:t>Shortcomings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5541817" y="3771289"/>
            <a:ext cx="3530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Photo of test stand with vacuum assembly installed (above)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1000" dirty="0">
                <a:latin typeface="Helvetica" pitchFamily="2" charset="0"/>
              </a:rPr>
              <a:t>CAD model of test stand (left)</a:t>
            </a:r>
            <a:br>
              <a:rPr lang="en-US" sz="1000" dirty="0">
                <a:latin typeface="Helvetica" pitchFamily="2" charset="0"/>
              </a:rPr>
            </a:br>
            <a:endParaRPr lang="en-US" sz="1000" dirty="0">
              <a:latin typeface="Helvetica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Difficult to assemble</a:t>
            </a:r>
          </a:p>
          <a:p>
            <a:r>
              <a:rPr lang="en-US" sz="2000" dirty="0">
                <a:solidFill>
                  <a:srgbClr val="505050"/>
                </a:solidFill>
              </a:rPr>
              <a:t>Labor intensive</a:t>
            </a:r>
          </a:p>
          <a:p>
            <a:r>
              <a:rPr lang="en-US" sz="2000" dirty="0">
                <a:solidFill>
                  <a:srgbClr val="505050"/>
                </a:solidFill>
              </a:rPr>
              <a:t>Lack of axial deviation compensation</a:t>
            </a:r>
          </a:p>
          <a:p>
            <a:r>
              <a:rPr lang="en-US" sz="2000" dirty="0">
                <a:solidFill>
                  <a:srgbClr val="505050"/>
                </a:solidFill>
              </a:rPr>
              <a:t>Components added post-design</a:t>
            </a:r>
          </a:p>
          <a:p>
            <a:pPr lvl="1"/>
            <a:endParaRPr lang="en-US" sz="2000" dirty="0">
              <a:solidFill>
                <a:srgbClr val="505050"/>
              </a:solidFill>
            </a:endParaRPr>
          </a:p>
        </p:txBody>
      </p:sp>
      <p:pic>
        <p:nvPicPr>
          <p:cNvPr id="11" name="Picture 10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987236AF-EB1C-1C50-8BCC-AE27A0DE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43" y="1056489"/>
            <a:ext cx="3530957" cy="26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79A90C-2AEC-30EA-1740-48548C0A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92" y="3650342"/>
            <a:ext cx="2768306" cy="94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EF0F0-5A84-7217-59C5-163ED025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23" y="265339"/>
            <a:ext cx="3354471" cy="188019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07062" y="1010211"/>
            <a:ext cx="1434352" cy="495539"/>
          </a:xfrm>
        </p:spPr>
        <p:txBody>
          <a:bodyPr anchor="b"/>
          <a:lstStyle/>
          <a:p>
            <a:pPr algn="ctr"/>
            <a:r>
              <a:rPr lang="en-US" sz="1000" b="0" dirty="0"/>
              <a:t>NX Master model of the test stand with coupler highlighted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5252427" y="382358"/>
            <a:ext cx="4318320" cy="3767006"/>
          </a:xfrm>
        </p:spPr>
        <p:txBody>
          <a:bodyPr/>
          <a:lstStyle/>
          <a:p>
            <a:r>
              <a:rPr lang="en-US" dirty="0"/>
              <a:t>User Feedback </a:t>
            </a:r>
          </a:p>
          <a:p>
            <a:r>
              <a:rPr lang="en-US" dirty="0"/>
              <a:t>Failure Mode Effects Analysis</a:t>
            </a:r>
          </a:p>
          <a:p>
            <a:pPr lvl="1"/>
            <a:r>
              <a:rPr lang="en-US" sz="1800" dirty="0"/>
              <a:t>Design</a:t>
            </a:r>
          </a:p>
          <a:p>
            <a:pPr lvl="1"/>
            <a:r>
              <a:rPr lang="en-US" sz="1800" dirty="0"/>
              <a:t>Process</a:t>
            </a:r>
          </a:p>
          <a:p>
            <a:r>
              <a:rPr lang="en-US" dirty="0"/>
              <a:t>Brainstorming</a:t>
            </a:r>
          </a:p>
          <a:p>
            <a:pPr lvl="1"/>
            <a:r>
              <a:rPr lang="en-US" sz="1800" dirty="0"/>
              <a:t>Other Coupler Stands</a:t>
            </a:r>
          </a:p>
          <a:p>
            <a:pPr lvl="1"/>
            <a:r>
              <a:rPr lang="en-US" sz="1800" dirty="0"/>
              <a:t>3 designs for each mechanism</a:t>
            </a:r>
          </a:p>
          <a:p>
            <a:r>
              <a:rPr lang="en-US" dirty="0"/>
              <a:t>Teamcenter and NX</a:t>
            </a:r>
          </a:p>
          <a:p>
            <a:endParaRPr lang="en-US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Brayden Bahnke |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2400" dirty="0"/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7AB7A-C200-4C11-043D-93F03A84321F}"/>
              </a:ext>
            </a:extLst>
          </p:cNvPr>
          <p:cNvSpPr/>
          <p:nvPr/>
        </p:nvSpPr>
        <p:spPr>
          <a:xfrm>
            <a:off x="2663149" y="881436"/>
            <a:ext cx="456813" cy="376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11C379-8F4C-9724-8554-39C597373B07}"/>
              </a:ext>
            </a:extLst>
          </p:cNvPr>
          <p:cNvSpPr/>
          <p:nvPr/>
        </p:nvSpPr>
        <p:spPr>
          <a:xfrm>
            <a:off x="3726214" y="763940"/>
            <a:ext cx="456813" cy="376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E2F3CBA-4420-6928-AF8F-F1A0A34E1903}"/>
              </a:ext>
            </a:extLst>
          </p:cNvPr>
          <p:cNvSpPr txBox="1">
            <a:spLocks/>
          </p:cNvSpPr>
          <p:nvPr/>
        </p:nvSpPr>
        <p:spPr>
          <a:xfrm>
            <a:off x="8114098" y="3650342"/>
            <a:ext cx="917241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dirty="0"/>
              <a:t>A small portion of the FMEA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4EE8F3-39BB-579E-476E-4BE319C1C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74" y="2448721"/>
            <a:ext cx="3175367" cy="2126255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3B24515-E75B-5126-C0E1-BC8F0F437E44}"/>
              </a:ext>
            </a:extLst>
          </p:cNvPr>
          <p:cNvSpPr txBox="1">
            <a:spLocks/>
          </p:cNvSpPr>
          <p:nvPr/>
        </p:nvSpPr>
        <p:spPr>
          <a:xfrm>
            <a:off x="318311" y="3016309"/>
            <a:ext cx="1434352" cy="4955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dirty="0"/>
              <a:t>A rough sketch done during the brainstorming phase</a:t>
            </a:r>
          </a:p>
        </p:txBody>
      </p:sp>
    </p:spTree>
    <p:extLst>
      <p:ext uri="{BB962C8B-B14F-4D97-AF65-F5344CB8AC3E}">
        <p14:creationId xmlns:p14="http://schemas.microsoft.com/office/powerpoint/2010/main" val="373861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B2E7D-B4C4-CEA2-C057-8D5E3223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2" y="1764391"/>
            <a:ext cx="3962695" cy="23493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A0DB9D-80C9-40DF-6E43-B37526E09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32" y="292803"/>
            <a:ext cx="2879422" cy="201742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2400" dirty="0"/>
              <a:t>Former Test Cavity Mechanism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508241" y="4249596"/>
            <a:ext cx="2476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Former Test Cavity Assembly Clean Room Stand Mounting Mechanism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Difficult to mount to test stand</a:t>
            </a:r>
          </a:p>
          <a:p>
            <a:r>
              <a:rPr lang="en-US" sz="2000" dirty="0">
                <a:solidFill>
                  <a:srgbClr val="505050"/>
                </a:solidFill>
              </a:rPr>
              <a:t>Tight clearances</a:t>
            </a:r>
          </a:p>
          <a:p>
            <a:endParaRPr lang="en-US" sz="2000" dirty="0">
              <a:solidFill>
                <a:srgbClr val="505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A7095-AA91-477E-84C1-5FB6109CEAFF}"/>
              </a:ext>
            </a:extLst>
          </p:cNvPr>
          <p:cNvSpPr txBox="1"/>
          <p:nvPr/>
        </p:nvSpPr>
        <p:spPr>
          <a:xfrm>
            <a:off x="6578569" y="1301517"/>
            <a:ext cx="2458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Left: Former Test Cavity Assembly Test Stand Mounting Mechanism</a:t>
            </a:r>
          </a:p>
          <a:p>
            <a:pPr algn="ctr"/>
            <a:endParaRPr lang="en-US" sz="1000" dirty="0">
              <a:latin typeface="Helvetica" pitchFamily="2" charset="0"/>
            </a:endParaRPr>
          </a:p>
          <a:p>
            <a:pPr algn="ctr"/>
            <a:endParaRPr lang="en-US" sz="1000" dirty="0">
              <a:latin typeface="Helvetica" pitchFamily="2" charset="0"/>
            </a:endParaRPr>
          </a:p>
          <a:p>
            <a:pPr algn="ctr"/>
            <a:endParaRPr lang="en-US" sz="1000" dirty="0">
              <a:latin typeface="Helvetica" pitchFamily="2" charset="0"/>
            </a:endParaRPr>
          </a:p>
          <a:p>
            <a:pPr algn="ctr"/>
            <a:r>
              <a:rPr lang="en-US" sz="1000" dirty="0">
                <a:latin typeface="Helvetica" pitchFamily="2" charset="0"/>
              </a:rPr>
              <a:t>Below: Test Cavity Assembly being lowered onto the test stand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B14B31-77A7-7373-F924-AE205BA27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424" y="2453730"/>
            <a:ext cx="4795658" cy="213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94112EB-67E9-A242-8DEE-EDFD9767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07" y="1824948"/>
            <a:ext cx="3093175" cy="250188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5678445" cy="320908"/>
          </a:xfrm>
        </p:spPr>
        <p:txBody>
          <a:bodyPr/>
          <a:lstStyle/>
          <a:p>
            <a:r>
              <a:rPr lang="en-US" sz="2400" dirty="0"/>
              <a:t>Redesigned Test Cavity Mechanism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1530603" y="4442247"/>
            <a:ext cx="3429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Redesigned Test Cavity Assembly Mounting Mechanism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Mobile Test Stand</a:t>
            </a:r>
          </a:p>
          <a:p>
            <a:pPr lvl="1"/>
            <a:r>
              <a:rPr lang="en-US" sz="2000" dirty="0">
                <a:solidFill>
                  <a:srgbClr val="505050"/>
                </a:solidFill>
              </a:rPr>
              <a:t>Semi-Permanent Bracket</a:t>
            </a:r>
          </a:p>
          <a:p>
            <a:r>
              <a:rPr lang="en-US" sz="2000" dirty="0">
                <a:solidFill>
                  <a:srgbClr val="505050"/>
                </a:solidFill>
              </a:rPr>
              <a:t>Pin guides</a:t>
            </a:r>
          </a:p>
          <a:p>
            <a:r>
              <a:rPr lang="en-US" sz="2000" dirty="0">
                <a:solidFill>
                  <a:srgbClr val="505050"/>
                </a:solidFill>
              </a:rPr>
              <a:t>Pitch Adjusters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A7095-AA91-477E-84C1-5FB6109CEAFF}"/>
              </a:ext>
            </a:extLst>
          </p:cNvPr>
          <p:cNvSpPr txBox="1"/>
          <p:nvPr/>
        </p:nvSpPr>
        <p:spPr>
          <a:xfrm>
            <a:off x="5402683" y="4432115"/>
            <a:ext cx="3429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Redesigned Test Cavity Assembly Mounting Mechanism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9B5731-D951-3534-876E-1D4C9320D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14" y="673625"/>
            <a:ext cx="3580942" cy="35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4899235" cy="320908"/>
          </a:xfrm>
        </p:spPr>
        <p:txBody>
          <a:bodyPr/>
          <a:lstStyle/>
          <a:p>
            <a:r>
              <a:rPr lang="en-US" sz="2400" dirty="0"/>
              <a:t>Coupler Supports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5077040" y="4326831"/>
            <a:ext cx="2775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Redesigned Coupler Support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787804-07AE-0A8F-B9AD-2B6CE657E40C}"/>
              </a:ext>
            </a:extLst>
          </p:cNvPr>
          <p:cNvSpPr txBox="1">
            <a:spLocks/>
          </p:cNvSpPr>
          <p:nvPr/>
        </p:nvSpPr>
        <p:spPr>
          <a:xfrm>
            <a:off x="343341" y="763141"/>
            <a:ext cx="8426585" cy="37945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505050"/>
                </a:solidFill>
              </a:rPr>
              <a:t>Holder Bolts</a:t>
            </a:r>
          </a:p>
          <a:p>
            <a:r>
              <a:rPr lang="en-US" sz="2000" dirty="0">
                <a:solidFill>
                  <a:srgbClr val="505050"/>
                </a:solidFill>
              </a:rPr>
              <a:t>8020 Linear Rail</a:t>
            </a:r>
          </a:p>
          <a:p>
            <a:pPr marL="0" indent="0">
              <a:buNone/>
            </a:pPr>
            <a:endParaRPr lang="en-US" sz="2000" dirty="0">
              <a:solidFill>
                <a:srgbClr val="505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A7095-AA91-477E-84C1-5FB6109CEAFF}"/>
              </a:ext>
            </a:extLst>
          </p:cNvPr>
          <p:cNvSpPr txBox="1"/>
          <p:nvPr/>
        </p:nvSpPr>
        <p:spPr>
          <a:xfrm>
            <a:off x="736827" y="4254708"/>
            <a:ext cx="3305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Former Coupler Supports</a:t>
            </a:r>
          </a:p>
        </p:txBody>
      </p:sp>
      <p:pic>
        <p:nvPicPr>
          <p:cNvPr id="11" name="Picture Placeholder 57">
            <a:extLst>
              <a:ext uri="{FF2B5EF4-FFF2-40B4-BE49-F238E27FC236}">
                <a16:creationId xmlns:a16="http://schemas.microsoft.com/office/drawing/2014/main" id="{7B635831-BA8A-BDE1-591D-BB592D497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3" b="3763"/>
          <a:stretch/>
        </p:blipFill>
        <p:spPr>
          <a:xfrm>
            <a:off x="4125942" y="1582472"/>
            <a:ext cx="4848663" cy="2423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1C9DE-781B-13CD-C345-2ECB7A2E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73" y="1846712"/>
            <a:ext cx="3305030" cy="24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385423" y="4180559"/>
            <a:ext cx="3027894" cy="187523"/>
          </a:xfrm>
        </p:spPr>
        <p:txBody>
          <a:bodyPr anchor="b"/>
          <a:lstStyle/>
          <a:p>
            <a:pPr algn="ctr"/>
            <a:r>
              <a:rPr lang="en-US" sz="1000" b="0" dirty="0"/>
              <a:t>Redesigned Waveguide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5415325" y="1001825"/>
            <a:ext cx="4318320" cy="3767006"/>
          </a:xfrm>
        </p:spPr>
        <p:txBody>
          <a:bodyPr/>
          <a:lstStyle/>
          <a:p>
            <a:r>
              <a:rPr lang="en-US" dirty="0"/>
              <a:t>Linear movement</a:t>
            </a:r>
          </a:p>
          <a:p>
            <a:pPr lvl="1"/>
            <a:r>
              <a:rPr lang="en-US" sz="1800" dirty="0"/>
              <a:t>Inner conductor</a:t>
            </a:r>
          </a:p>
          <a:p>
            <a:r>
              <a:rPr lang="en-US" dirty="0"/>
              <a:t>Height Adjustment</a:t>
            </a:r>
          </a:p>
          <a:p>
            <a:r>
              <a:rPr lang="en-US" dirty="0"/>
              <a:t>Air Side Outer Conductor Support</a:t>
            </a:r>
          </a:p>
          <a:p>
            <a:pPr lvl="1"/>
            <a:r>
              <a:rPr lang="en-US" sz="1800" dirty="0"/>
              <a:t>Bellow Brackets	</a:t>
            </a:r>
          </a:p>
          <a:p>
            <a:endParaRPr lang="en-US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Brayden Bahnke | Final Presentation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2400" dirty="0"/>
              <a:t>Waveguide Support</a:t>
            </a:r>
          </a:p>
        </p:txBody>
      </p:sp>
      <p:pic>
        <p:nvPicPr>
          <p:cNvPr id="13" name="Picture Placeholder 49">
            <a:extLst>
              <a:ext uri="{FF2B5EF4-FFF2-40B4-BE49-F238E27FC236}">
                <a16:creationId xmlns:a16="http://schemas.microsoft.com/office/drawing/2014/main" id="{5496B04B-9874-A66D-3C55-A2E19EE86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9" t="11901" r="28156" b="11901"/>
          <a:stretch/>
        </p:blipFill>
        <p:spPr>
          <a:xfrm>
            <a:off x="2441988" y="1540820"/>
            <a:ext cx="2914765" cy="2542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52390F-5C31-24B3-7DD4-119269E47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17" y="1070471"/>
            <a:ext cx="1935928" cy="2878573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814EAE6-9037-14A4-015C-85E4B71EEEDD}"/>
              </a:ext>
            </a:extLst>
          </p:cNvPr>
          <p:cNvSpPr txBox="1">
            <a:spLocks/>
          </p:cNvSpPr>
          <p:nvPr/>
        </p:nvSpPr>
        <p:spPr>
          <a:xfrm>
            <a:off x="142778" y="4202464"/>
            <a:ext cx="2242645" cy="14485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dirty="0"/>
              <a:t>Waveguide support as it is currently</a:t>
            </a:r>
          </a:p>
        </p:txBody>
      </p:sp>
    </p:spTree>
    <p:extLst>
      <p:ext uri="{BB962C8B-B14F-4D97-AF65-F5344CB8AC3E}">
        <p14:creationId xmlns:p14="http://schemas.microsoft.com/office/powerpoint/2010/main" val="208755405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ED6E681-32B2-4E7C-B26D-A406B3E9990C}" vid="{754DEC85-5F91-4B36-AE96-F1E0ABC92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Format</Template>
  <TotalTime>7633</TotalTime>
  <Words>404</Words>
  <Application>Microsoft Office PowerPoint</Application>
  <PresentationFormat>On-screen Show (16:9)</PresentationFormat>
  <Paragraphs>119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</vt:lpstr>
      <vt:lpstr>Fermilab_PPT_090915</vt:lpstr>
      <vt:lpstr>PowerPoint Presentation</vt:lpstr>
      <vt:lpstr>Background</vt:lpstr>
      <vt:lpstr>Purpose</vt:lpstr>
      <vt:lpstr>Shortcomings</vt:lpstr>
      <vt:lpstr>Methods</vt:lpstr>
      <vt:lpstr>Former Test Cavity Mechanism</vt:lpstr>
      <vt:lpstr>Redesigned Test Cavity Mechanism</vt:lpstr>
      <vt:lpstr>Coupler Supports</vt:lpstr>
      <vt:lpstr>Waveguide Support</vt:lpstr>
      <vt:lpstr>Mobility Changes</vt:lpstr>
      <vt:lpstr>Remaining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Brayden Bahnke</dc:creator>
  <cp:lastModifiedBy>Brayden Bahnke</cp:lastModifiedBy>
  <cp:revision>19</cp:revision>
  <cp:lastPrinted>2014-01-20T19:40:21Z</cp:lastPrinted>
  <dcterms:created xsi:type="dcterms:W3CDTF">2022-06-09T09:34:30Z</dcterms:created>
  <dcterms:modified xsi:type="dcterms:W3CDTF">2022-08-08T17:22:10Z</dcterms:modified>
</cp:coreProperties>
</file>