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8" r:id="rId3"/>
    <p:sldId id="284" r:id="rId4"/>
    <p:sldId id="295" r:id="rId5"/>
    <p:sldId id="296" r:id="rId6"/>
    <p:sldId id="301" r:id="rId7"/>
    <p:sldId id="302" r:id="rId8"/>
    <p:sldId id="303" r:id="rId9"/>
    <p:sldId id="29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3"/>
  </p:normalViewPr>
  <p:slideViewPr>
    <p:cSldViewPr snapToGrid="0" snapToObjects="1" showGuides="1">
      <p:cViewPr varScale="1">
        <p:scale>
          <a:sx n="82" d="100"/>
          <a:sy n="82" d="100"/>
        </p:scale>
        <p:origin x="1502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571" y="5045612"/>
            <a:ext cx="8499231" cy="1390219"/>
          </a:xfrm>
        </p:spPr>
        <p:txBody>
          <a:bodyPr/>
          <a:lstStyle/>
          <a:p>
            <a:r>
              <a:rPr lang="en-US" sz="1800" dirty="0"/>
              <a:t>Ebtihal M. Abdelaziz	</a:t>
            </a:r>
          </a:p>
          <a:p>
            <a:r>
              <a:rPr lang="en-US" sz="1800" dirty="0"/>
              <a:t>Supervisor: Jim </a:t>
            </a:r>
            <a:r>
              <a:rPr lang="en-US" sz="1800" dirty="0" err="1"/>
              <a:t>Annis</a:t>
            </a:r>
            <a:endParaRPr lang="en-US" sz="1800" dirty="0"/>
          </a:p>
          <a:p>
            <a:r>
              <a:rPr lang="en-US" sz="1800" dirty="0"/>
              <a:t>SIST Final Presentation</a:t>
            </a:r>
          </a:p>
          <a:p>
            <a:r>
              <a:rPr lang="en-US" sz="1800" dirty="0"/>
              <a:t>8/8/2022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Cluster Cosmology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C6D72-4C7B-134C-89E9-EDD4EC5E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257" y="3988961"/>
            <a:ext cx="2038673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03FF5F-163F-96CF-E97E-9E34B1A8B3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A2B7C3-E4DE-10AE-99BF-5D6A9DC66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202523-F9D3-2CE3-681F-7C2C3A5FB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E8163C-2750-79FB-F4C6-EBDBB47E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099"/>
            <a:ext cx="8686800" cy="427877"/>
          </a:xfrm>
        </p:spPr>
        <p:txBody>
          <a:bodyPr/>
          <a:lstStyle/>
          <a:p>
            <a:r>
              <a:rPr lang="en-US" dirty="0"/>
              <a:t>The Dark Energy Survey (DES)</a:t>
            </a:r>
          </a:p>
        </p:txBody>
      </p:sp>
      <p:pic>
        <p:nvPicPr>
          <p:cNvPr id="10" name="Picture 2" descr="Víctor M. Blanco 4-meter Telescope | NOIRLab | NOIRLab">
            <a:extLst>
              <a:ext uri="{FF2B5EF4-FFF2-40B4-BE49-F238E27FC236}">
                <a16:creationId xmlns:a16="http://schemas.microsoft.com/office/drawing/2014/main" id="{7BE891A5-1687-C196-43B5-DF0F8C19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78" y="3319557"/>
            <a:ext cx="3555722" cy="23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9BF7B6-F127-FF43-A212-966CF8619BA6}"/>
              </a:ext>
            </a:extLst>
          </p:cNvPr>
          <p:cNvSpPr txBox="1"/>
          <p:nvPr/>
        </p:nvSpPr>
        <p:spPr>
          <a:xfrm>
            <a:off x="5566259" y="5715873"/>
            <a:ext cx="334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Picture of the Blanco telescope and the southern sky including the milky way.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FFBC2-609B-8F04-9675-AEDAC98F3B0B}"/>
              </a:ext>
            </a:extLst>
          </p:cNvPr>
          <p:cNvSpPr txBox="1"/>
          <p:nvPr/>
        </p:nvSpPr>
        <p:spPr>
          <a:xfrm>
            <a:off x="363894" y="1156996"/>
            <a:ext cx="862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Aims to explore the nature of dark matter and dark energy of the universe.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Relies on the 4-meter </a:t>
            </a:r>
            <a:r>
              <a:rPr lang="en-US" b="1" dirty="0"/>
              <a:t>Blanco telescope </a:t>
            </a:r>
            <a:r>
              <a:rPr lang="en-US" dirty="0"/>
              <a:t>in Chile for its data collection.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Collects optical images of clusters and galaxies to constrain cosmological parameters.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B94B6-DFAA-800E-D6D3-BA00B4F26FD0}"/>
              </a:ext>
            </a:extLst>
          </p:cNvPr>
          <p:cNvSpPr txBox="1"/>
          <p:nvPr/>
        </p:nvSpPr>
        <p:spPr>
          <a:xfrm>
            <a:off x="363894" y="1152949"/>
            <a:ext cx="862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Aims to explore the nature of dark matter and dark energy of the universe.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Relies on the 4-meter </a:t>
            </a:r>
            <a:r>
              <a:rPr lang="en-US" b="1" dirty="0"/>
              <a:t>Blanco telescope </a:t>
            </a:r>
            <a:r>
              <a:rPr lang="en-US" dirty="0"/>
              <a:t>in Chile for its data collection.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Collects optical images of clusters and galaxies to constrain cosmological parameters.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8487"/>
            <a:ext cx="8686800" cy="427877"/>
          </a:xfrm>
        </p:spPr>
        <p:txBody>
          <a:bodyPr/>
          <a:lstStyle/>
          <a:p>
            <a:r>
              <a:rPr lang="el-GR" sz="1950" dirty="0"/>
              <a:t>Λ</a:t>
            </a:r>
            <a:r>
              <a:rPr lang="en-US" sz="1950" dirty="0"/>
              <a:t>CDM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F9A655-4545-4302-FF21-150963F1A8C6}"/>
              </a:ext>
            </a:extLst>
          </p:cNvPr>
          <p:cNvSpPr txBox="1"/>
          <p:nvPr/>
        </p:nvSpPr>
        <p:spPr>
          <a:xfrm>
            <a:off x="222250" y="888352"/>
            <a:ext cx="5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Standard model of cosmology </a:t>
            </a:r>
          </a:p>
        </p:txBody>
      </p:sp>
      <p:pic>
        <p:nvPicPr>
          <p:cNvPr id="1028" name="Picture 4" descr="Michael Gold's homepage Michael S. Gold">
            <a:extLst>
              <a:ext uri="{FF2B5EF4-FFF2-40B4-BE49-F238E27FC236}">
                <a16:creationId xmlns:a16="http://schemas.microsoft.com/office/drawing/2014/main" id="{75E855FD-C1E4-9464-BA2A-A1936ED2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500"/>
            <a:ext cx="342423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B46411-F4FA-0AF8-2FA7-A049B4B82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380" y="211420"/>
            <a:ext cx="4356370" cy="1655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BD83D1-ADA1-C463-CB46-79A6DD081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23" y="2071128"/>
            <a:ext cx="4392020" cy="395341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DB126F-0848-8C2E-3CB7-5E671D9825C6}"/>
              </a:ext>
            </a:extLst>
          </p:cNvPr>
          <p:cNvSpPr/>
          <p:nvPr/>
        </p:nvSpPr>
        <p:spPr>
          <a:xfrm>
            <a:off x="4565380" y="204036"/>
            <a:ext cx="4356370" cy="16624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047975-4878-8A35-A368-944D1213356C}"/>
              </a:ext>
            </a:extLst>
          </p:cNvPr>
          <p:cNvSpPr/>
          <p:nvPr/>
        </p:nvSpPr>
        <p:spPr>
          <a:xfrm>
            <a:off x="4557723" y="2071128"/>
            <a:ext cx="4364027" cy="39534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872DB-91DC-5109-D0D5-16BBE80A142C}"/>
              </a:ext>
            </a:extLst>
          </p:cNvPr>
          <p:cNvSpPr/>
          <p:nvPr/>
        </p:nvSpPr>
        <p:spPr>
          <a:xfrm>
            <a:off x="4557723" y="4217436"/>
            <a:ext cx="4364027" cy="18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250" y="175631"/>
            <a:ext cx="8686800" cy="427877"/>
          </a:xfrm>
        </p:spPr>
        <p:txBody>
          <a:bodyPr/>
          <a:lstStyle/>
          <a:p>
            <a:r>
              <a:rPr lang="en-US" dirty="0"/>
              <a:t>Galaxy clusters and weak lensing</a:t>
            </a:r>
          </a:p>
        </p:txBody>
      </p:sp>
      <p:pic>
        <p:nvPicPr>
          <p:cNvPr id="2050" name="Picture 2" descr="Galaxy Clusters | Center for Astrophysics">
            <a:extLst>
              <a:ext uri="{FF2B5EF4-FFF2-40B4-BE49-F238E27FC236}">
                <a16:creationId xmlns:a16="http://schemas.microsoft.com/office/drawing/2014/main" id="{E2DF23FC-56AB-E221-F386-2E13C7E0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81" y="2977537"/>
            <a:ext cx="4249602" cy="28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9DEB22-F53F-EE3A-1980-2EC8F426981D}"/>
              </a:ext>
            </a:extLst>
          </p:cNvPr>
          <p:cNvSpPr txBox="1"/>
          <p:nvPr/>
        </p:nvSpPr>
        <p:spPr>
          <a:xfrm>
            <a:off x="322397" y="693546"/>
            <a:ext cx="6591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Structures with the largest scale in the Universe</a:t>
            </a: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Measuring the mass of galaxy clusters tightly constrain the matter density parameter.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Weak lensing is used along with a mass proxy (richness) to estimate the mass of clusters.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4" descr="distant galaxies appear as bright glowing spots in this Webb telescope image, with some smeared by gravitational lensing; foreground stars appear bright with six-pointed diffraction spikes, owing to the shape of Webb's mirrors">
            <a:extLst>
              <a:ext uri="{FF2B5EF4-FFF2-40B4-BE49-F238E27FC236}">
                <a16:creationId xmlns:a16="http://schemas.microsoft.com/office/drawing/2014/main" id="{EE977011-82C3-750F-574E-11FCF47D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7" y="2818625"/>
            <a:ext cx="3116214" cy="31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DE02E0-77C7-72BD-8151-DDAA74BF88FC}"/>
              </a:ext>
            </a:extLst>
          </p:cNvPr>
          <p:cNvSpPr txBox="1"/>
          <p:nvPr/>
        </p:nvSpPr>
        <p:spPr>
          <a:xfrm>
            <a:off x="498197" y="6020125"/>
            <a:ext cx="4163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Picture of a galaxy cluster taken by the James Webb Space Telescope. 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0713"/>
            <a:ext cx="8686800" cy="427877"/>
          </a:xfrm>
        </p:spPr>
        <p:txBody>
          <a:bodyPr/>
          <a:lstStyle/>
          <a:p>
            <a:r>
              <a:rPr lang="en-US" dirty="0"/>
              <a:t>Cluster Cosmology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78CCF-1C3E-19A0-1922-141EF6CA0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11" y="1366801"/>
            <a:ext cx="6570955" cy="286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0AB6D3-8868-B02E-F511-0136E93DF518}"/>
                  </a:ext>
                </a:extLst>
              </p:cNvPr>
              <p:cNvSpPr txBox="1"/>
              <p:nvPr/>
            </p:nvSpPr>
            <p:spPr>
              <a:xfrm>
                <a:off x="736827" y="721527"/>
                <a:ext cx="7145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 2020, the DES cluster group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=0.19.</m:t>
                    </m:r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0AB6D3-8868-B02E-F511-0136E93DF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27" y="721527"/>
                <a:ext cx="7145973" cy="400110"/>
              </a:xfrm>
              <a:prstGeom prst="rect">
                <a:avLst/>
              </a:prstGeom>
              <a:blipFill>
                <a:blip r:embed="rId3"/>
                <a:stretch>
                  <a:fillRect l="-76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027A9122-81C3-B7C7-6F6C-903F0CC7EBC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4"/>
          <a:srcRect l="1913" r="1913"/>
          <a:stretch/>
        </p:blipFill>
        <p:spPr>
          <a:xfrm>
            <a:off x="1115918" y="1914525"/>
            <a:ext cx="6403554" cy="274718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D09E18-AE30-5EA4-8B67-D89F1FC76604}"/>
              </a:ext>
            </a:extLst>
          </p:cNvPr>
          <p:cNvSpPr txBox="1"/>
          <p:nvPr/>
        </p:nvSpPr>
        <p:spPr>
          <a:xfrm>
            <a:off x="12232109" y="24338190"/>
            <a:ext cx="715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Table of systematics in DES Y1 from (McClintock et al. 2018)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E9B3391-C776-821F-86FB-86A5F4E40DB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283749" y="4704372"/>
            <a:ext cx="86868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>
                <a:latin typeface="Helvetica" panose="020B0604020202020204" pitchFamily="34" charset="0"/>
                <a:cs typeface="Helvetica" panose="020B0604020202020204" pitchFamily="34" charset="0"/>
              </a:rPr>
              <a:t>Table of systematics in DES Y1 from (McClintock et al. 2018)</a:t>
            </a: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52A9F-4C77-9AD5-8823-370462E1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419" y="900395"/>
            <a:ext cx="8686800" cy="1091259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All analysis were done on NERSC’s Perlmutter (the fifth fastest supercomputer in the world)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Used </a:t>
            </a:r>
            <a:r>
              <a:rPr lang="en-US" b="0" dirty="0" err="1"/>
              <a:t>CosmoSIS</a:t>
            </a:r>
            <a:r>
              <a:rPr lang="en-US" b="0" dirty="0"/>
              <a:t> (software to calculate posterior probabilities) to obtain MCMC chains.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7CF7E-C7A0-1DE9-6DE4-2B9D5F0CAD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73BD8-F794-18F5-8EF1-7233977E1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98B3-5064-E7FC-7EB4-F05FB7279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97A812-0312-F517-6558-4347E866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and Boost factor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BEDE9-9C59-85B5-533E-F67417EB8516}"/>
                  </a:ext>
                </a:extLst>
              </p:cNvPr>
              <p:cNvSpPr txBox="1"/>
              <p:nvPr/>
            </p:nvSpPr>
            <p:spPr>
              <a:xfrm>
                <a:off x="-618599" y="2180453"/>
                <a:ext cx="9126011" cy="12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: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≠1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: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BEDE9-9C59-85B5-533E-F67417EB8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8599" y="2180453"/>
                <a:ext cx="9126011" cy="1248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380F20-D639-6589-E2A7-5EF50DDDDEFC}"/>
                  </a:ext>
                </a:extLst>
              </p:cNvPr>
              <p:cNvSpPr txBox="1"/>
              <p:nvPr/>
            </p:nvSpPr>
            <p:spPr>
              <a:xfrm>
                <a:off x="2034075" y="3614093"/>
                <a:ext cx="3820661" cy="161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rad>
                                    </m:e>
                                  </m:fun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           :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&gt;1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: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e>
                                  </m:fun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       :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380F20-D639-6589-E2A7-5EF50DDD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75" y="3614093"/>
                <a:ext cx="3820661" cy="1617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6324A5-70CF-9229-2C05-E98F6C105B1F}"/>
                  </a:ext>
                </a:extLst>
              </p:cNvPr>
              <p:cNvSpPr txBox="1"/>
              <p:nvPr/>
            </p:nvSpPr>
            <p:spPr>
              <a:xfrm>
                <a:off x="2034075" y="5495243"/>
                <a:ext cx="3130568" cy="519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6324A5-70CF-9229-2C05-E98F6C105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75" y="5495243"/>
                <a:ext cx="3130568" cy="519886"/>
              </a:xfrm>
              <a:prstGeom prst="rect">
                <a:avLst/>
              </a:prstGeom>
              <a:blipFill>
                <a:blip r:embed="rId4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76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0F6A-0BC1-9864-AA59-57A411F00E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C1A7B-6AF4-D135-1DB2-8DD01A014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072BA-332F-EDB1-6DE3-1915A2414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8758BE-2B6F-FB2B-6FDE-88D9F25F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0211C4-89C3-DDE5-0258-223BAC5B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010" y="1214724"/>
            <a:ext cx="3396432" cy="69337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796D3B-9083-A76A-632F-BA98B7062481}"/>
              </a:ext>
            </a:extLst>
          </p:cNvPr>
          <p:cNvSpPr txBox="1">
            <a:spLocks/>
          </p:cNvSpPr>
          <p:nvPr/>
        </p:nvSpPr>
        <p:spPr>
          <a:xfrm>
            <a:off x="313182" y="864521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Model for free parameters: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E4197A-B62B-78EF-6592-4095498B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70" y="1950226"/>
            <a:ext cx="3285051" cy="7031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E69584-8573-3171-1D83-A1A2941FA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83" y="2777431"/>
            <a:ext cx="4520517" cy="33890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3FF565-1F1F-C017-397B-922CF4781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" y="2771613"/>
            <a:ext cx="4663500" cy="34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41F3B-F877-6AC3-0B03-8DF70840D2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675C4-6045-EB44-F2AD-3BC2A0C9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90E0-6F3A-D254-0A07-66051622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6BA61A9-FC0F-0BB6-2FD2-6CC1C854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970F3D-4AA7-3562-2B0A-AF9A6C029C6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28600" y="679629"/>
            <a:ext cx="8686800" cy="248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Using real cluster boost factor data.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Calculating the cosmology using real boost factor and shear data.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Eventually, my modules and results will be used for the DES Y3 cluster analysis.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9CB6C-713F-92C0-01B6-D7021C56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48" y="2729808"/>
            <a:ext cx="3649825" cy="32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E319E-7602-96AA-A8F1-EDFF64A61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5271075"/>
            <a:ext cx="8686800" cy="1091259"/>
          </a:xfrm>
        </p:spPr>
        <p:txBody>
          <a:bodyPr/>
          <a:lstStyle/>
          <a:p>
            <a:pPr algn="ctr"/>
            <a:r>
              <a:rPr lang="en-US" sz="4800" dirty="0"/>
              <a:t>Thank you! </a:t>
            </a:r>
            <a:r>
              <a:rPr lang="en-US" sz="4800" dirty="0">
                <a:sym typeface="Wingdings" panose="05000000000000000000" pitchFamily="2" charset="2"/>
              </a:rPr>
              <a:t> 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597C-1CC0-1B16-F750-FDA0AF8B04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B8C24-D410-3257-1EAD-642ADF5D4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Ebtihal M. Abdelaziz | Cluster Cosmology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CAA6-2926-3F79-45FE-B5A298529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A265B-82A9-BA9C-E7E5-583518A13239}"/>
              </a:ext>
            </a:extLst>
          </p:cNvPr>
          <p:cNvSpPr txBox="1"/>
          <p:nvPr/>
        </p:nvSpPr>
        <p:spPr>
          <a:xfrm>
            <a:off x="222250" y="3097872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Abbott, T. M. C., and others. "Dark Energy Survey Year 1 Results: Cosmological constraints from cluster abundances and weak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lensing".</a:t>
            </a:r>
            <a:r>
              <a:rPr lang="en-US" sz="1400" b="0" i="1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Phys</a:t>
            </a:r>
            <a:r>
              <a:rPr lang="en-US" sz="1400" b="0" i="1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Rev. D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102, no.2 (2020): 023509.</a:t>
            </a:r>
          </a:p>
          <a:p>
            <a:endParaRPr lang="en-US" sz="1400" b="0" i="0" dirty="0">
              <a:solidFill>
                <a:srgbClr val="004C97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Frieman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Joshua, Michael, Turner, and Dragan,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Huterer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"Dark Energy and the Accelerating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Universe".</a:t>
            </a:r>
            <a:r>
              <a:rPr lang="en-US" sz="1400" b="0" i="1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Ann</a:t>
            </a:r>
            <a:r>
              <a:rPr lang="en-US" sz="1400" b="0" i="1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Rev. Astron. </a:t>
            </a:r>
            <a:r>
              <a:rPr lang="en-US" sz="1400" b="0" i="1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Astrophys</a:t>
            </a:r>
            <a:r>
              <a:rPr lang="en-US" sz="1400" b="0" i="1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46 (2008): 385–432.</a:t>
            </a:r>
          </a:p>
          <a:p>
            <a:endParaRPr lang="en-US" sz="1400" b="0" i="0" dirty="0">
              <a:solidFill>
                <a:srgbClr val="004C97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Costanzi, Matteo, Francisco,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Villaescusa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-Navarro, Matteo,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Viel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Jun-Qing, Xia, Stefano,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Borgani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Emanuele,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Castorina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and Emiliano,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Sefusatti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"Cosmology with massive neutrinos III: the halo mass function and an application to galaxy </a:t>
            </a:r>
            <a:r>
              <a:rPr lang="en-US" sz="14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clusters".</a:t>
            </a:r>
            <a:r>
              <a:rPr lang="en-US" sz="1400" b="0" i="1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JCAP</a:t>
            </a:r>
            <a:r>
              <a:rPr lang="en-US" sz="14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12 (2013): 012.</a:t>
            </a:r>
            <a:endParaRPr lang="en-US" sz="18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36D07738-9D55-007B-0492-40AF6C6A20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250" y="2648556"/>
            <a:ext cx="8686800" cy="4270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References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F4332A8-3A8E-A46B-3EAD-0FDFB9C49CCD}"/>
              </a:ext>
            </a:extLst>
          </p:cNvPr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Acknowledgments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F93D7-C915-AE08-A77C-27B545CCF5ED}"/>
              </a:ext>
            </a:extLst>
          </p:cNvPr>
          <p:cNvSpPr txBox="1"/>
          <p:nvPr/>
        </p:nvSpPr>
        <p:spPr>
          <a:xfrm>
            <a:off x="429419" y="799972"/>
            <a:ext cx="8157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would like to thank my wonderful supervisor, Jim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for all his support and encouragement this summer! 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And, my mentor, Michael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Geelhoed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for being an awesome mentor!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 thanks to the SIST committee, Judy, and Mallory for bringing me for another fun educational summer!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6767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13120</TotalTime>
  <Words>576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Fermilab_PPT_090815</vt:lpstr>
      <vt:lpstr>PowerPoint Presentation</vt:lpstr>
      <vt:lpstr>The Dark Energy Survey (DES)</vt:lpstr>
      <vt:lpstr>ΛCDM</vt:lpstr>
      <vt:lpstr>Galaxy clusters and weak lensing</vt:lpstr>
      <vt:lpstr>Cluster Cosmology</vt:lpstr>
      <vt:lpstr>Computation and Boost factor model</vt:lpstr>
      <vt:lpstr>Analysis</vt:lpstr>
      <vt:lpstr>Future work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Ebtihal M. Mostafa Abdelaziz</dc:creator>
  <cp:lastModifiedBy>Ebtihal M Mostafa Abdelaziz</cp:lastModifiedBy>
  <cp:revision>10</cp:revision>
  <cp:lastPrinted>2014-01-20T19:40:21Z</cp:lastPrinted>
  <dcterms:created xsi:type="dcterms:W3CDTF">2022-06-13T13:52:59Z</dcterms:created>
  <dcterms:modified xsi:type="dcterms:W3CDTF">2022-08-25T23:29:26Z</dcterms:modified>
</cp:coreProperties>
</file>