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9"/>
  </p:notesMasterIdLst>
  <p:handoutMasterIdLst>
    <p:handoutMasterId r:id="rId20"/>
  </p:handoutMasterIdLst>
  <p:sldIdLst>
    <p:sldId id="294" r:id="rId2"/>
    <p:sldId id="275" r:id="rId3"/>
    <p:sldId id="323" r:id="rId4"/>
    <p:sldId id="324" r:id="rId5"/>
    <p:sldId id="312" r:id="rId6"/>
    <p:sldId id="284" r:id="rId7"/>
    <p:sldId id="311" r:id="rId8"/>
    <p:sldId id="313" r:id="rId9"/>
    <p:sldId id="314" r:id="rId10"/>
    <p:sldId id="295" r:id="rId11"/>
    <p:sldId id="321" r:id="rId12"/>
    <p:sldId id="317" r:id="rId13"/>
    <p:sldId id="319" r:id="rId14"/>
    <p:sldId id="316" r:id="rId15"/>
    <p:sldId id="318" r:id="rId16"/>
    <p:sldId id="322" r:id="rId17"/>
    <p:sldId id="296"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93121"/>
  </p:normalViewPr>
  <p:slideViewPr>
    <p:cSldViewPr snapToGrid="0" snapToObjects="1" showGuides="1">
      <p:cViewPr>
        <p:scale>
          <a:sx n="113" d="100"/>
          <a:sy n="113" d="100"/>
        </p:scale>
        <p:origin x="1424" y="48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9T13:37:04.963"/>
    </inkml:context>
    <inkml:brush xml:id="br0">
      <inkml:brushProperty name="width" value="0.05" units="cm"/>
      <inkml:brushProperty name="height" value="0.05" units="cm"/>
      <inkml:brushProperty name="color" value="#FFC114"/>
    </inkml:brush>
  </inkml:definitions>
  <inkml:trace contextRef="#ctx0" brushRef="#br0">379 8 24575,'-7'-4'0,"-7"1"0,2 3 0,-8 0 0,13 6 0,-7-1 0,9 5 0,-4-6 0,5-1 0,-7 1 0,-6-4 0,5 7 0,-8-6 0,3 6 0,-15-1 0,8 3 0,-12 2 0,20-4 0,-4 1 0,9-1 0,-3 4 0,6-3 0,-2-1 0,6-1 0,1-2 0,9 0 0,-1-1 0,8-3 0,-2 0 0,4 0 0,-1 0 0,0 0 0,1 0 0,-1 3 0,0-2 0,1 2 0,-4 1 0,2-4 0,-5 7 0,3-6 0,-4 5 0,0-2 0,0 0 0,0-1 0,-3 0 0,3-2 0,-3 5 0,12-1 0,13 11 0,1-9 0,2 7 0,-15-13 0,-7 5 0,-3-5 0,1 2 0,8 6 0,2-3 0,10 7 0,-10-5 0,-2-3 0,-9-2 0,-15-3 0,5 0 0,-16 0 0,11 0 0,-3 0 0,1 0 0,2 0 0,-2 0 0,3 0 0,-1 3 0,1-2 0,0 2 0,0-3 0,0 0 0,-4 0 0,3 0 0,-2 0 0,3 0 0,0 0 0,0 3 0,-1 1 0,1 4 0,0-4 0,0 2 0,0-5 0,0 2 0,-4 0 0,3 1 0,-5 3 0,-4 1 0,1-3 0,-4 5 0,5-5 0,1 5 0,0-3 0,-1 4 0,1-7 0,3 6 0,1-9 0,2 5 0,-8-5 0,7 2 0,-7-3 0,9 0 0,-4 0 0,6 3 0,-4 1 0,20 0 0,-5 3 0,20-3 0,7 6 0,-3-4 0,7 4 0,-9-9 0,-7 6 0,0-3 0,-1 0 0,-4 2 0,4-2 0,-6 3 0,0-3 0,1 3 0,-1-3 0,6 0 0,-4 2 0,10-1 0,-10 2 0,1-2 0,-7 1 0,-3-5 0,0 2 0,-3 1 0,-7-4 0,-2 7 0,-8-3 0,5 6 0,-6-2 0,3 2 0,-3 1 0,-6-2 0,4 4 0,-10-7 0,10 7 0,-10-8 0,14 6 0,-5-3 0,10-4 0,0 2 0,0-5 0,0 2 0,3 1 0,-6-4 0,5 7 0,-5-6 0,3 2 0,0-3 0,0 6 0,-1-4 0,1 7 0,-3-5 0,-7 4 0,-5 1 0,-5 0 0,5 2 0,-4-1 0,11 4 0,-2-6 0,3 3 0,6-4 0,-2 0 0,12-3 0,3-1 0,9-3 0,1 0 0,-1 0 0,0 0 0,-3 0 0,0 0 0,-4 0 0,0 0 0,3 0 0,2 0 0,8 0 0,1 0 0,7 4 0,-1-3 0,-5 3 0,-2-4 0,0 0 0,-7 0 0,6 4 0,-8-4 0,0 4 0,0-4 0,-1 3 0,1 1 0,4 3 0,5-3 0,-8-1 0,4 0 0,-8-2 0,-1 2 0,3 0 0,1 1 0,9 4 0,-7-3 0,3 2 0,-9-6 0,1 2 0,-1-3 0,0 3 0,0-2 0,0 2 0,-9-3 0,3 3 0,-13-2 0,7 5 0,-9-5 0,6 6 0,-2-7 0,0 7 0,-1-3 0,-1 3 0,-1 3 0,-4-1 0,1 2 0,-20 5 0,1-4 0,-16 6 0,0 0 0,10-5 0,4 3 0,15-7 0,5-1 0,7-1 0,2 0 0,1-3 0,3 2 0,-2-2 0,2 0 0,-6 3 0,2-3 0,-3 0 0,4 5 0,0-7 0,3 7 0,-6-5 0,9 4 0,-9-1 0,6-3 0,0 2 0,-2-5 0,5 5 0,-5-5 0,11 2 0,0-3 0,9 0 0,7 0 0,0 0 0,7 0 0,-7 0 0,5 0 0,-4 4 0,5-3 0,1 3 0,-1-4 0,11 0 0,-8 0 0,8 0 0,0 0 0,-14 0 0,7 0 0,-20 0 0,2 4 0,4 4 0,10 15 0,-5-5 0,9 5 0,-18-12 0,6-7 0,-14 3 0,-5-6 0,-5 5 0,-5-5 0,3 2 0,-1 0 0,-2-2 0,2 2 0,-5-3 0,5 3 0,-6 1 0,3 0 0,-3 3 0,2-3 0,-1 3 0,5 0 0,1 0 0,0 0 0,3-3 0,-3 3 0,0-3 0,0 0 0,0 2 0,-4-2 0,0 0 0,0 2 0,-2-5 0,1 6 0,-2-7 0,3 4 0,-3-4 0,3 0 0,0 3 0,1-3 0,-1 7 0,3-3 0,-2 0 0,0 2 0,2-5 0,-3 2 0,4 0 0,-3-2 0,-1 6 0,-4-7 0,-5 4 0,4-1 0,-4-3 0,0 4 0,4-1 0,-1 1 0,17 3 0,1-3 0,10-1 0,-1-3 0,1 0 0,3 0 0,1 3 0,15-2 0,-14 6 0,19-3 0,-16 1 0,8-1 0,-9-1 0,2-2 0,-12 5 0,2-5 0,-3 2 0,-3 0 0,6 1 0,-2 0 0,3 3 0,8-3 0,-6 4 0,7 0 0,-9-4 0,-4 2 0,0-5 0,-3 2 0,3-3 0,0 0 0,0 0 0,0 0 0,1 0 0,-1 0 0,9 4 0,13 3 0,1 2 0,8 2 0,-17-6 0,5 3 0,-13-7 0,3 3 0,-18-4 0,-3 0 0,-10 0 0,1 0 0,3 0 0,-3 0 0,-2 0 0,0 0 0,-4 0 0,5 0 0,4 0 0,1 0 0,3 0 0,-1 0 0,1 0 0,-3 0 0,2 0 0,-2 4 0,-7-4 0,8 4 0,-7-4 0,5 3 0,4-2 0,-4 2 0,7 0 0,-2-2 0,2 2 0,-3-3 0,-1 0 0,-8 0 0,4 3 0,-5-2 0,3 2 0,6-3 0,1 3 0,1 1 0,2 0 0,6 3 0,0-3 0,11 3 0,-2 0 0,4 0 0,-1 0 0,-3-3 0,3 3 0,-6-7 0,5 4 0,-5-1 0,6-2 0,-6 2 0,-1 0 0,-4 1 0,-3 3 0,0 0 0,0 0 0,0 1 0,0-1 0,-6-3 0,4 2 0,-7-2 0,8 3 0,-2 0 0,-1-3 0,4 3 0,-7-3 0,3 3 0,0 0 0,1 0 0,0 0 0,2 1 0,-5-4 0,5-1 0,-2-3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Cryomodule tunnel transportation system that’s being designed that will eventually get the cryomodules to the beamline location. There are currently a lot of restrictions in these areas, so a crane is not possible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1572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final calculations with the tested spring constant, bringing it down to 9000 </a:t>
            </a:r>
            <a:r>
              <a:rPr lang="en-US" dirty="0" err="1"/>
              <a:t>lbs</a:t>
            </a:r>
            <a:r>
              <a:rPr lang="en-US" dirty="0"/>
              <a:t>/in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124429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design will be a 3.47 in hydraulic cylinder that has a stroke of 1.5 </a:t>
            </a:r>
            <a:r>
              <a:rPr lang="en-US" dirty="0" err="1"/>
              <a:t>in.and</a:t>
            </a:r>
            <a:r>
              <a:rPr lang="en-US" dirty="0"/>
              <a:t> we will also have 14 Belleville disc springs. The Gravity Offload Tool will be placed in the _____ under the cryomodule.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a:p>
        </p:txBody>
      </p:sp>
    </p:spTree>
    <p:extLst>
      <p:ext uri="{BB962C8B-B14F-4D97-AF65-F5344CB8AC3E}">
        <p14:creationId xmlns:p14="http://schemas.microsoft.com/office/powerpoint/2010/main" val="305812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needed to design how we will keep these disc springs together and how to compress them. Disc springs are commonly used with clevis pins which gave me the idea to use something similar. this plunger will essentially hold the disc springs through their inner diameter and can be compressed by the top part. The bottom part has a deep enough hole for the disc springs to be compressed to their maximum compression state. This is another reason why we had to shorten the hydraulic cylinder. Thankfully, with the hydraulic cylinder I found, it will have a similar spring constant as it can carry that same load and because the disc springs are softer, the combined spring constant will lean towards the disc springs instead of the hydraulic.</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239595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easy to adjust with different types of pumps. With that, we need to find their spring constant to see which is more ideal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119800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17</a:t>
            </a:fld>
            <a:endParaRPr lang="en-US"/>
          </a:p>
        </p:txBody>
      </p:sp>
    </p:spTree>
    <p:extLst>
      <p:ext uri="{BB962C8B-B14F-4D97-AF65-F5344CB8AC3E}">
        <p14:creationId xmlns:p14="http://schemas.microsoft.com/office/powerpoint/2010/main" val="120190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Cryomodule tunnel transportation system that’s being designed that will eventually get the cryomodules to the beamline location. There are currently a lot of restrictions in these areas, so a crane is not possible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295184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easy to adjust with different types of pumps. With that, we need to find their spring constant to see which is more ideal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75242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pneumatic spring constants ended up being between 800-2000 </a:t>
            </a:r>
            <a:r>
              <a:rPr lang="en-US" dirty="0" err="1"/>
              <a:t>lbs</a:t>
            </a:r>
            <a:r>
              <a:rPr lang="en-US" dirty="0"/>
              <a:t>/in. the </a:t>
            </a:r>
            <a:r>
              <a:rPr lang="en-US" dirty="0" err="1"/>
              <a:t>hydraulilc</a:t>
            </a:r>
            <a:r>
              <a:rPr lang="en-US" dirty="0"/>
              <a:t> spring constants varied from 100,000-900,000 </a:t>
            </a:r>
            <a:r>
              <a:rPr lang="en-US" dirty="0" err="1"/>
              <a:t>lbs</a:t>
            </a:r>
            <a:r>
              <a:rPr lang="en-US" dirty="0"/>
              <a:t>/in. pretty big difference.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65520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also valuable options we are considering, but are not as easy to adjust or remove from a tight space. It may be useful to make a combined primary and secondary gravity offload tool in order for the spring constant and adjustability to be ideal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74422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we separately calculated the constants compression spring, disc spring, and inflatable wedge. We combined each type with the pneumatic spring constants to see if a combination would alter the spring constant. As you can see, the pneumatic cylinder is actually softer than each of these secondary options. This means that the combined spring constant will essentially</a:t>
            </a:r>
            <a:r>
              <a:rPr lang="en-US" baseline="0" dirty="0"/>
              <a:t> </a:t>
            </a:r>
            <a:r>
              <a:rPr lang="en-US" dirty="0"/>
              <a:t>be less than both the primary and secondary spring constant, and that is not ideal.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133297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hydraulic cylinder is much stiffer, which leads to the disc spring overtaking the combined spring constant. </a:t>
            </a:r>
          </a:p>
          <a:p>
            <a:r>
              <a:rPr lang="en-US" dirty="0"/>
              <a:t>POSSIBLE QUESTION: why not just use disc springs if it’s a great spring constant?: this spring constant for the disc spring would not be correct as the number of disc springs used helps determine what the spring constant will be. The length would be too short if we were to use 14 disc springs, and if we were to just use disc springs, the spring constant would be different. We would also have to figure out a way to place and remove those disc springs and how they would hold together, and how to compress or decompress them.</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96617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confirm the spring constant of the hydraulic cylinder, we conducted a test at Fermilab with the Enerpac RC158 hydraulic and 2 H blocks. On one side, the H blocks would sit on a rigid body, and on the other side would be the hydraulic cylinder and another rigid body. At first, the load was being carried by a crane that lifted the H blocks. We then released the crane and had the hydraulic cylinder extend until it would carry the whole load of both H blocks. We ended up getting data such as the deflection and stroke, which let us calculate the spring constant of that hydraulic cylinder.</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0537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the hydraulic spring constant was actually less by a fact of 3 than what we calculated. The light green is what we calculated the hydraulic cylinder’s spring constant would be if it was 5 inches vs 4 inches (going down).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1602651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8/8/22</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8/8/22</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8/8/22</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8/8/22</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8/8/22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8/8/22</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8/8/22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Lilly Herbst</a:t>
            </a:r>
          </a:p>
          <a:p>
            <a:r>
              <a:rPr lang="en-US" sz="1600" dirty="0"/>
              <a:t>Supervisor: Curtis </a:t>
            </a:r>
            <a:r>
              <a:rPr lang="en-US" sz="1600" dirty="0" err="1"/>
              <a:t>Baffes</a:t>
            </a:r>
            <a:r>
              <a:rPr lang="en-US" sz="1600" dirty="0"/>
              <a:t>	</a:t>
            </a:r>
          </a:p>
          <a:p>
            <a:r>
              <a:rPr lang="en-US" sz="1600" dirty="0"/>
              <a:t>Final Talk</a:t>
            </a:r>
          </a:p>
          <a:p>
            <a:r>
              <a:rPr lang="en-US" sz="1600" dirty="0"/>
              <a:t>9 August 2022</a:t>
            </a:r>
          </a:p>
          <a:p>
            <a:endParaRPr lang="en-US" dirty="0"/>
          </a:p>
        </p:txBody>
      </p:sp>
      <p:sp>
        <p:nvSpPr>
          <p:cNvPr id="3" name="Text Placeholder 2"/>
          <p:cNvSpPr>
            <a:spLocks noGrp="1"/>
          </p:cNvSpPr>
          <p:nvPr>
            <p:ph type="body" sz="quarter" idx="11"/>
          </p:nvPr>
        </p:nvSpPr>
        <p:spPr/>
        <p:txBody>
          <a:bodyPr>
            <a:noAutofit/>
          </a:bodyPr>
          <a:lstStyle/>
          <a:p>
            <a:r>
              <a:rPr lang="en-US" sz="1800" dirty="0"/>
              <a:t>Gravity Offload Tool for PIP-II</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5353" y="5157436"/>
            <a:ext cx="4864560" cy="209798"/>
          </a:xfrm>
        </p:spPr>
        <p:txBody>
          <a:bodyPr anchor="b"/>
          <a:lstStyle/>
          <a:p>
            <a:pPr algn="ctr"/>
            <a:r>
              <a:rPr lang="en-US" sz="1200" dirty="0"/>
              <a:t>Potential Hydraulic Test Diagram</a:t>
            </a:r>
          </a:p>
        </p:txBody>
      </p:sp>
      <p:sp>
        <p:nvSpPr>
          <p:cNvPr id="4" name="Date Placeholder 3"/>
          <p:cNvSpPr>
            <a:spLocks noGrp="1"/>
          </p:cNvSpPr>
          <p:nvPr>
            <p:ph type="dt" sz="half" idx="16"/>
          </p:nvPr>
        </p:nvSpPr>
        <p:spPr/>
        <p:txBody>
          <a:bodyPr/>
          <a:lstStyle/>
          <a:p>
            <a:pPr>
              <a:defRPr/>
            </a:pPr>
            <a:r>
              <a:rPr lang="en-US" dirty="0"/>
              <a:t>8/9/22</a:t>
            </a:r>
          </a:p>
        </p:txBody>
      </p:sp>
      <p:sp>
        <p:nvSpPr>
          <p:cNvPr id="5" name="Footer Placeholder 4"/>
          <p:cNvSpPr>
            <a:spLocks noGrp="1"/>
          </p:cNvSpPr>
          <p:nvPr>
            <p:ph type="ftr" sz="quarter" idx="17"/>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p:cNvSpPr>
            <a:spLocks noGrp="1"/>
          </p:cNvSpPr>
          <p:nvPr>
            <p:ph type="title"/>
          </p:nvPr>
        </p:nvSpPr>
        <p:spPr>
          <a:xfrm>
            <a:off x="494515" y="222222"/>
            <a:ext cx="8686800" cy="427877"/>
          </a:xfrm>
        </p:spPr>
        <p:txBody>
          <a:bodyPr/>
          <a:lstStyle/>
          <a:p>
            <a:r>
              <a:rPr lang="en-US" sz="1950" dirty="0"/>
              <a:t>Hydraulic Test</a:t>
            </a:r>
          </a:p>
        </p:txBody>
      </p:sp>
      <p:pic>
        <p:nvPicPr>
          <p:cNvPr id="8" name="Picture 7" descr="A picture containing indoor&#10;&#10;Description automatically generated">
            <a:extLst>
              <a:ext uri="{FF2B5EF4-FFF2-40B4-BE49-F238E27FC236}">
                <a16:creationId xmlns:a16="http://schemas.microsoft.com/office/drawing/2014/main" id="{A4B30CB0-0416-E610-2BCE-3710FC6D3938}"/>
              </a:ext>
            </a:extLst>
          </p:cNvPr>
          <p:cNvPicPr>
            <a:picLocks noChangeAspect="1"/>
          </p:cNvPicPr>
          <p:nvPr/>
        </p:nvPicPr>
        <p:blipFill>
          <a:blip r:embed="rId3"/>
          <a:stretch>
            <a:fillRect/>
          </a:stretch>
        </p:blipFill>
        <p:spPr>
          <a:xfrm>
            <a:off x="5736123" y="1377922"/>
            <a:ext cx="3386756" cy="3736475"/>
          </a:xfrm>
          <a:prstGeom prst="rect">
            <a:avLst/>
          </a:prstGeom>
        </p:spPr>
      </p:pic>
      <p:sp>
        <p:nvSpPr>
          <p:cNvPr id="11" name="Text Placeholder 1">
            <a:extLst>
              <a:ext uri="{FF2B5EF4-FFF2-40B4-BE49-F238E27FC236}">
                <a16:creationId xmlns:a16="http://schemas.microsoft.com/office/drawing/2014/main" id="{F34C9E62-E891-C531-E5B6-1443611CAA67}"/>
              </a:ext>
            </a:extLst>
          </p:cNvPr>
          <p:cNvSpPr txBox="1">
            <a:spLocks/>
          </p:cNvSpPr>
          <p:nvPr/>
        </p:nvSpPr>
        <p:spPr>
          <a:xfrm>
            <a:off x="5840362" y="5114397"/>
            <a:ext cx="3178277" cy="241300"/>
          </a:xfrm>
          <a:prstGeom prst="rect">
            <a:avLst/>
          </a:prstGeom>
        </p:spPr>
        <p:txBody>
          <a:bodyPr lIns="0" tIns="0" rIns="0" bIns="0" anchor="b"/>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Enerpac RC158 Hydraulic Test at Fermilab</a:t>
            </a:r>
          </a:p>
        </p:txBody>
      </p:sp>
      <p:pic>
        <p:nvPicPr>
          <p:cNvPr id="3" name="Picture 2">
            <a:extLst>
              <a:ext uri="{FF2B5EF4-FFF2-40B4-BE49-F238E27FC236}">
                <a16:creationId xmlns:a16="http://schemas.microsoft.com/office/drawing/2014/main" id="{9E171581-0080-5830-4D79-10710EE585E6}"/>
              </a:ext>
            </a:extLst>
          </p:cNvPr>
          <p:cNvPicPr>
            <a:picLocks noChangeAspect="1"/>
          </p:cNvPicPr>
          <p:nvPr/>
        </p:nvPicPr>
        <p:blipFill rotWithShape="1">
          <a:blip r:embed="rId4"/>
          <a:srcRect t="594"/>
          <a:stretch/>
        </p:blipFill>
        <p:spPr>
          <a:xfrm>
            <a:off x="355353" y="1377922"/>
            <a:ext cx="5313539" cy="3784109"/>
          </a:xfrm>
          <a:prstGeom prst="rect">
            <a:avLst/>
          </a:prstGeom>
        </p:spPr>
      </p:pic>
    </p:spTree>
    <p:extLst>
      <p:ext uri="{BB962C8B-B14F-4D97-AF65-F5344CB8AC3E}">
        <p14:creationId xmlns:p14="http://schemas.microsoft.com/office/powerpoint/2010/main" val="105328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E9637A-8D35-8F46-6A5C-2FBE301D56ED}"/>
              </a:ext>
            </a:extLst>
          </p:cNvPr>
          <p:cNvSpPr>
            <a:spLocks noGrp="1"/>
          </p:cNvSpPr>
          <p:nvPr>
            <p:ph type="dt" sz="half" idx="16"/>
          </p:nvPr>
        </p:nvSpPr>
        <p:spPr/>
        <p:txBody>
          <a:bodyPr/>
          <a:lstStyle/>
          <a:p>
            <a:pPr>
              <a:defRPr/>
            </a:pPr>
            <a:r>
              <a:rPr lang="en-US" dirty="0"/>
              <a:t>8/9/22</a:t>
            </a:r>
          </a:p>
        </p:txBody>
      </p:sp>
      <p:sp>
        <p:nvSpPr>
          <p:cNvPr id="5" name="Footer Placeholder 4">
            <a:extLst>
              <a:ext uri="{FF2B5EF4-FFF2-40B4-BE49-F238E27FC236}">
                <a16:creationId xmlns:a16="http://schemas.microsoft.com/office/drawing/2014/main" id="{7198D49B-90AE-0FCD-3567-50DCAC7CFEBB}"/>
              </a:ext>
            </a:extLst>
          </p:cNvPr>
          <p:cNvSpPr>
            <a:spLocks noGrp="1"/>
          </p:cNvSpPr>
          <p:nvPr>
            <p:ph type="ftr" sz="quarter" idx="17"/>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6" name="Slide Number Placeholder 5">
            <a:extLst>
              <a:ext uri="{FF2B5EF4-FFF2-40B4-BE49-F238E27FC236}">
                <a16:creationId xmlns:a16="http://schemas.microsoft.com/office/drawing/2014/main" id="{8E8DDE25-F121-6EAC-FAA3-59B258F81F93}"/>
              </a:ext>
            </a:extLst>
          </p:cNvPr>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841D8A-0B84-476F-A29D-8217079859D8}"/>
                  </a:ext>
                </a:extLst>
              </p:cNvPr>
              <p:cNvSpPr txBox="1"/>
              <p:nvPr/>
            </p:nvSpPr>
            <p:spPr>
              <a:xfrm>
                <a:off x="6740124" y="2163458"/>
                <a:ext cx="1052596"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𝐻</m:t>
                              </m:r>
                            </m:sub>
                          </m:sSub>
                        </m:num>
                        <m:den>
                          <m:r>
                            <a:rPr lang="en-US"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𝑘</m:t>
                      </m:r>
                    </m:oMath>
                  </m:oMathPara>
                </a14:m>
                <a:endParaRPr lang="en-US" dirty="0"/>
              </a:p>
            </p:txBody>
          </p:sp>
        </mc:Choice>
        <mc:Fallback xmlns="">
          <p:sp>
            <p:nvSpPr>
              <p:cNvPr id="8" name="TextBox 7">
                <a:extLst>
                  <a:ext uri="{FF2B5EF4-FFF2-40B4-BE49-F238E27FC236}">
                    <a16:creationId xmlns:a16="http://schemas.microsoft.com/office/drawing/2014/main" id="{D2841D8A-0B84-476F-A29D-8217079859D8}"/>
                  </a:ext>
                </a:extLst>
              </p:cNvPr>
              <p:cNvSpPr txBox="1">
                <a:spLocks noRot="1" noChangeAspect="1" noMove="1" noResize="1" noEditPoints="1" noAdjustHandles="1" noChangeArrowheads="1" noChangeShapeType="1" noTextEdit="1"/>
              </p:cNvSpPr>
              <p:nvPr/>
            </p:nvSpPr>
            <p:spPr>
              <a:xfrm>
                <a:off x="6740124" y="2163458"/>
                <a:ext cx="1052596" cy="629981"/>
              </a:xfrm>
              <a:prstGeom prst="rect">
                <a:avLst/>
              </a:prstGeom>
              <a:blipFill>
                <a:blip r:embed="rId2"/>
                <a:stretch>
                  <a:fillRect l="-2381" r="-5952"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2ACD45-E700-500A-A55A-BA8CA11CA847}"/>
                  </a:ext>
                </a:extLst>
              </p:cNvPr>
              <p:cNvSpPr txBox="1"/>
              <p:nvPr/>
            </p:nvSpPr>
            <p:spPr>
              <a:xfrm>
                <a:off x="5819494" y="3270538"/>
                <a:ext cx="3204723" cy="1107996"/>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𝐻</m:t>
                        </m:r>
                      </m:sub>
                    </m:sSub>
                    <m:r>
                      <a:rPr lang="en-US" b="0" i="1" smtClean="0">
                        <a:latin typeface="Cambria Math" panose="02040503050406030204" pitchFamily="18" charset="0"/>
                      </a:rPr>
                      <m:t>=</m:t>
                    </m:r>
                  </m:oMath>
                </a14:m>
                <a:r>
                  <a:rPr lang="en-US" b="0" dirty="0"/>
                  <a:t> weight of 1 H-block</a:t>
                </a:r>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b="0" dirty="0">
                    <a:ea typeface="Cambria Math" panose="02040503050406030204" pitchFamily="18" charset="0"/>
                  </a:rPr>
                  <a:t>deflection</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spring constant</a:t>
                </a:r>
              </a:p>
            </p:txBody>
          </p:sp>
        </mc:Choice>
        <mc:Fallback xmlns="">
          <p:sp>
            <p:nvSpPr>
              <p:cNvPr id="9" name="TextBox 8">
                <a:extLst>
                  <a:ext uri="{FF2B5EF4-FFF2-40B4-BE49-F238E27FC236}">
                    <a16:creationId xmlns:a16="http://schemas.microsoft.com/office/drawing/2014/main" id="{1B2ACD45-E700-500A-A55A-BA8CA11CA847}"/>
                  </a:ext>
                </a:extLst>
              </p:cNvPr>
              <p:cNvSpPr txBox="1">
                <a:spLocks noRot="1" noChangeAspect="1" noMove="1" noResize="1" noEditPoints="1" noAdjustHandles="1" noChangeArrowheads="1" noChangeShapeType="1" noTextEdit="1"/>
              </p:cNvSpPr>
              <p:nvPr/>
            </p:nvSpPr>
            <p:spPr>
              <a:xfrm>
                <a:off x="5819494" y="3270538"/>
                <a:ext cx="3204723" cy="1107996"/>
              </a:xfrm>
              <a:prstGeom prst="rect">
                <a:avLst/>
              </a:prstGeom>
              <a:blipFill>
                <a:blip r:embed="rId3"/>
                <a:stretch>
                  <a:fillRect l="-3557" t="-6818" r="-4743" b="-15909"/>
                </a:stretch>
              </a:blipFill>
            </p:spPr>
            <p:txBody>
              <a:bodyPr/>
              <a:lstStyle/>
              <a:p>
                <a:r>
                  <a:rPr lang="en-US">
                    <a:noFill/>
                  </a:rPr>
                  <a:t> </a:t>
                </a:r>
              </a:p>
            </p:txBody>
          </p:sp>
        </mc:Fallback>
      </mc:AlternateContent>
      <p:sp>
        <p:nvSpPr>
          <p:cNvPr id="10" name="Title 6">
            <a:extLst>
              <a:ext uri="{FF2B5EF4-FFF2-40B4-BE49-F238E27FC236}">
                <a16:creationId xmlns:a16="http://schemas.microsoft.com/office/drawing/2014/main" id="{0DE51DC4-682D-01D5-B522-0BE7398296C8}"/>
              </a:ext>
            </a:extLst>
          </p:cNvPr>
          <p:cNvSpPr txBox="1">
            <a:spLocks/>
          </p:cNvSpPr>
          <p:nvPr/>
        </p:nvSpPr>
        <p:spPr>
          <a:xfrm>
            <a:off x="494515" y="222222"/>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z="1950" dirty="0"/>
              <a:t>Hydraulic Test</a:t>
            </a:r>
          </a:p>
        </p:txBody>
      </p:sp>
      <p:sp>
        <p:nvSpPr>
          <p:cNvPr id="7" name="Rectangle 6">
            <a:extLst>
              <a:ext uri="{FF2B5EF4-FFF2-40B4-BE49-F238E27FC236}">
                <a16:creationId xmlns:a16="http://schemas.microsoft.com/office/drawing/2014/main" id="{4A591BFC-3B22-2A43-66F7-C07CC21F83CC}"/>
              </a:ext>
            </a:extLst>
          </p:cNvPr>
          <p:cNvSpPr/>
          <p:nvPr/>
        </p:nvSpPr>
        <p:spPr>
          <a:xfrm>
            <a:off x="736827" y="2460978"/>
            <a:ext cx="4139973" cy="1512711"/>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 block</a:t>
            </a:r>
          </a:p>
        </p:txBody>
      </p:sp>
      <p:sp>
        <p:nvSpPr>
          <p:cNvPr id="11" name="Content Placeholder 2">
            <a:extLst>
              <a:ext uri="{FF2B5EF4-FFF2-40B4-BE49-F238E27FC236}">
                <a16:creationId xmlns:a16="http://schemas.microsoft.com/office/drawing/2014/main" id="{13006AA8-EF29-3535-D38D-990FACA8425C}"/>
              </a:ext>
            </a:extLst>
          </p:cNvPr>
          <p:cNvSpPr>
            <a:spLocks noGrp="1"/>
          </p:cNvSpPr>
          <p:nvPr>
            <p:ph sz="half" idx="15"/>
          </p:nvPr>
        </p:nvSpPr>
        <p:spPr>
          <a:xfrm>
            <a:off x="2403877" y="2163458"/>
            <a:ext cx="531234" cy="297520"/>
          </a:xfrm>
        </p:spPr>
        <p:txBody>
          <a:bodyPr/>
          <a:lstStyle/>
          <a:p>
            <a:pPr marL="0" indent="0">
              <a:buNone/>
            </a:pPr>
            <a:r>
              <a:rPr lang="en-US" sz="1600" dirty="0"/>
              <a:t>18 ft</a:t>
            </a:r>
          </a:p>
          <a:p>
            <a:pPr marL="0" indent="0">
              <a:buNone/>
            </a:pPr>
            <a:endParaRPr lang="en-US" sz="1600" dirty="0"/>
          </a:p>
          <a:p>
            <a:endParaRPr lang="en-US" dirty="0"/>
          </a:p>
        </p:txBody>
      </p:sp>
      <p:sp>
        <p:nvSpPr>
          <p:cNvPr id="12" name="Content Placeholder 2">
            <a:extLst>
              <a:ext uri="{FF2B5EF4-FFF2-40B4-BE49-F238E27FC236}">
                <a16:creationId xmlns:a16="http://schemas.microsoft.com/office/drawing/2014/main" id="{033ADFE5-B725-6410-8C1E-A986886CE523}"/>
              </a:ext>
            </a:extLst>
          </p:cNvPr>
          <p:cNvSpPr txBox="1">
            <a:spLocks/>
          </p:cNvSpPr>
          <p:nvPr/>
        </p:nvSpPr>
        <p:spPr>
          <a:xfrm>
            <a:off x="194304" y="3068573"/>
            <a:ext cx="531234" cy="297520"/>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US" sz="1600" dirty="0"/>
              <a:t>1.5 ft</a:t>
            </a:r>
          </a:p>
          <a:p>
            <a:pPr marL="0" indent="0">
              <a:buFont typeface="Arial" charset="0"/>
              <a:buNone/>
            </a:pPr>
            <a:endParaRPr lang="en-US" sz="1600" dirty="0"/>
          </a:p>
          <a:p>
            <a:endParaRPr lang="en-US" dirty="0"/>
          </a:p>
        </p:txBody>
      </p:sp>
      <p:sp>
        <p:nvSpPr>
          <p:cNvPr id="13" name="Content Placeholder 2">
            <a:extLst>
              <a:ext uri="{FF2B5EF4-FFF2-40B4-BE49-F238E27FC236}">
                <a16:creationId xmlns:a16="http://schemas.microsoft.com/office/drawing/2014/main" id="{4B8600FC-5117-B6AD-DA0E-9DE303A04D03}"/>
              </a:ext>
            </a:extLst>
          </p:cNvPr>
          <p:cNvSpPr txBox="1">
            <a:spLocks/>
          </p:cNvSpPr>
          <p:nvPr/>
        </p:nvSpPr>
        <p:spPr>
          <a:xfrm>
            <a:off x="3636218" y="3512883"/>
            <a:ext cx="1251871" cy="297520"/>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US" sz="1600" dirty="0">
                <a:solidFill>
                  <a:schemeClr val="bg1"/>
                </a:solidFill>
              </a:rPr>
              <a:t>12,000 </a:t>
            </a:r>
            <a:r>
              <a:rPr lang="en-US" sz="1600" dirty="0" err="1">
                <a:solidFill>
                  <a:schemeClr val="bg1"/>
                </a:solidFill>
              </a:rPr>
              <a:t>lbs</a:t>
            </a:r>
            <a:endParaRPr lang="en-US" sz="1600" dirty="0">
              <a:solidFill>
                <a:schemeClr val="bg1"/>
              </a:solidFill>
            </a:endParaRPr>
          </a:p>
          <a:p>
            <a:pPr marL="0" indent="0">
              <a:buFont typeface="Arial" charset="0"/>
              <a:buNone/>
            </a:pPr>
            <a:endParaRPr lang="en-US" sz="1600" dirty="0"/>
          </a:p>
          <a:p>
            <a:endParaRPr lang="en-US" dirty="0"/>
          </a:p>
        </p:txBody>
      </p:sp>
    </p:spTree>
    <p:extLst>
      <p:ext uri="{BB962C8B-B14F-4D97-AF65-F5344CB8AC3E}">
        <p14:creationId xmlns:p14="http://schemas.microsoft.com/office/powerpoint/2010/main" val="204870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1452723" y="835071"/>
            <a:ext cx="2305519" cy="242873"/>
          </a:xfrm>
        </p:spPr>
        <p:txBody>
          <a:bodyPr/>
          <a:lstStyle/>
          <a:p>
            <a:pPr algn="ctr"/>
            <a:r>
              <a:rPr lang="en-US" sz="1200" dirty="0"/>
              <a:t>Hydraulic + Disc Spring</a:t>
            </a:r>
          </a:p>
          <a:p>
            <a:pPr algn="ctr"/>
            <a:endParaRPr lang="en-US" sz="1200" dirty="0"/>
          </a:p>
        </p:txBody>
      </p:sp>
      <p:sp>
        <p:nvSpPr>
          <p:cNvPr id="7" name="Footer Placeholder 6"/>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Hydraulic Concepts &amp; Combined Spring Constants</a:t>
            </a:r>
          </a:p>
        </p:txBody>
      </p:sp>
      <p:sp>
        <p:nvSpPr>
          <p:cNvPr id="14" name="Text Placeholder 3">
            <a:extLst>
              <a:ext uri="{FF2B5EF4-FFF2-40B4-BE49-F238E27FC236}">
                <a16:creationId xmlns:a16="http://schemas.microsoft.com/office/drawing/2014/main" id="{56B3986D-2E6C-840F-8C9A-48E1510E17FA}"/>
              </a:ext>
            </a:extLst>
          </p:cNvPr>
          <p:cNvSpPr txBox="1">
            <a:spLocks/>
          </p:cNvSpPr>
          <p:nvPr/>
        </p:nvSpPr>
        <p:spPr>
          <a:xfrm>
            <a:off x="5506183" y="3333909"/>
            <a:ext cx="3241514" cy="2428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Results from Calculations vs Hydraulic Test</a:t>
            </a:r>
          </a:p>
          <a:p>
            <a:pPr algn="ctr"/>
            <a:endParaRPr lang="en-US" sz="1200" dirty="0"/>
          </a:p>
        </p:txBody>
      </p:sp>
      <p:pic>
        <p:nvPicPr>
          <p:cNvPr id="3" name="Picture 2">
            <a:extLst>
              <a:ext uri="{FF2B5EF4-FFF2-40B4-BE49-F238E27FC236}">
                <a16:creationId xmlns:a16="http://schemas.microsoft.com/office/drawing/2014/main" id="{D59C9EA8-1A77-E840-9520-8B1EE3D6258F}"/>
              </a:ext>
            </a:extLst>
          </p:cNvPr>
          <p:cNvPicPr>
            <a:picLocks noChangeAspect="1"/>
          </p:cNvPicPr>
          <p:nvPr/>
        </p:nvPicPr>
        <p:blipFill rotWithShape="1">
          <a:blip r:embed="rId3"/>
          <a:srcRect l="51371"/>
          <a:stretch/>
        </p:blipFill>
        <p:spPr>
          <a:xfrm>
            <a:off x="7123289" y="3576781"/>
            <a:ext cx="1624407" cy="1549461"/>
          </a:xfrm>
          <a:prstGeom prst="rect">
            <a:avLst/>
          </a:prstGeom>
        </p:spPr>
      </p:pic>
      <p:sp>
        <p:nvSpPr>
          <p:cNvPr id="21" name="Date Placeholder 2">
            <a:extLst>
              <a:ext uri="{FF2B5EF4-FFF2-40B4-BE49-F238E27FC236}">
                <a16:creationId xmlns:a16="http://schemas.microsoft.com/office/drawing/2014/main" id="{3B8A9977-B790-D6D9-32CF-94B65B447830}"/>
              </a:ext>
            </a:extLst>
          </p:cNvPr>
          <p:cNvSpPr>
            <a:spLocks noGrp="1"/>
          </p:cNvSpPr>
          <p:nvPr>
            <p:ph type="dt" sz="half" idx="2"/>
          </p:nvPr>
        </p:nvSpPr>
        <p:spPr>
          <a:xfrm>
            <a:off x="736827" y="6504213"/>
            <a:ext cx="675368" cy="241300"/>
          </a:xfrm>
        </p:spPr>
        <p:txBody>
          <a:bodyPr/>
          <a:lstStyle/>
          <a:p>
            <a:pPr>
              <a:defRPr/>
            </a:pPr>
            <a:r>
              <a:rPr lang="en-US" dirty="0"/>
              <a:t>8/9/22</a:t>
            </a:r>
          </a:p>
        </p:txBody>
      </p:sp>
      <p:pic>
        <p:nvPicPr>
          <p:cNvPr id="13" name="Picture 12">
            <a:extLst>
              <a:ext uri="{FF2B5EF4-FFF2-40B4-BE49-F238E27FC236}">
                <a16:creationId xmlns:a16="http://schemas.microsoft.com/office/drawing/2014/main" id="{DC94BE8D-7641-4A24-3B4E-874304F1D0CC}"/>
              </a:ext>
            </a:extLst>
          </p:cNvPr>
          <p:cNvPicPr>
            <a:picLocks noChangeAspect="1"/>
          </p:cNvPicPr>
          <p:nvPr/>
        </p:nvPicPr>
        <p:blipFill>
          <a:blip r:embed="rId4"/>
          <a:stretch>
            <a:fillRect/>
          </a:stretch>
        </p:blipFill>
        <p:spPr>
          <a:xfrm>
            <a:off x="5624688" y="3589543"/>
            <a:ext cx="1498600" cy="1536700"/>
          </a:xfrm>
          <a:prstGeom prst="rect">
            <a:avLst/>
          </a:prstGeom>
        </p:spPr>
      </p:pic>
      <p:sp>
        <p:nvSpPr>
          <p:cNvPr id="16" name="Rectangle 15">
            <a:extLst>
              <a:ext uri="{FF2B5EF4-FFF2-40B4-BE49-F238E27FC236}">
                <a16:creationId xmlns:a16="http://schemas.microsoft.com/office/drawing/2014/main" id="{64B405DA-CBD8-D45B-82D9-68C4606815DE}"/>
              </a:ext>
            </a:extLst>
          </p:cNvPr>
          <p:cNvSpPr/>
          <p:nvPr/>
        </p:nvSpPr>
        <p:spPr>
          <a:xfrm>
            <a:off x="5624688" y="4425244"/>
            <a:ext cx="1498600" cy="293512"/>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D32EACC-E498-E5BC-E1BF-566718A27EE7}"/>
              </a:ext>
            </a:extLst>
          </p:cNvPr>
          <p:cNvPicPr>
            <a:picLocks noChangeAspect="1"/>
          </p:cNvPicPr>
          <p:nvPr/>
        </p:nvPicPr>
        <p:blipFill>
          <a:blip r:embed="rId5"/>
          <a:stretch>
            <a:fillRect/>
          </a:stretch>
        </p:blipFill>
        <p:spPr>
          <a:xfrm>
            <a:off x="222250" y="1077944"/>
            <a:ext cx="4914900" cy="1968500"/>
          </a:xfrm>
          <a:prstGeom prst="rect">
            <a:avLst/>
          </a:prstGeom>
        </p:spPr>
      </p:pic>
      <p:sp>
        <p:nvSpPr>
          <p:cNvPr id="18" name="Rectangle 17">
            <a:extLst>
              <a:ext uri="{FF2B5EF4-FFF2-40B4-BE49-F238E27FC236}">
                <a16:creationId xmlns:a16="http://schemas.microsoft.com/office/drawing/2014/main" id="{DE832D56-E966-4973-C253-405784834D1D}"/>
              </a:ext>
            </a:extLst>
          </p:cNvPr>
          <p:cNvSpPr/>
          <p:nvPr/>
        </p:nvSpPr>
        <p:spPr>
          <a:xfrm>
            <a:off x="1767552" y="1084294"/>
            <a:ext cx="632177" cy="19558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9066F2B-83C2-D279-0F7D-69B9EE1CFB5B}"/>
              </a:ext>
            </a:extLst>
          </p:cNvPr>
          <p:cNvSpPr/>
          <p:nvPr/>
        </p:nvSpPr>
        <p:spPr>
          <a:xfrm>
            <a:off x="7123287" y="3779520"/>
            <a:ext cx="1624407" cy="457199"/>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6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1452723" y="835071"/>
            <a:ext cx="2305519" cy="242873"/>
          </a:xfrm>
        </p:spPr>
        <p:txBody>
          <a:bodyPr/>
          <a:lstStyle/>
          <a:p>
            <a:pPr algn="ctr"/>
            <a:r>
              <a:rPr lang="en-US" sz="1200" dirty="0"/>
              <a:t>Hydraulic + Disc Spring</a:t>
            </a:r>
          </a:p>
          <a:p>
            <a:pPr algn="ctr"/>
            <a:endParaRPr lang="en-US" sz="1200" dirty="0"/>
          </a:p>
        </p:txBody>
      </p:sp>
      <p:sp>
        <p:nvSpPr>
          <p:cNvPr id="7" name="Footer Placeholder 6"/>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Hydraulic Concepts &amp; Combined Spring Constants</a:t>
            </a:r>
          </a:p>
        </p:txBody>
      </p:sp>
      <p:sp>
        <p:nvSpPr>
          <p:cNvPr id="14" name="Text Placeholder 3">
            <a:extLst>
              <a:ext uri="{FF2B5EF4-FFF2-40B4-BE49-F238E27FC236}">
                <a16:creationId xmlns:a16="http://schemas.microsoft.com/office/drawing/2014/main" id="{56B3986D-2E6C-840F-8C9A-48E1510E17FA}"/>
              </a:ext>
            </a:extLst>
          </p:cNvPr>
          <p:cNvSpPr txBox="1">
            <a:spLocks/>
          </p:cNvSpPr>
          <p:nvPr/>
        </p:nvSpPr>
        <p:spPr>
          <a:xfrm>
            <a:off x="5506183" y="3333909"/>
            <a:ext cx="3241514" cy="2428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Results from Calculations vs Hydraulic Test</a:t>
            </a:r>
          </a:p>
          <a:p>
            <a:pPr algn="ctr"/>
            <a:endParaRPr lang="en-US" sz="1200" dirty="0"/>
          </a:p>
        </p:txBody>
      </p:sp>
      <p:pic>
        <p:nvPicPr>
          <p:cNvPr id="3" name="Picture 2">
            <a:extLst>
              <a:ext uri="{FF2B5EF4-FFF2-40B4-BE49-F238E27FC236}">
                <a16:creationId xmlns:a16="http://schemas.microsoft.com/office/drawing/2014/main" id="{D59C9EA8-1A77-E840-9520-8B1EE3D6258F}"/>
              </a:ext>
            </a:extLst>
          </p:cNvPr>
          <p:cNvPicPr>
            <a:picLocks noChangeAspect="1"/>
          </p:cNvPicPr>
          <p:nvPr/>
        </p:nvPicPr>
        <p:blipFill rotWithShape="1">
          <a:blip r:embed="rId3"/>
          <a:srcRect l="51370"/>
          <a:stretch/>
        </p:blipFill>
        <p:spPr>
          <a:xfrm>
            <a:off x="7123289" y="3576781"/>
            <a:ext cx="1624408" cy="1549461"/>
          </a:xfrm>
          <a:prstGeom prst="rect">
            <a:avLst/>
          </a:prstGeom>
        </p:spPr>
      </p:pic>
      <p:sp>
        <p:nvSpPr>
          <p:cNvPr id="19" name="Text Placeholder 3">
            <a:extLst>
              <a:ext uri="{FF2B5EF4-FFF2-40B4-BE49-F238E27FC236}">
                <a16:creationId xmlns:a16="http://schemas.microsoft.com/office/drawing/2014/main" id="{043DA803-3E40-208D-67AA-6A3C7842C2D9}"/>
              </a:ext>
            </a:extLst>
          </p:cNvPr>
          <p:cNvSpPr txBox="1">
            <a:spLocks/>
          </p:cNvSpPr>
          <p:nvPr/>
        </p:nvSpPr>
        <p:spPr>
          <a:xfrm>
            <a:off x="984725" y="4976114"/>
            <a:ext cx="3241514" cy="242873"/>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Final Hydraulic + Disc Spring Calculations</a:t>
            </a:r>
          </a:p>
          <a:p>
            <a:pPr algn="ctr"/>
            <a:endParaRPr lang="en-US" sz="1200" dirty="0"/>
          </a:p>
        </p:txBody>
      </p:sp>
      <p:sp>
        <p:nvSpPr>
          <p:cNvPr id="9" name="Date Placeholder 2">
            <a:extLst>
              <a:ext uri="{FF2B5EF4-FFF2-40B4-BE49-F238E27FC236}">
                <a16:creationId xmlns:a16="http://schemas.microsoft.com/office/drawing/2014/main" id="{2030FE93-2452-83C6-84E2-478D452B9F55}"/>
              </a:ext>
            </a:extLst>
          </p:cNvPr>
          <p:cNvSpPr>
            <a:spLocks noGrp="1"/>
          </p:cNvSpPr>
          <p:nvPr>
            <p:ph type="dt" sz="half" idx="2"/>
          </p:nvPr>
        </p:nvSpPr>
        <p:spPr>
          <a:xfrm>
            <a:off x="736827" y="6504213"/>
            <a:ext cx="675368" cy="241300"/>
          </a:xfrm>
        </p:spPr>
        <p:txBody>
          <a:bodyPr/>
          <a:lstStyle/>
          <a:p>
            <a:pPr>
              <a:defRPr/>
            </a:pPr>
            <a:r>
              <a:rPr lang="en-US" dirty="0"/>
              <a:t>8/9/22</a:t>
            </a:r>
          </a:p>
        </p:txBody>
      </p:sp>
      <p:pic>
        <p:nvPicPr>
          <p:cNvPr id="13" name="Picture 12">
            <a:extLst>
              <a:ext uri="{FF2B5EF4-FFF2-40B4-BE49-F238E27FC236}">
                <a16:creationId xmlns:a16="http://schemas.microsoft.com/office/drawing/2014/main" id="{DE03AE1C-A633-198E-2318-0B99490A58B0}"/>
              </a:ext>
            </a:extLst>
          </p:cNvPr>
          <p:cNvPicPr>
            <a:picLocks noChangeAspect="1"/>
          </p:cNvPicPr>
          <p:nvPr/>
        </p:nvPicPr>
        <p:blipFill>
          <a:blip r:embed="rId4"/>
          <a:stretch>
            <a:fillRect/>
          </a:stretch>
        </p:blipFill>
        <p:spPr>
          <a:xfrm>
            <a:off x="5624689" y="3574983"/>
            <a:ext cx="1498600" cy="1536700"/>
          </a:xfrm>
          <a:prstGeom prst="rect">
            <a:avLst/>
          </a:prstGeom>
        </p:spPr>
      </p:pic>
      <p:sp>
        <p:nvSpPr>
          <p:cNvPr id="18" name="Rectangle 17">
            <a:extLst>
              <a:ext uri="{FF2B5EF4-FFF2-40B4-BE49-F238E27FC236}">
                <a16:creationId xmlns:a16="http://schemas.microsoft.com/office/drawing/2014/main" id="{DB2DFE89-8C09-B6BE-05A6-79C5F9184A84}"/>
              </a:ext>
            </a:extLst>
          </p:cNvPr>
          <p:cNvSpPr/>
          <p:nvPr/>
        </p:nvSpPr>
        <p:spPr>
          <a:xfrm>
            <a:off x="5624688" y="4425244"/>
            <a:ext cx="1498600" cy="293512"/>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97C5668-F67F-1A8D-27A2-323835AF2432}"/>
              </a:ext>
            </a:extLst>
          </p:cNvPr>
          <p:cNvPicPr>
            <a:picLocks noChangeAspect="1"/>
          </p:cNvPicPr>
          <p:nvPr/>
        </p:nvPicPr>
        <p:blipFill>
          <a:blip r:embed="rId5"/>
          <a:stretch>
            <a:fillRect/>
          </a:stretch>
        </p:blipFill>
        <p:spPr>
          <a:xfrm>
            <a:off x="222250" y="1077944"/>
            <a:ext cx="4914900" cy="1968500"/>
          </a:xfrm>
          <a:prstGeom prst="rect">
            <a:avLst/>
          </a:prstGeom>
        </p:spPr>
      </p:pic>
      <p:sp>
        <p:nvSpPr>
          <p:cNvPr id="21" name="Rectangle 20">
            <a:extLst>
              <a:ext uri="{FF2B5EF4-FFF2-40B4-BE49-F238E27FC236}">
                <a16:creationId xmlns:a16="http://schemas.microsoft.com/office/drawing/2014/main" id="{EE7A77C9-A006-F34E-218B-4B9254F3E398}"/>
              </a:ext>
            </a:extLst>
          </p:cNvPr>
          <p:cNvSpPr/>
          <p:nvPr/>
        </p:nvSpPr>
        <p:spPr>
          <a:xfrm>
            <a:off x="1767552" y="1084294"/>
            <a:ext cx="632177" cy="19558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5009792-5E15-2D65-6F74-FB236859CA6B}"/>
              </a:ext>
            </a:extLst>
          </p:cNvPr>
          <p:cNvSpPr/>
          <p:nvPr/>
        </p:nvSpPr>
        <p:spPr>
          <a:xfrm>
            <a:off x="7123287" y="3779520"/>
            <a:ext cx="1624407" cy="457199"/>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09F91C7-C716-9E6F-1C7E-28B8786200E0}"/>
              </a:ext>
            </a:extLst>
          </p:cNvPr>
          <p:cNvPicPr>
            <a:picLocks noChangeAspect="1"/>
          </p:cNvPicPr>
          <p:nvPr/>
        </p:nvPicPr>
        <p:blipFill>
          <a:blip r:embed="rId6"/>
          <a:stretch>
            <a:fillRect/>
          </a:stretch>
        </p:blipFill>
        <p:spPr>
          <a:xfrm>
            <a:off x="457200" y="5453144"/>
            <a:ext cx="7821198" cy="551364"/>
          </a:xfrm>
          <a:prstGeom prst="rect">
            <a:avLst/>
          </a:prstGeom>
        </p:spPr>
      </p:pic>
      <p:sp>
        <p:nvSpPr>
          <p:cNvPr id="6" name="Rectangle 5">
            <a:extLst>
              <a:ext uri="{FF2B5EF4-FFF2-40B4-BE49-F238E27FC236}">
                <a16:creationId xmlns:a16="http://schemas.microsoft.com/office/drawing/2014/main" id="{578AD274-CBC9-588C-5210-7F3ACDA20749}"/>
              </a:ext>
            </a:extLst>
          </p:cNvPr>
          <p:cNvSpPr/>
          <p:nvPr/>
        </p:nvSpPr>
        <p:spPr>
          <a:xfrm>
            <a:off x="3017520" y="5453144"/>
            <a:ext cx="904240" cy="551364"/>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42499" y="4914835"/>
            <a:ext cx="5846099" cy="250031"/>
          </a:xfrm>
        </p:spPr>
        <p:txBody>
          <a:bodyPr anchor="b"/>
          <a:lstStyle/>
          <a:p>
            <a:pPr algn="ctr"/>
            <a:r>
              <a:rPr lang="en-US" sz="1200" dirty="0"/>
              <a:t>NX 3D CAD Model of the Hydraulic Cylinder + Disc Spring System</a:t>
            </a:r>
          </a:p>
        </p:txBody>
      </p:sp>
      <p:sp>
        <p:nvSpPr>
          <p:cNvPr id="3" name="Content Placeholder 2"/>
          <p:cNvSpPr>
            <a:spLocks noGrp="1"/>
          </p:cNvSpPr>
          <p:nvPr>
            <p:ph sz="half" idx="15"/>
          </p:nvPr>
        </p:nvSpPr>
        <p:spPr>
          <a:xfrm>
            <a:off x="6387153" y="856812"/>
            <a:ext cx="3208124" cy="4183038"/>
          </a:xfrm>
        </p:spPr>
        <p:txBody>
          <a:bodyPr/>
          <a:lstStyle/>
          <a:p>
            <a:r>
              <a:rPr lang="en-US" sz="1600" dirty="0"/>
              <a:t>SCL101TB Enerpac</a:t>
            </a:r>
          </a:p>
          <a:p>
            <a:r>
              <a:rPr lang="en-US" sz="1600" dirty="0"/>
              <a:t>3.47 in hydraulic cylinder</a:t>
            </a:r>
          </a:p>
          <a:p>
            <a:r>
              <a:rPr lang="en-US" sz="1600" dirty="0"/>
              <a:t>14 Belleville disc springs</a:t>
            </a:r>
          </a:p>
          <a:p>
            <a:r>
              <a:rPr lang="en-US" sz="1600" dirty="0"/>
              <a:t>“Plunger”</a:t>
            </a:r>
          </a:p>
          <a:p>
            <a:pPr marL="0" indent="0">
              <a:buNone/>
            </a:pPr>
            <a:endParaRPr lang="en-US" sz="1600" dirty="0"/>
          </a:p>
          <a:p>
            <a:endParaRPr lang="en-US" dirty="0"/>
          </a:p>
        </p:txBody>
      </p:sp>
      <p:sp>
        <p:nvSpPr>
          <p:cNvPr id="4" name="Date Placeholder 3"/>
          <p:cNvSpPr>
            <a:spLocks noGrp="1"/>
          </p:cNvSpPr>
          <p:nvPr>
            <p:ph type="dt" sz="half" idx="16"/>
          </p:nvPr>
        </p:nvSpPr>
        <p:spPr/>
        <p:txBody>
          <a:bodyPr/>
          <a:lstStyle/>
          <a:p>
            <a:pPr>
              <a:defRPr/>
            </a:pPr>
            <a:r>
              <a:rPr lang="en-US" dirty="0"/>
              <a:t>8/9/22</a:t>
            </a:r>
          </a:p>
        </p:txBody>
      </p:sp>
      <p:sp>
        <p:nvSpPr>
          <p:cNvPr id="5" name="Footer Placeholder 4"/>
          <p:cNvSpPr>
            <a:spLocks noGrp="1"/>
          </p:cNvSpPr>
          <p:nvPr>
            <p:ph type="ftr" sz="quarter" idx="17"/>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14</a:t>
            </a:fld>
            <a:endParaRPr lang="en-US" dirty="0"/>
          </a:p>
        </p:txBody>
      </p:sp>
      <p:sp>
        <p:nvSpPr>
          <p:cNvPr id="7" name="Title 6"/>
          <p:cNvSpPr>
            <a:spLocks noGrp="1"/>
          </p:cNvSpPr>
          <p:nvPr>
            <p:ph type="title"/>
          </p:nvPr>
        </p:nvSpPr>
        <p:spPr>
          <a:xfrm>
            <a:off x="494515" y="222222"/>
            <a:ext cx="8686800" cy="427877"/>
          </a:xfrm>
        </p:spPr>
        <p:txBody>
          <a:bodyPr/>
          <a:lstStyle/>
          <a:p>
            <a:r>
              <a:rPr lang="en-US" sz="1950" dirty="0"/>
              <a:t>Conceptual Design</a:t>
            </a:r>
          </a:p>
        </p:txBody>
      </p:sp>
      <p:pic>
        <p:nvPicPr>
          <p:cNvPr id="11" name="Picture 10" descr="Shape, rectangle&#10;&#10;Description automatically generated">
            <a:extLst>
              <a:ext uri="{FF2B5EF4-FFF2-40B4-BE49-F238E27FC236}">
                <a16:creationId xmlns:a16="http://schemas.microsoft.com/office/drawing/2014/main" id="{708EC018-FD65-1F90-4B51-768957109AA1}"/>
              </a:ext>
            </a:extLst>
          </p:cNvPr>
          <p:cNvPicPr>
            <a:picLocks noChangeAspect="1"/>
          </p:cNvPicPr>
          <p:nvPr/>
        </p:nvPicPr>
        <p:blipFill>
          <a:blip r:embed="rId3"/>
          <a:stretch>
            <a:fillRect/>
          </a:stretch>
        </p:blipFill>
        <p:spPr>
          <a:xfrm>
            <a:off x="907121" y="604417"/>
            <a:ext cx="1340338" cy="4356100"/>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5317505D-1E82-BC30-EFAC-7F50CD402896}"/>
              </a:ext>
            </a:extLst>
          </p:cNvPr>
          <p:cNvPicPr>
            <a:picLocks noChangeAspect="1"/>
          </p:cNvPicPr>
          <p:nvPr/>
        </p:nvPicPr>
        <p:blipFill>
          <a:blip r:embed="rId4"/>
          <a:stretch>
            <a:fillRect/>
          </a:stretch>
        </p:blipFill>
        <p:spPr>
          <a:xfrm>
            <a:off x="2490505" y="795586"/>
            <a:ext cx="3503895" cy="4119249"/>
          </a:xfrm>
          <a:prstGeom prst="rect">
            <a:avLst/>
          </a:prstGeom>
        </p:spPr>
      </p:pic>
    </p:spTree>
    <p:extLst>
      <p:ext uri="{BB962C8B-B14F-4D97-AF65-F5344CB8AC3E}">
        <p14:creationId xmlns:p14="http://schemas.microsoft.com/office/powerpoint/2010/main" val="292426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ED0C0-4463-EBB1-3082-A57619D384C4}"/>
              </a:ext>
            </a:extLst>
          </p:cNvPr>
          <p:cNvSpPr>
            <a:spLocks noGrp="1"/>
          </p:cNvSpPr>
          <p:nvPr>
            <p:ph type="dt" sz="half" idx="16"/>
          </p:nvPr>
        </p:nvSpPr>
        <p:spPr/>
        <p:txBody>
          <a:bodyPr/>
          <a:lstStyle/>
          <a:p>
            <a:pPr>
              <a:defRPr/>
            </a:pPr>
            <a:r>
              <a:rPr lang="en-US" dirty="0"/>
              <a:t>8/9/22</a:t>
            </a:r>
          </a:p>
        </p:txBody>
      </p:sp>
      <p:sp>
        <p:nvSpPr>
          <p:cNvPr id="5" name="Footer Placeholder 4">
            <a:extLst>
              <a:ext uri="{FF2B5EF4-FFF2-40B4-BE49-F238E27FC236}">
                <a16:creationId xmlns:a16="http://schemas.microsoft.com/office/drawing/2014/main" id="{376830E7-107B-1B7B-88C6-3B14390F65A7}"/>
              </a:ext>
            </a:extLst>
          </p:cNvPr>
          <p:cNvSpPr>
            <a:spLocks noGrp="1"/>
          </p:cNvSpPr>
          <p:nvPr>
            <p:ph type="ftr" sz="quarter" idx="17"/>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6" name="Slide Number Placeholder 5">
            <a:extLst>
              <a:ext uri="{FF2B5EF4-FFF2-40B4-BE49-F238E27FC236}">
                <a16:creationId xmlns:a16="http://schemas.microsoft.com/office/drawing/2014/main" id="{57248305-F43C-C8DD-852B-F49F93DF9BB4}"/>
              </a:ext>
            </a:extLst>
          </p:cNvPr>
          <p:cNvSpPr>
            <a:spLocks noGrp="1"/>
          </p:cNvSpPr>
          <p:nvPr>
            <p:ph type="sldNum" sz="quarter" idx="18"/>
          </p:nvPr>
        </p:nvSpPr>
        <p:spPr/>
        <p:txBody>
          <a:bodyPr/>
          <a:lstStyle/>
          <a:p>
            <a:pPr>
              <a:defRPr/>
            </a:pPr>
            <a:fld id="{979A04A2-726F-2143-A443-7788AF27176E}" type="slidenum">
              <a:rPr lang="en-US" smtClean="0"/>
              <a:pPr>
                <a:defRPr/>
              </a:pPr>
              <a:t>15</a:t>
            </a:fld>
            <a:endParaRPr lang="en-US" dirty="0"/>
          </a:p>
        </p:txBody>
      </p:sp>
      <p:sp>
        <p:nvSpPr>
          <p:cNvPr id="7" name="Title 6">
            <a:extLst>
              <a:ext uri="{FF2B5EF4-FFF2-40B4-BE49-F238E27FC236}">
                <a16:creationId xmlns:a16="http://schemas.microsoft.com/office/drawing/2014/main" id="{3D6A5286-0FC2-F2D6-CA3C-C9DEA2FD89DD}"/>
              </a:ext>
            </a:extLst>
          </p:cNvPr>
          <p:cNvSpPr>
            <a:spLocks noGrp="1"/>
          </p:cNvSpPr>
          <p:nvPr>
            <p:ph type="title"/>
          </p:nvPr>
        </p:nvSpPr>
        <p:spPr>
          <a:xfrm>
            <a:off x="228600" y="254026"/>
            <a:ext cx="1692943" cy="427877"/>
          </a:xfrm>
        </p:spPr>
        <p:txBody>
          <a:bodyPr/>
          <a:lstStyle/>
          <a:p>
            <a:r>
              <a:rPr lang="en-US" dirty="0"/>
              <a:t>Retain</a:t>
            </a:r>
          </a:p>
        </p:txBody>
      </p:sp>
      <p:pic>
        <p:nvPicPr>
          <p:cNvPr id="9" name="Picture 8" descr="Background pattern&#10;&#10;Description automatically generated">
            <a:extLst>
              <a:ext uri="{FF2B5EF4-FFF2-40B4-BE49-F238E27FC236}">
                <a16:creationId xmlns:a16="http://schemas.microsoft.com/office/drawing/2014/main" id="{DCE11E7B-566B-6F2F-0444-55DD8A5D7A32}"/>
              </a:ext>
            </a:extLst>
          </p:cNvPr>
          <p:cNvPicPr>
            <a:picLocks noChangeAspect="1"/>
          </p:cNvPicPr>
          <p:nvPr/>
        </p:nvPicPr>
        <p:blipFill>
          <a:blip r:embed="rId3"/>
          <a:stretch>
            <a:fillRect/>
          </a:stretch>
        </p:blipFill>
        <p:spPr>
          <a:xfrm>
            <a:off x="437171" y="1016509"/>
            <a:ext cx="1484372" cy="4621158"/>
          </a:xfrm>
          <a:prstGeom prst="rect">
            <a:avLst/>
          </a:prstGeom>
        </p:spPr>
      </p:pic>
      <p:pic>
        <p:nvPicPr>
          <p:cNvPr id="12" name="Picture 11" descr="Chart, histogram&#10;&#10;Description automatically generated">
            <a:extLst>
              <a:ext uri="{FF2B5EF4-FFF2-40B4-BE49-F238E27FC236}">
                <a16:creationId xmlns:a16="http://schemas.microsoft.com/office/drawing/2014/main" id="{223387A5-9922-FE29-884E-33735CB0DF34}"/>
              </a:ext>
            </a:extLst>
          </p:cNvPr>
          <p:cNvPicPr>
            <a:picLocks noChangeAspect="1"/>
          </p:cNvPicPr>
          <p:nvPr/>
        </p:nvPicPr>
        <p:blipFill>
          <a:blip r:embed="rId4"/>
          <a:stretch>
            <a:fillRect/>
          </a:stretch>
        </p:blipFill>
        <p:spPr>
          <a:xfrm>
            <a:off x="7051827" y="1016509"/>
            <a:ext cx="1655612" cy="4621158"/>
          </a:xfrm>
          <a:prstGeom prst="rect">
            <a:avLst/>
          </a:prstGeom>
        </p:spPr>
      </p:pic>
      <p:pic>
        <p:nvPicPr>
          <p:cNvPr id="16" name="Picture 15" descr="Chart, histogram&#10;&#10;Description automatically generated with medium confidence">
            <a:extLst>
              <a:ext uri="{FF2B5EF4-FFF2-40B4-BE49-F238E27FC236}">
                <a16:creationId xmlns:a16="http://schemas.microsoft.com/office/drawing/2014/main" id="{7135533E-BEC0-A058-F547-276989183AB2}"/>
              </a:ext>
            </a:extLst>
          </p:cNvPr>
          <p:cNvPicPr>
            <a:picLocks noChangeAspect="1"/>
          </p:cNvPicPr>
          <p:nvPr/>
        </p:nvPicPr>
        <p:blipFill>
          <a:blip r:embed="rId5"/>
          <a:stretch>
            <a:fillRect/>
          </a:stretch>
        </p:blipFill>
        <p:spPr>
          <a:xfrm>
            <a:off x="3658879" y="1016509"/>
            <a:ext cx="1655612" cy="4621158"/>
          </a:xfrm>
          <a:prstGeom prst="rect">
            <a:avLst/>
          </a:prstGeom>
        </p:spPr>
      </p:pic>
      <p:cxnSp>
        <p:nvCxnSpPr>
          <p:cNvPr id="3" name="Straight Arrow Connector 2">
            <a:extLst>
              <a:ext uri="{FF2B5EF4-FFF2-40B4-BE49-F238E27FC236}">
                <a16:creationId xmlns:a16="http://schemas.microsoft.com/office/drawing/2014/main" id="{81ACB784-8D18-37BE-C34E-FA7926E0897F}"/>
              </a:ext>
            </a:extLst>
          </p:cNvPr>
          <p:cNvCxnSpPr>
            <a:cxnSpLocks/>
          </p:cNvCxnSpPr>
          <p:nvPr/>
        </p:nvCxnSpPr>
        <p:spPr>
          <a:xfrm flipV="1">
            <a:off x="3367668" y="5515003"/>
            <a:ext cx="419450" cy="326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Content Placeholder 2">
            <a:extLst>
              <a:ext uri="{FF2B5EF4-FFF2-40B4-BE49-F238E27FC236}">
                <a16:creationId xmlns:a16="http://schemas.microsoft.com/office/drawing/2014/main" id="{16BEA483-0F29-ECB0-2E21-6C89C4825ADF}"/>
              </a:ext>
            </a:extLst>
          </p:cNvPr>
          <p:cNvSpPr txBox="1">
            <a:spLocks/>
          </p:cNvSpPr>
          <p:nvPr/>
        </p:nvSpPr>
        <p:spPr>
          <a:xfrm>
            <a:off x="2896996" y="5820909"/>
            <a:ext cx="559882" cy="250031"/>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R 2.5</a:t>
            </a:r>
          </a:p>
          <a:p>
            <a:endParaRPr lang="en-US" sz="1600" dirty="0"/>
          </a:p>
          <a:p>
            <a:endParaRPr lang="en-US" dirty="0"/>
          </a:p>
        </p:txBody>
      </p:sp>
      <p:cxnSp>
        <p:nvCxnSpPr>
          <p:cNvPr id="15" name="Straight Connector 14">
            <a:extLst>
              <a:ext uri="{FF2B5EF4-FFF2-40B4-BE49-F238E27FC236}">
                <a16:creationId xmlns:a16="http://schemas.microsoft.com/office/drawing/2014/main" id="{6C07DED6-871E-C2CC-AE41-4E83D125CE6D}"/>
              </a:ext>
            </a:extLst>
          </p:cNvPr>
          <p:cNvCxnSpPr>
            <a:cxnSpLocks/>
          </p:cNvCxnSpPr>
          <p:nvPr/>
        </p:nvCxnSpPr>
        <p:spPr>
          <a:xfrm flipV="1">
            <a:off x="8733362" y="3127477"/>
            <a:ext cx="0" cy="1237786"/>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7D2E8F12-90F9-A4CE-470E-A076D61D9E9E}"/>
              </a:ext>
            </a:extLst>
          </p:cNvPr>
          <p:cNvCxnSpPr>
            <a:cxnSpLocks/>
          </p:cNvCxnSpPr>
          <p:nvPr/>
        </p:nvCxnSpPr>
        <p:spPr>
          <a:xfrm flipH="1">
            <a:off x="8232716" y="1406724"/>
            <a:ext cx="50064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9D3E8AD9-37BC-3CAC-9CEE-527376B19DAC}"/>
              </a:ext>
            </a:extLst>
          </p:cNvPr>
          <p:cNvCxnSpPr>
            <a:cxnSpLocks/>
          </p:cNvCxnSpPr>
          <p:nvPr/>
        </p:nvCxnSpPr>
        <p:spPr>
          <a:xfrm flipH="1">
            <a:off x="8206793" y="4365263"/>
            <a:ext cx="52656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CC9D73B0-81D0-3A68-0A0C-DC23CD950C22}"/>
              </a:ext>
            </a:extLst>
          </p:cNvPr>
          <p:cNvCxnSpPr>
            <a:cxnSpLocks/>
          </p:cNvCxnSpPr>
          <p:nvPr/>
        </p:nvCxnSpPr>
        <p:spPr>
          <a:xfrm flipV="1">
            <a:off x="8733362" y="1405054"/>
            <a:ext cx="0" cy="1237786"/>
          </a:xfrm>
          <a:prstGeom prst="line">
            <a:avLst/>
          </a:prstGeom>
        </p:spPr>
        <p:style>
          <a:lnRef idx="2">
            <a:schemeClr val="accent6"/>
          </a:lnRef>
          <a:fillRef idx="0">
            <a:schemeClr val="accent6"/>
          </a:fillRef>
          <a:effectRef idx="1">
            <a:schemeClr val="accent6"/>
          </a:effectRef>
          <a:fontRef idx="minor">
            <a:schemeClr val="tx1"/>
          </a:fontRef>
        </p:style>
      </p:cxnSp>
      <p:sp>
        <p:nvSpPr>
          <p:cNvPr id="26" name="Content Placeholder 2">
            <a:extLst>
              <a:ext uri="{FF2B5EF4-FFF2-40B4-BE49-F238E27FC236}">
                <a16:creationId xmlns:a16="http://schemas.microsoft.com/office/drawing/2014/main" id="{97441A3A-16B3-E5AF-4D2A-AAAF1D21EED2}"/>
              </a:ext>
            </a:extLst>
          </p:cNvPr>
          <p:cNvSpPr txBox="1">
            <a:spLocks/>
          </p:cNvSpPr>
          <p:nvPr/>
        </p:nvSpPr>
        <p:spPr>
          <a:xfrm>
            <a:off x="8303636" y="2755589"/>
            <a:ext cx="724812" cy="258001"/>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11.4053</a:t>
            </a:r>
          </a:p>
          <a:p>
            <a:endParaRPr lang="en-US" sz="1600" dirty="0"/>
          </a:p>
          <a:p>
            <a:endParaRPr lang="en-US" dirty="0"/>
          </a:p>
        </p:txBody>
      </p:sp>
      <p:cxnSp>
        <p:nvCxnSpPr>
          <p:cNvPr id="29" name="Straight Arrow Connector 28">
            <a:extLst>
              <a:ext uri="{FF2B5EF4-FFF2-40B4-BE49-F238E27FC236}">
                <a16:creationId xmlns:a16="http://schemas.microsoft.com/office/drawing/2014/main" id="{32E3607C-D2C5-2E99-41EC-4863FE882DDE}"/>
              </a:ext>
            </a:extLst>
          </p:cNvPr>
          <p:cNvCxnSpPr>
            <a:cxnSpLocks/>
          </p:cNvCxnSpPr>
          <p:nvPr/>
        </p:nvCxnSpPr>
        <p:spPr>
          <a:xfrm flipV="1">
            <a:off x="7069608" y="5558297"/>
            <a:ext cx="419450" cy="326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0" name="Content Placeholder 2">
            <a:extLst>
              <a:ext uri="{FF2B5EF4-FFF2-40B4-BE49-F238E27FC236}">
                <a16:creationId xmlns:a16="http://schemas.microsoft.com/office/drawing/2014/main" id="{142AAB65-0483-7AAF-4671-C3C5BBAA8315}"/>
              </a:ext>
            </a:extLst>
          </p:cNvPr>
          <p:cNvSpPr txBox="1">
            <a:spLocks/>
          </p:cNvSpPr>
          <p:nvPr/>
        </p:nvSpPr>
        <p:spPr>
          <a:xfrm>
            <a:off x="6210750" y="5865805"/>
            <a:ext cx="979329" cy="202207"/>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R 1.3750</a:t>
            </a:r>
          </a:p>
          <a:p>
            <a:endParaRPr lang="en-US" sz="1600" dirty="0"/>
          </a:p>
          <a:p>
            <a:endParaRPr lang="en-US" dirty="0"/>
          </a:p>
        </p:txBody>
      </p:sp>
      <p:cxnSp>
        <p:nvCxnSpPr>
          <p:cNvPr id="34" name="Straight Connector 33">
            <a:extLst>
              <a:ext uri="{FF2B5EF4-FFF2-40B4-BE49-F238E27FC236}">
                <a16:creationId xmlns:a16="http://schemas.microsoft.com/office/drawing/2014/main" id="{CDF522E8-CD4B-4841-1351-EBD89F1A0E25}"/>
              </a:ext>
            </a:extLst>
          </p:cNvPr>
          <p:cNvCxnSpPr>
            <a:cxnSpLocks/>
          </p:cNvCxnSpPr>
          <p:nvPr/>
        </p:nvCxnSpPr>
        <p:spPr>
          <a:xfrm flipV="1">
            <a:off x="5686332" y="4544614"/>
            <a:ext cx="0" cy="967785"/>
          </a:xfrm>
          <a:prstGeom prst="line">
            <a:avLst/>
          </a:prstGeom>
        </p:spPr>
        <p:style>
          <a:lnRef idx="2">
            <a:schemeClr val="accent6"/>
          </a:lnRef>
          <a:fillRef idx="0">
            <a:schemeClr val="accent6"/>
          </a:fillRef>
          <a:effectRef idx="1">
            <a:schemeClr val="accent6"/>
          </a:effectRef>
          <a:fontRef idx="minor">
            <a:schemeClr val="tx1"/>
          </a:fontRef>
        </p:style>
      </p:cxnSp>
      <p:cxnSp>
        <p:nvCxnSpPr>
          <p:cNvPr id="35" name="Straight Arrow Connector 34">
            <a:extLst>
              <a:ext uri="{FF2B5EF4-FFF2-40B4-BE49-F238E27FC236}">
                <a16:creationId xmlns:a16="http://schemas.microsoft.com/office/drawing/2014/main" id="{BB267B24-EAF0-8F72-AE23-1103B9CC4B52}"/>
              </a:ext>
            </a:extLst>
          </p:cNvPr>
          <p:cNvCxnSpPr>
            <a:cxnSpLocks/>
          </p:cNvCxnSpPr>
          <p:nvPr/>
        </p:nvCxnSpPr>
        <p:spPr>
          <a:xfrm flipH="1">
            <a:off x="5151863" y="3108310"/>
            <a:ext cx="534469"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6" name="Straight Arrow Connector 35">
            <a:extLst>
              <a:ext uri="{FF2B5EF4-FFF2-40B4-BE49-F238E27FC236}">
                <a16:creationId xmlns:a16="http://schemas.microsoft.com/office/drawing/2014/main" id="{A5502CE4-BC58-D3CF-55EF-87DF2D82729D}"/>
              </a:ext>
            </a:extLst>
          </p:cNvPr>
          <p:cNvCxnSpPr>
            <a:cxnSpLocks/>
          </p:cNvCxnSpPr>
          <p:nvPr/>
        </p:nvCxnSpPr>
        <p:spPr>
          <a:xfrm flipH="1">
            <a:off x="5151863" y="5515003"/>
            <a:ext cx="538857"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7" name="Straight Connector 36">
            <a:extLst>
              <a:ext uri="{FF2B5EF4-FFF2-40B4-BE49-F238E27FC236}">
                <a16:creationId xmlns:a16="http://schemas.microsoft.com/office/drawing/2014/main" id="{059CD9AE-679E-709D-A9EA-A77CBFC39985}"/>
              </a:ext>
            </a:extLst>
          </p:cNvPr>
          <p:cNvCxnSpPr>
            <a:cxnSpLocks/>
          </p:cNvCxnSpPr>
          <p:nvPr/>
        </p:nvCxnSpPr>
        <p:spPr>
          <a:xfrm flipV="1">
            <a:off x="5686332" y="3108310"/>
            <a:ext cx="0" cy="939583"/>
          </a:xfrm>
          <a:prstGeom prst="line">
            <a:avLst/>
          </a:prstGeom>
        </p:spPr>
        <p:style>
          <a:lnRef idx="2">
            <a:schemeClr val="accent6"/>
          </a:lnRef>
          <a:fillRef idx="0">
            <a:schemeClr val="accent6"/>
          </a:fillRef>
          <a:effectRef idx="1">
            <a:schemeClr val="accent6"/>
          </a:effectRef>
          <a:fontRef idx="minor">
            <a:schemeClr val="tx1"/>
          </a:fontRef>
        </p:style>
      </p:cxnSp>
      <p:sp>
        <p:nvSpPr>
          <p:cNvPr id="38" name="Content Placeholder 2">
            <a:extLst>
              <a:ext uri="{FF2B5EF4-FFF2-40B4-BE49-F238E27FC236}">
                <a16:creationId xmlns:a16="http://schemas.microsoft.com/office/drawing/2014/main" id="{7CE2BED4-C657-1107-A82C-9949478726ED}"/>
              </a:ext>
            </a:extLst>
          </p:cNvPr>
          <p:cNvSpPr txBox="1">
            <a:spLocks/>
          </p:cNvSpPr>
          <p:nvPr/>
        </p:nvSpPr>
        <p:spPr>
          <a:xfrm>
            <a:off x="5311614" y="4167594"/>
            <a:ext cx="607925" cy="241622"/>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9.3116</a:t>
            </a:r>
          </a:p>
          <a:p>
            <a:endParaRPr lang="en-US" sz="1600" dirty="0"/>
          </a:p>
          <a:p>
            <a:endParaRPr lang="en-US" dirty="0"/>
          </a:p>
        </p:txBody>
      </p:sp>
      <p:cxnSp>
        <p:nvCxnSpPr>
          <p:cNvPr id="63" name="Straight Arrow Connector 62">
            <a:extLst>
              <a:ext uri="{FF2B5EF4-FFF2-40B4-BE49-F238E27FC236}">
                <a16:creationId xmlns:a16="http://schemas.microsoft.com/office/drawing/2014/main" id="{C50DB1E8-C6B1-F399-A4F7-E14A5E7793FA}"/>
              </a:ext>
            </a:extLst>
          </p:cNvPr>
          <p:cNvCxnSpPr>
            <a:cxnSpLocks/>
          </p:cNvCxnSpPr>
          <p:nvPr/>
        </p:nvCxnSpPr>
        <p:spPr>
          <a:xfrm flipV="1">
            <a:off x="7069608" y="4365263"/>
            <a:ext cx="419450" cy="326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4" name="Content Placeholder 2">
            <a:extLst>
              <a:ext uri="{FF2B5EF4-FFF2-40B4-BE49-F238E27FC236}">
                <a16:creationId xmlns:a16="http://schemas.microsoft.com/office/drawing/2014/main" id="{97D76A02-B9AB-5281-2331-B03ED53BD196}"/>
              </a:ext>
            </a:extLst>
          </p:cNvPr>
          <p:cNvSpPr txBox="1">
            <a:spLocks/>
          </p:cNvSpPr>
          <p:nvPr/>
        </p:nvSpPr>
        <p:spPr>
          <a:xfrm>
            <a:off x="6300004" y="4691751"/>
            <a:ext cx="858814" cy="22944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R 1.2810</a:t>
            </a:r>
          </a:p>
          <a:p>
            <a:endParaRPr lang="en-US" sz="1600" dirty="0"/>
          </a:p>
          <a:p>
            <a:endParaRPr lang="en-US" dirty="0"/>
          </a:p>
        </p:txBody>
      </p:sp>
      <p:sp>
        <p:nvSpPr>
          <p:cNvPr id="75" name="Content Placeholder 2">
            <a:extLst>
              <a:ext uri="{FF2B5EF4-FFF2-40B4-BE49-F238E27FC236}">
                <a16:creationId xmlns:a16="http://schemas.microsoft.com/office/drawing/2014/main" id="{51EBFE30-776D-AC2F-DB3E-9E9FBEBEE217}"/>
              </a:ext>
            </a:extLst>
          </p:cNvPr>
          <p:cNvSpPr txBox="1">
            <a:spLocks/>
          </p:cNvSpPr>
          <p:nvPr/>
        </p:nvSpPr>
        <p:spPr>
          <a:xfrm>
            <a:off x="6389521" y="132651"/>
            <a:ext cx="3681506" cy="312135"/>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All dimensions are in inches</a:t>
            </a:r>
          </a:p>
          <a:p>
            <a:endParaRPr lang="en-US" sz="1600" dirty="0"/>
          </a:p>
          <a:p>
            <a:endParaRPr lang="en-US" dirty="0"/>
          </a:p>
        </p:txBody>
      </p:sp>
      <p:cxnSp>
        <p:nvCxnSpPr>
          <p:cNvPr id="76" name="Straight Arrow Connector 75">
            <a:extLst>
              <a:ext uri="{FF2B5EF4-FFF2-40B4-BE49-F238E27FC236}">
                <a16:creationId xmlns:a16="http://schemas.microsoft.com/office/drawing/2014/main" id="{A8201AF3-AB41-BC76-1310-0287191A74BE}"/>
              </a:ext>
            </a:extLst>
          </p:cNvPr>
          <p:cNvCxnSpPr>
            <a:cxnSpLocks/>
          </p:cNvCxnSpPr>
          <p:nvPr/>
        </p:nvCxnSpPr>
        <p:spPr>
          <a:xfrm flipH="1">
            <a:off x="5075204" y="1179159"/>
            <a:ext cx="267234"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7" name="Straight Arrow Connector 76">
            <a:extLst>
              <a:ext uri="{FF2B5EF4-FFF2-40B4-BE49-F238E27FC236}">
                <a16:creationId xmlns:a16="http://schemas.microsoft.com/office/drawing/2014/main" id="{11C466E5-77D6-8785-EEED-4A5EA0513C3A}"/>
              </a:ext>
            </a:extLst>
          </p:cNvPr>
          <p:cNvCxnSpPr>
            <a:cxnSpLocks/>
          </p:cNvCxnSpPr>
          <p:nvPr/>
        </p:nvCxnSpPr>
        <p:spPr>
          <a:xfrm flipH="1">
            <a:off x="5083642" y="1393588"/>
            <a:ext cx="258796"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1" name="Straight Connector 80">
            <a:extLst>
              <a:ext uri="{FF2B5EF4-FFF2-40B4-BE49-F238E27FC236}">
                <a16:creationId xmlns:a16="http://schemas.microsoft.com/office/drawing/2014/main" id="{AD969861-31B7-4F03-9DA4-7A6C5C68D9B3}"/>
              </a:ext>
            </a:extLst>
          </p:cNvPr>
          <p:cNvCxnSpPr>
            <a:cxnSpLocks/>
          </p:cNvCxnSpPr>
          <p:nvPr/>
        </p:nvCxnSpPr>
        <p:spPr>
          <a:xfrm flipV="1">
            <a:off x="5331733" y="1179159"/>
            <a:ext cx="0" cy="72724"/>
          </a:xfrm>
          <a:prstGeom prst="line">
            <a:avLst/>
          </a:prstGeom>
        </p:spPr>
        <p:style>
          <a:lnRef idx="2">
            <a:schemeClr val="accent6"/>
          </a:lnRef>
          <a:fillRef idx="0">
            <a:schemeClr val="accent6"/>
          </a:fillRef>
          <a:effectRef idx="1">
            <a:schemeClr val="accent6"/>
          </a:effectRef>
          <a:fontRef idx="minor">
            <a:schemeClr val="tx1"/>
          </a:fontRef>
        </p:style>
      </p:cxnSp>
      <p:cxnSp>
        <p:nvCxnSpPr>
          <p:cNvPr id="84" name="Straight Connector 83">
            <a:extLst>
              <a:ext uri="{FF2B5EF4-FFF2-40B4-BE49-F238E27FC236}">
                <a16:creationId xmlns:a16="http://schemas.microsoft.com/office/drawing/2014/main" id="{5704987B-9D25-6535-9513-39646F0C443A}"/>
              </a:ext>
            </a:extLst>
          </p:cNvPr>
          <p:cNvCxnSpPr>
            <a:cxnSpLocks/>
          </p:cNvCxnSpPr>
          <p:nvPr/>
        </p:nvCxnSpPr>
        <p:spPr>
          <a:xfrm flipV="1">
            <a:off x="5331733" y="1320864"/>
            <a:ext cx="0" cy="72724"/>
          </a:xfrm>
          <a:prstGeom prst="line">
            <a:avLst/>
          </a:prstGeom>
        </p:spPr>
        <p:style>
          <a:lnRef idx="2">
            <a:schemeClr val="accent6"/>
          </a:lnRef>
          <a:fillRef idx="0">
            <a:schemeClr val="accent6"/>
          </a:fillRef>
          <a:effectRef idx="1">
            <a:schemeClr val="accent6"/>
          </a:effectRef>
          <a:fontRef idx="minor">
            <a:schemeClr val="tx1"/>
          </a:fontRef>
        </p:style>
      </p:cxnSp>
      <p:sp>
        <p:nvSpPr>
          <p:cNvPr id="85" name="Content Placeholder 2">
            <a:extLst>
              <a:ext uri="{FF2B5EF4-FFF2-40B4-BE49-F238E27FC236}">
                <a16:creationId xmlns:a16="http://schemas.microsoft.com/office/drawing/2014/main" id="{DB24C67C-8C32-D669-EDDD-8005C45A1801}"/>
              </a:ext>
            </a:extLst>
          </p:cNvPr>
          <p:cNvSpPr txBox="1">
            <a:spLocks/>
          </p:cNvSpPr>
          <p:nvPr/>
        </p:nvSpPr>
        <p:spPr>
          <a:xfrm>
            <a:off x="5380924" y="1179159"/>
            <a:ext cx="724812" cy="258001"/>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1.0000</a:t>
            </a:r>
          </a:p>
          <a:p>
            <a:endParaRPr lang="en-US" sz="1600" dirty="0"/>
          </a:p>
          <a:p>
            <a:endParaRPr lang="en-US" dirty="0"/>
          </a:p>
        </p:txBody>
      </p:sp>
      <p:sp>
        <p:nvSpPr>
          <p:cNvPr id="86" name="Text Placeholder 1">
            <a:extLst>
              <a:ext uri="{FF2B5EF4-FFF2-40B4-BE49-F238E27FC236}">
                <a16:creationId xmlns:a16="http://schemas.microsoft.com/office/drawing/2014/main" id="{AC55CFA4-9697-B8FC-9559-AB896A37538E}"/>
              </a:ext>
            </a:extLst>
          </p:cNvPr>
          <p:cNvSpPr>
            <a:spLocks noGrp="1"/>
          </p:cNvSpPr>
          <p:nvPr>
            <p:ph type="body" sz="half" idx="2"/>
          </p:nvPr>
        </p:nvSpPr>
        <p:spPr>
          <a:xfrm>
            <a:off x="458363" y="5579608"/>
            <a:ext cx="1484372" cy="241301"/>
          </a:xfrm>
        </p:spPr>
        <p:txBody>
          <a:bodyPr anchor="b"/>
          <a:lstStyle/>
          <a:p>
            <a:pPr algn="ctr"/>
            <a:r>
              <a:rPr lang="en-US" sz="1200" dirty="0"/>
              <a:t>Gravity Offload Tool</a:t>
            </a:r>
          </a:p>
        </p:txBody>
      </p:sp>
      <p:cxnSp>
        <p:nvCxnSpPr>
          <p:cNvPr id="87" name="Straight Arrow Connector 86">
            <a:extLst>
              <a:ext uri="{FF2B5EF4-FFF2-40B4-BE49-F238E27FC236}">
                <a16:creationId xmlns:a16="http://schemas.microsoft.com/office/drawing/2014/main" id="{BF622E0F-D518-8A21-C115-FB97D07C4048}"/>
              </a:ext>
            </a:extLst>
          </p:cNvPr>
          <p:cNvCxnSpPr>
            <a:cxnSpLocks/>
          </p:cNvCxnSpPr>
          <p:nvPr/>
        </p:nvCxnSpPr>
        <p:spPr>
          <a:xfrm flipV="1">
            <a:off x="3431911" y="1437160"/>
            <a:ext cx="419450" cy="326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8" name="Content Placeholder 2">
            <a:extLst>
              <a:ext uri="{FF2B5EF4-FFF2-40B4-BE49-F238E27FC236}">
                <a16:creationId xmlns:a16="http://schemas.microsoft.com/office/drawing/2014/main" id="{2BC6A10C-7344-5097-69D7-69CC49E30D75}"/>
              </a:ext>
            </a:extLst>
          </p:cNvPr>
          <p:cNvSpPr txBox="1">
            <a:spLocks/>
          </p:cNvSpPr>
          <p:nvPr/>
        </p:nvSpPr>
        <p:spPr>
          <a:xfrm>
            <a:off x="2961239" y="1743066"/>
            <a:ext cx="559882" cy="250031"/>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600" dirty="0"/>
              <a:t>R 2.5</a:t>
            </a:r>
          </a:p>
          <a:p>
            <a:endParaRPr lang="en-US" sz="1600" dirty="0"/>
          </a:p>
          <a:p>
            <a:endParaRPr lang="en-US" dirty="0"/>
          </a:p>
        </p:txBody>
      </p:sp>
      <p:sp>
        <p:nvSpPr>
          <p:cNvPr id="89" name="Text Placeholder 1">
            <a:extLst>
              <a:ext uri="{FF2B5EF4-FFF2-40B4-BE49-F238E27FC236}">
                <a16:creationId xmlns:a16="http://schemas.microsoft.com/office/drawing/2014/main" id="{6F0918D7-0A15-D0D4-B29F-1AB40A5D6AB1}"/>
              </a:ext>
            </a:extLst>
          </p:cNvPr>
          <p:cNvSpPr txBox="1">
            <a:spLocks/>
          </p:cNvSpPr>
          <p:nvPr/>
        </p:nvSpPr>
        <p:spPr>
          <a:xfrm>
            <a:off x="3761090" y="5517608"/>
            <a:ext cx="1484372" cy="241301"/>
          </a:xfrm>
          <a:prstGeom prst="rect">
            <a:avLst/>
          </a:prstGeom>
        </p:spPr>
        <p:txBody>
          <a:bodyPr lIns="0" tIns="0" rIns="0" bIns="0" anchor="b"/>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Plunger</a:t>
            </a:r>
          </a:p>
        </p:txBody>
      </p:sp>
      <p:sp>
        <p:nvSpPr>
          <p:cNvPr id="90" name="Text Placeholder 1">
            <a:extLst>
              <a:ext uri="{FF2B5EF4-FFF2-40B4-BE49-F238E27FC236}">
                <a16:creationId xmlns:a16="http://schemas.microsoft.com/office/drawing/2014/main" id="{53D5E681-9E2D-E95E-378D-A75931359051}"/>
              </a:ext>
            </a:extLst>
          </p:cNvPr>
          <p:cNvSpPr txBox="1">
            <a:spLocks/>
          </p:cNvSpPr>
          <p:nvPr/>
        </p:nvSpPr>
        <p:spPr>
          <a:xfrm>
            <a:off x="7158589" y="5571180"/>
            <a:ext cx="1484372" cy="372943"/>
          </a:xfrm>
          <a:prstGeom prst="rect">
            <a:avLst/>
          </a:prstGeom>
        </p:spPr>
        <p:txBody>
          <a:bodyPr lIns="0" tIns="0" rIns="0" bIns="0" anchor="b"/>
          <a:lstStyle>
            <a:lvl1pPr marL="0" indent="0" algn="l" defTabSz="457200" rtl="0" eaLnBrk="1" fontAlgn="base" hangingPunct="1">
              <a:spcBef>
                <a:spcPct val="20000"/>
              </a:spcBef>
              <a:spcAft>
                <a:spcPct val="0"/>
              </a:spcAft>
              <a:buFont typeface="Arial" charset="0"/>
              <a:buNone/>
              <a:defRPr sz="16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200" dirty="0"/>
              <a:t>Plunger </a:t>
            </a:r>
          </a:p>
          <a:p>
            <a:pPr algn="ctr"/>
            <a:r>
              <a:rPr lang="en-US" sz="1200" dirty="0"/>
              <a:t>Cross-section</a:t>
            </a:r>
          </a:p>
        </p:txBody>
      </p:sp>
    </p:spTree>
    <p:extLst>
      <p:ext uri="{BB962C8B-B14F-4D97-AF65-F5344CB8AC3E}">
        <p14:creationId xmlns:p14="http://schemas.microsoft.com/office/powerpoint/2010/main" val="332028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4946871"/>
          </a:xfrm>
        </p:spPr>
        <p:txBody>
          <a:bodyPr/>
          <a:lstStyle/>
          <a:p>
            <a:r>
              <a:rPr lang="en-US" dirty="0"/>
              <a:t>Material selection </a:t>
            </a:r>
          </a:p>
          <a:p>
            <a:pPr lvl="1"/>
            <a:r>
              <a:rPr lang="en-US" dirty="0"/>
              <a:t>Plunger</a:t>
            </a:r>
          </a:p>
          <a:p>
            <a:pPr lvl="1"/>
            <a:r>
              <a:rPr lang="en-US" dirty="0"/>
              <a:t>Base</a:t>
            </a:r>
          </a:p>
          <a:p>
            <a:r>
              <a:rPr lang="en-US" dirty="0"/>
              <a:t>FEA Analysis</a:t>
            </a:r>
          </a:p>
          <a:p>
            <a:r>
              <a:rPr lang="en-US" dirty="0"/>
              <a:t>Procurement and Fabrication</a:t>
            </a:r>
          </a:p>
          <a:p>
            <a:r>
              <a:rPr lang="en-US" dirty="0"/>
              <a:t>Test and Verify</a:t>
            </a:r>
          </a:p>
          <a:p>
            <a:endParaRPr lang="en-US" dirty="0"/>
          </a:p>
        </p:txBody>
      </p:sp>
      <p:sp>
        <p:nvSpPr>
          <p:cNvPr id="7" name="Title 6"/>
          <p:cNvSpPr>
            <a:spLocks noGrp="1"/>
          </p:cNvSpPr>
          <p:nvPr>
            <p:ph type="title"/>
          </p:nvPr>
        </p:nvSpPr>
        <p:spPr>
          <a:xfrm>
            <a:off x="457200" y="282574"/>
            <a:ext cx="8686800" cy="427877"/>
          </a:xfrm>
        </p:spPr>
        <p:txBody>
          <a:bodyPr/>
          <a:lstStyle/>
          <a:p>
            <a:r>
              <a:rPr lang="en-US" sz="1950" dirty="0"/>
              <a:t>Next Steps</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0" name="Date Placeholder 2">
            <a:extLst>
              <a:ext uri="{FF2B5EF4-FFF2-40B4-BE49-F238E27FC236}">
                <a16:creationId xmlns:a16="http://schemas.microsoft.com/office/drawing/2014/main" id="{5458DA31-4160-AA1B-E959-EECC261621F5}"/>
              </a:ext>
            </a:extLst>
          </p:cNvPr>
          <p:cNvSpPr>
            <a:spLocks noGrp="1"/>
          </p:cNvSpPr>
          <p:nvPr>
            <p:ph type="dt" sz="half" idx="2"/>
          </p:nvPr>
        </p:nvSpPr>
        <p:spPr>
          <a:xfrm>
            <a:off x="736827" y="6504213"/>
            <a:ext cx="675368" cy="241300"/>
          </a:xfrm>
        </p:spPr>
        <p:txBody>
          <a:bodyPr/>
          <a:lstStyle/>
          <a:p>
            <a:pPr>
              <a:defRPr/>
            </a:pPr>
            <a:r>
              <a:rPr lang="en-US" dirty="0"/>
              <a:t>8/9/22</a:t>
            </a:r>
          </a:p>
        </p:txBody>
      </p:sp>
    </p:spTree>
    <p:extLst>
      <p:ext uri="{BB962C8B-B14F-4D97-AF65-F5344CB8AC3E}">
        <p14:creationId xmlns:p14="http://schemas.microsoft.com/office/powerpoint/2010/main" val="25635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852389" y="4811484"/>
            <a:ext cx="3439221" cy="242873"/>
          </a:xfrm>
        </p:spPr>
        <p:txBody>
          <a:bodyPr/>
          <a:lstStyle/>
          <a:p>
            <a:pPr algn="ctr"/>
            <a:r>
              <a:rPr lang="en-US" sz="1400" dirty="0"/>
              <a:t>Gravity Offload Tool Under Cryomodule</a:t>
            </a:r>
          </a:p>
        </p:txBody>
      </p:sp>
      <p:sp>
        <p:nvSpPr>
          <p:cNvPr id="4" name="Date Placeholder 3"/>
          <p:cNvSpPr>
            <a:spLocks noGrp="1"/>
          </p:cNvSpPr>
          <p:nvPr>
            <p:ph type="dt" sz="half" idx="14"/>
          </p:nvPr>
        </p:nvSpPr>
        <p:spPr/>
        <p:txBody>
          <a:bodyPr/>
          <a:lstStyle/>
          <a:p>
            <a:pPr>
              <a:defRPr/>
            </a:pPr>
            <a:r>
              <a:rPr lang="en-US" dirty="0"/>
              <a:t>8/9/22</a:t>
            </a:r>
          </a:p>
        </p:txBody>
      </p:sp>
      <p:sp>
        <p:nvSpPr>
          <p:cNvPr id="5" name="Footer Placeholder 4"/>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7" name="Title 6"/>
          <p:cNvSpPr>
            <a:spLocks noGrp="1"/>
          </p:cNvSpPr>
          <p:nvPr>
            <p:ph type="title"/>
          </p:nvPr>
        </p:nvSpPr>
        <p:spPr>
          <a:xfrm>
            <a:off x="457200" y="207366"/>
            <a:ext cx="3945467" cy="427877"/>
          </a:xfrm>
        </p:spPr>
        <p:txBody>
          <a:bodyPr/>
          <a:lstStyle/>
          <a:p>
            <a:r>
              <a:rPr lang="en-US" sz="1950" dirty="0"/>
              <a:t>Questions?</a:t>
            </a:r>
          </a:p>
        </p:txBody>
      </p:sp>
      <p:pic>
        <p:nvPicPr>
          <p:cNvPr id="19" name="Picture Placeholder 18" descr="A picture containing text, engine&#10;&#10;Description automatically generated">
            <a:extLst>
              <a:ext uri="{FF2B5EF4-FFF2-40B4-BE49-F238E27FC236}">
                <a16:creationId xmlns:a16="http://schemas.microsoft.com/office/drawing/2014/main" id="{EACDA7D3-CB01-3447-479E-674C7C56D6CE}"/>
              </a:ext>
            </a:extLst>
          </p:cNvPr>
          <p:cNvPicPr>
            <a:picLocks noGrp="1" noChangeAspect="1"/>
          </p:cNvPicPr>
          <p:nvPr>
            <p:ph type="pic" idx="13"/>
          </p:nvPr>
        </p:nvPicPr>
        <p:blipFill rotWithShape="1">
          <a:blip r:embed="rId3"/>
          <a:srcRect l="21" t="22392" r="-21" b="-152"/>
          <a:stretch/>
        </p:blipFill>
        <p:spPr>
          <a:xfrm>
            <a:off x="224073" y="971550"/>
            <a:ext cx="8686800" cy="3726717"/>
          </a:xfrm>
        </p:spPr>
      </p:pic>
      <p:pic>
        <p:nvPicPr>
          <p:cNvPr id="2" name="Picture Placeholder 31" descr="Color-Seal_Green-Mark_SC_Horizontal.png">
            <a:extLst>
              <a:ext uri="{FF2B5EF4-FFF2-40B4-BE49-F238E27FC236}">
                <a16:creationId xmlns:a16="http://schemas.microsoft.com/office/drawing/2014/main" id="{A09F5D5D-6323-9A20-A796-96A04FF378E8}"/>
              </a:ext>
            </a:extLst>
          </p:cNvPr>
          <p:cNvPicPr>
            <a:picLocks noChangeAspect="1"/>
          </p:cNvPicPr>
          <p:nvPr/>
        </p:nvPicPr>
        <p:blipFill>
          <a:blip r:embed="rId4">
            <a:extLst>
              <a:ext uri="{28A0092B-C50C-407E-A947-70E740481C1C}">
                <a14:useLocalDpi xmlns:a14="http://schemas.microsoft.com/office/drawing/2010/main" val="0"/>
              </a:ext>
            </a:extLst>
          </a:blip>
          <a:srcRect t="-249170" b="-249170"/>
          <a:stretch>
            <a:fillRect/>
          </a:stretch>
        </p:blipFill>
        <p:spPr>
          <a:xfrm>
            <a:off x="222250" y="5081645"/>
            <a:ext cx="1600200" cy="1600200"/>
          </a:xfrm>
          <a:prstGeom prst="rect">
            <a:avLst/>
          </a:prstGeom>
        </p:spPr>
      </p:pic>
      <p:pic>
        <p:nvPicPr>
          <p:cNvPr id="8" name="Picture Placeholder 4" descr="Logo&#10;&#10;Description automatically generated">
            <a:extLst>
              <a:ext uri="{FF2B5EF4-FFF2-40B4-BE49-F238E27FC236}">
                <a16:creationId xmlns:a16="http://schemas.microsoft.com/office/drawing/2014/main" id="{70518BF9-23D4-5797-E06C-8ABFAA48499E}"/>
              </a:ext>
            </a:extLst>
          </p:cNvPr>
          <p:cNvPicPr>
            <a:picLocks noChangeAspect="1"/>
          </p:cNvPicPr>
          <p:nvPr/>
        </p:nvPicPr>
        <p:blipFill rotWithShape="1">
          <a:blip r:embed="rId5"/>
          <a:srcRect l="-8401" t="-59697" r="-8401" b="-64398"/>
          <a:stretch/>
        </p:blipFill>
        <p:spPr>
          <a:xfrm>
            <a:off x="3778042" y="5054357"/>
            <a:ext cx="1600200" cy="1600200"/>
          </a:xfrm>
          <a:prstGeom prst="rect">
            <a:avLst/>
          </a:prstGeom>
        </p:spPr>
      </p:pic>
      <p:pic>
        <p:nvPicPr>
          <p:cNvPr id="9" name="Picture Placeholder 15">
            <a:extLst>
              <a:ext uri="{FF2B5EF4-FFF2-40B4-BE49-F238E27FC236}">
                <a16:creationId xmlns:a16="http://schemas.microsoft.com/office/drawing/2014/main" id="{A1AF8A82-968E-6BDF-F92F-D8903B323ABC}"/>
              </a:ext>
            </a:extLst>
          </p:cNvPr>
          <p:cNvPicPr>
            <a:picLocks noChangeAspect="1"/>
          </p:cNvPicPr>
          <p:nvPr/>
        </p:nvPicPr>
        <p:blipFill rotWithShape="1">
          <a:blip r:embed="rId6"/>
          <a:srcRect l="-1511" t="-130484" r="-16" b="-101191"/>
          <a:stretch/>
        </p:blipFill>
        <p:spPr>
          <a:xfrm>
            <a:off x="2000146" y="5001699"/>
            <a:ext cx="1600200" cy="1600200"/>
          </a:xfrm>
          <a:prstGeom prst="rect">
            <a:avLst/>
          </a:prstGeom>
        </p:spPr>
      </p:pic>
    </p:spTree>
    <p:extLst>
      <p:ext uri="{BB962C8B-B14F-4D97-AF65-F5344CB8AC3E}">
        <p14:creationId xmlns:p14="http://schemas.microsoft.com/office/powerpoint/2010/main" val="390644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8286108" cy="1026071"/>
          </a:xfrm>
        </p:spPr>
        <p:txBody>
          <a:bodyPr/>
          <a:lstStyle/>
          <a:p>
            <a:pPr marL="0" indent="0">
              <a:buNone/>
            </a:pPr>
            <a:r>
              <a:rPr lang="en-US" sz="1800" dirty="0"/>
              <a:t>PIP-II will enable the world’s most intense beam of neutrinos to the international LBNF/DUNE project, and a broad physics research program, powering new discoveries for decades to come.</a:t>
            </a:r>
          </a:p>
        </p:txBody>
      </p:sp>
      <p:sp>
        <p:nvSpPr>
          <p:cNvPr id="7" name="Title 6"/>
          <p:cNvSpPr>
            <a:spLocks noGrp="1"/>
          </p:cNvSpPr>
          <p:nvPr>
            <p:ph type="title"/>
          </p:nvPr>
        </p:nvSpPr>
        <p:spPr>
          <a:xfrm>
            <a:off x="457200" y="282574"/>
            <a:ext cx="8686800" cy="427877"/>
          </a:xfrm>
        </p:spPr>
        <p:txBody>
          <a:bodyPr/>
          <a:lstStyle/>
          <a:p>
            <a:r>
              <a:rPr lang="en-US" sz="1950" dirty="0"/>
              <a:t>PIP-II Project</a:t>
            </a:r>
          </a:p>
        </p:txBody>
      </p:sp>
      <p:sp>
        <p:nvSpPr>
          <p:cNvPr id="3" name="Date Placeholder 2"/>
          <p:cNvSpPr>
            <a:spLocks noGrp="1"/>
          </p:cNvSpPr>
          <p:nvPr>
            <p:ph type="dt" sz="half" idx="2"/>
          </p:nvPr>
        </p:nvSpPr>
        <p:spPr/>
        <p:txBody>
          <a:bodyPr/>
          <a:lstStyle/>
          <a:p>
            <a:pPr>
              <a:defRPr/>
            </a:pPr>
            <a:r>
              <a:rPr lang="en-US" dirty="0"/>
              <a:t>8/9/22</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13" name="Picture 12" descr="Chart, line chart&#10;&#10;Description automatically generated">
            <a:extLst>
              <a:ext uri="{FF2B5EF4-FFF2-40B4-BE49-F238E27FC236}">
                <a16:creationId xmlns:a16="http://schemas.microsoft.com/office/drawing/2014/main" id="{0B0AC4CF-3CE4-41C3-9901-06830A070D06}"/>
              </a:ext>
            </a:extLst>
          </p:cNvPr>
          <p:cNvPicPr>
            <a:picLocks noChangeAspect="1"/>
          </p:cNvPicPr>
          <p:nvPr/>
        </p:nvPicPr>
        <p:blipFill>
          <a:blip r:embed="rId2"/>
          <a:stretch>
            <a:fillRect/>
          </a:stretch>
        </p:blipFill>
        <p:spPr>
          <a:xfrm>
            <a:off x="0" y="2427026"/>
            <a:ext cx="9144000" cy="2003948"/>
          </a:xfrm>
          <a:prstGeom prst="rect">
            <a:avLst/>
          </a:prstGeom>
        </p:spPr>
      </p:pic>
      <p:pic>
        <p:nvPicPr>
          <p:cNvPr id="14" name="Picture 13" descr="A picture containing appliance&#10;&#10;Description automatically generated">
            <a:extLst>
              <a:ext uri="{FF2B5EF4-FFF2-40B4-BE49-F238E27FC236}">
                <a16:creationId xmlns:a16="http://schemas.microsoft.com/office/drawing/2014/main" id="{D9F03EBA-8DAF-9D94-26D7-50ECE11A558B}"/>
              </a:ext>
            </a:extLst>
          </p:cNvPr>
          <p:cNvPicPr>
            <a:picLocks noChangeAspect="1"/>
          </p:cNvPicPr>
          <p:nvPr/>
        </p:nvPicPr>
        <p:blipFill rotWithShape="1">
          <a:blip r:embed="rId3"/>
          <a:srcRect t="13661" b="21244"/>
          <a:stretch/>
        </p:blipFill>
        <p:spPr>
          <a:xfrm>
            <a:off x="2789863" y="3962400"/>
            <a:ext cx="6354137" cy="2219327"/>
          </a:xfrm>
          <a:prstGeom prst="rect">
            <a:avLst/>
          </a:prstGeom>
        </p:spPr>
      </p:pic>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8/9/22</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9" name="Picture 8">
            <a:extLst>
              <a:ext uri="{FF2B5EF4-FFF2-40B4-BE49-F238E27FC236}">
                <a16:creationId xmlns:a16="http://schemas.microsoft.com/office/drawing/2014/main" id="{6F8923FE-DC98-C078-64A2-F371A3283B1D}"/>
              </a:ext>
            </a:extLst>
          </p:cNvPr>
          <p:cNvPicPr>
            <a:picLocks noChangeAspect="1"/>
          </p:cNvPicPr>
          <p:nvPr/>
        </p:nvPicPr>
        <p:blipFill rotWithShape="1">
          <a:blip r:embed="rId3"/>
          <a:srcRect b="4407"/>
          <a:stretch/>
        </p:blipFill>
        <p:spPr>
          <a:xfrm>
            <a:off x="193608" y="620890"/>
            <a:ext cx="8188390" cy="5441068"/>
          </a:xfrm>
          <a:prstGeom prst="rect">
            <a:avLst/>
          </a:prstGeom>
        </p:spPr>
      </p:pic>
      <p:sp>
        <p:nvSpPr>
          <p:cNvPr id="10" name="TextBox 9">
            <a:extLst>
              <a:ext uri="{FF2B5EF4-FFF2-40B4-BE49-F238E27FC236}">
                <a16:creationId xmlns:a16="http://schemas.microsoft.com/office/drawing/2014/main" id="{363FF341-FBCC-E9E1-A136-72D66834F4FC}"/>
              </a:ext>
            </a:extLst>
          </p:cNvPr>
          <p:cNvSpPr txBox="1"/>
          <p:nvPr/>
        </p:nvSpPr>
        <p:spPr>
          <a:xfrm>
            <a:off x="5331279" y="5321904"/>
            <a:ext cx="823402" cy="477021"/>
          </a:xfrm>
          <a:prstGeom prst="rect">
            <a:avLst/>
          </a:prstGeom>
          <a:noFill/>
        </p:spPr>
        <p:txBody>
          <a:bodyPr wrap="square" rtlCol="0">
            <a:spAutoFit/>
          </a:bodyPr>
          <a:lstStyle/>
          <a:p>
            <a:r>
              <a:rPr lang="en-US" dirty="0"/>
              <a:t>Aisle</a:t>
            </a:r>
          </a:p>
        </p:txBody>
      </p:sp>
      <p:sp>
        <p:nvSpPr>
          <p:cNvPr id="12" name="TextBox 11">
            <a:extLst>
              <a:ext uri="{FF2B5EF4-FFF2-40B4-BE49-F238E27FC236}">
                <a16:creationId xmlns:a16="http://schemas.microsoft.com/office/drawing/2014/main" id="{FC51E972-6B1A-B522-F9EF-E9BE6D1823B4}"/>
              </a:ext>
            </a:extLst>
          </p:cNvPr>
          <p:cNvSpPr txBox="1"/>
          <p:nvPr/>
        </p:nvSpPr>
        <p:spPr>
          <a:xfrm>
            <a:off x="2624462" y="5321904"/>
            <a:ext cx="1517790" cy="477021"/>
          </a:xfrm>
          <a:prstGeom prst="rect">
            <a:avLst/>
          </a:prstGeom>
          <a:noFill/>
        </p:spPr>
        <p:txBody>
          <a:bodyPr wrap="square" rtlCol="0">
            <a:spAutoFit/>
          </a:bodyPr>
          <a:lstStyle/>
          <a:p>
            <a:r>
              <a:rPr lang="en-US" dirty="0"/>
              <a:t>Beamline</a:t>
            </a:r>
          </a:p>
        </p:txBody>
      </p:sp>
      <p:sp>
        <p:nvSpPr>
          <p:cNvPr id="7" name="Title 6"/>
          <p:cNvSpPr>
            <a:spLocks noGrp="1"/>
          </p:cNvSpPr>
          <p:nvPr>
            <p:ph type="title"/>
          </p:nvPr>
        </p:nvSpPr>
        <p:spPr>
          <a:xfrm>
            <a:off x="457200" y="282574"/>
            <a:ext cx="8686800" cy="427877"/>
          </a:xfrm>
        </p:spPr>
        <p:txBody>
          <a:bodyPr/>
          <a:lstStyle/>
          <a:p>
            <a:r>
              <a:rPr lang="en-US" sz="1950" dirty="0"/>
              <a:t>PIP-II Project</a:t>
            </a:r>
          </a:p>
        </p:txBody>
      </p:sp>
    </p:spTree>
    <p:extLst>
      <p:ext uri="{BB962C8B-B14F-4D97-AF65-F5344CB8AC3E}">
        <p14:creationId xmlns:p14="http://schemas.microsoft.com/office/powerpoint/2010/main" val="383673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2"/>
            <a:ext cx="5695243" cy="973184"/>
          </a:xfrm>
        </p:spPr>
        <p:txBody>
          <a:bodyPr/>
          <a:lstStyle/>
          <a:p>
            <a:r>
              <a:rPr lang="en-US" sz="1800" dirty="0"/>
              <a:t>Cryomodule is 30,000 </a:t>
            </a:r>
            <a:r>
              <a:rPr lang="en-US" sz="1800" dirty="0" err="1"/>
              <a:t>lbs</a:t>
            </a:r>
            <a:endParaRPr lang="en-US" sz="1800" dirty="0"/>
          </a:p>
          <a:p>
            <a:r>
              <a:rPr lang="en-US" sz="1800" dirty="0"/>
              <a:t>Range for spring constant: 5,000-10,000 </a:t>
            </a:r>
            <a:r>
              <a:rPr lang="en-US" sz="1800" dirty="0" err="1"/>
              <a:t>lbs</a:t>
            </a:r>
            <a:r>
              <a:rPr lang="en-US" sz="1800" dirty="0"/>
              <a:t>/in</a:t>
            </a:r>
          </a:p>
        </p:txBody>
      </p:sp>
      <p:sp>
        <p:nvSpPr>
          <p:cNvPr id="7" name="Title 6"/>
          <p:cNvSpPr>
            <a:spLocks noGrp="1"/>
          </p:cNvSpPr>
          <p:nvPr>
            <p:ph type="title"/>
          </p:nvPr>
        </p:nvSpPr>
        <p:spPr>
          <a:xfrm>
            <a:off x="457200" y="282574"/>
            <a:ext cx="8686800" cy="427877"/>
          </a:xfrm>
        </p:spPr>
        <p:txBody>
          <a:bodyPr/>
          <a:lstStyle/>
          <a:p>
            <a:r>
              <a:rPr lang="en-US" sz="1950" dirty="0" err="1"/>
              <a:t>Offloader</a:t>
            </a:r>
            <a:r>
              <a:rPr lang="en-US" sz="1950" dirty="0"/>
              <a:t> Compliance</a:t>
            </a:r>
          </a:p>
        </p:txBody>
      </p:sp>
      <p:sp>
        <p:nvSpPr>
          <p:cNvPr id="3" name="Date Placeholder 2"/>
          <p:cNvSpPr>
            <a:spLocks noGrp="1"/>
          </p:cNvSpPr>
          <p:nvPr>
            <p:ph type="dt" sz="half" idx="2"/>
          </p:nvPr>
        </p:nvSpPr>
        <p:spPr/>
        <p:txBody>
          <a:bodyPr/>
          <a:lstStyle/>
          <a:p>
            <a:pPr>
              <a:defRPr/>
            </a:pPr>
            <a:r>
              <a:rPr lang="en-US" dirty="0"/>
              <a:t>8/9/22</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8" name="Rectangle 7">
            <a:extLst>
              <a:ext uri="{FF2B5EF4-FFF2-40B4-BE49-F238E27FC236}">
                <a16:creationId xmlns:a16="http://schemas.microsoft.com/office/drawing/2014/main" id="{7237F1C4-6F08-0603-2CAE-3C245BD14153}"/>
              </a:ext>
            </a:extLst>
          </p:cNvPr>
          <p:cNvSpPr/>
          <p:nvPr/>
        </p:nvSpPr>
        <p:spPr>
          <a:xfrm>
            <a:off x="5802490" y="5139483"/>
            <a:ext cx="2731911" cy="488244"/>
          </a:xfrm>
          <a:prstGeom prst="rec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663517DC-37AF-8367-07C2-40932F0BFA7C}"/>
              </a:ext>
            </a:extLst>
          </p:cNvPr>
          <p:cNvSpPr/>
          <p:nvPr/>
        </p:nvSpPr>
        <p:spPr>
          <a:xfrm>
            <a:off x="6581705" y="4436748"/>
            <a:ext cx="304801" cy="716845"/>
          </a:xfrm>
          <a:prstGeom prst="roundRect">
            <a:avLst/>
          </a:prstGeom>
          <a:solidFill>
            <a:schemeClr val="accent6">
              <a:lumMod val="75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216108-FA3F-94B5-8EE4-80CFCEBB1A14}"/>
              </a:ext>
            </a:extLst>
          </p:cNvPr>
          <p:cNvSpPr/>
          <p:nvPr/>
        </p:nvSpPr>
        <p:spPr>
          <a:xfrm>
            <a:off x="6104466" y="4262997"/>
            <a:ext cx="2127955" cy="172310"/>
          </a:xfrm>
          <a:prstGeom prst="rec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AED7BBA-8809-003D-2B31-8B2147E19F92}"/>
              </a:ext>
            </a:extLst>
          </p:cNvPr>
          <p:cNvSpPr/>
          <p:nvPr/>
        </p:nvSpPr>
        <p:spPr>
          <a:xfrm>
            <a:off x="5695245" y="1428069"/>
            <a:ext cx="2991554" cy="2847946"/>
          </a:xfrm>
          <a:prstGeom prst="ellipse">
            <a:avLst/>
          </a:prstGeom>
          <a:solidFill>
            <a:schemeClr val="accent4"/>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17" name="Ink 16">
                <a:extLst>
                  <a:ext uri="{FF2B5EF4-FFF2-40B4-BE49-F238E27FC236}">
                    <a16:creationId xmlns:a16="http://schemas.microsoft.com/office/drawing/2014/main" id="{B55AAEE3-D175-6F62-481B-4D6518332299}"/>
                  </a:ext>
                </a:extLst>
              </p14:cNvPr>
              <p14:cNvContentPartPr/>
              <p14:nvPr/>
            </p14:nvContentPartPr>
            <p14:xfrm>
              <a:off x="7406738" y="4472338"/>
              <a:ext cx="246600" cy="665280"/>
            </p14:xfrm>
          </p:contentPart>
        </mc:Choice>
        <mc:Fallback>
          <p:pic>
            <p:nvPicPr>
              <p:cNvPr id="17" name="Ink 16">
                <a:extLst>
                  <a:ext uri="{FF2B5EF4-FFF2-40B4-BE49-F238E27FC236}">
                    <a16:creationId xmlns:a16="http://schemas.microsoft.com/office/drawing/2014/main" id="{B55AAEE3-D175-6F62-481B-4D6518332299}"/>
                  </a:ext>
                </a:extLst>
              </p:cNvPr>
              <p:cNvPicPr/>
              <p:nvPr/>
            </p:nvPicPr>
            <p:blipFill>
              <a:blip r:embed="rId4"/>
              <a:stretch>
                <a:fillRect/>
              </a:stretch>
            </p:blipFill>
            <p:spPr>
              <a:xfrm>
                <a:off x="7398098" y="4463698"/>
                <a:ext cx="264240" cy="682920"/>
              </a:xfrm>
              <a:prstGeom prst="rect">
                <a:avLst/>
              </a:prstGeom>
            </p:spPr>
          </p:pic>
        </mc:Fallback>
      </mc:AlternateContent>
    </p:spTree>
    <p:extLst>
      <p:ext uri="{BB962C8B-B14F-4D97-AF65-F5344CB8AC3E}">
        <p14:creationId xmlns:p14="http://schemas.microsoft.com/office/powerpoint/2010/main" val="201449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3"/>
            <a:ext cx="8286108" cy="874904"/>
          </a:xfrm>
        </p:spPr>
        <p:txBody>
          <a:bodyPr/>
          <a:lstStyle/>
          <a:p>
            <a:pPr marL="0" indent="0">
              <a:buNone/>
            </a:pPr>
            <a:r>
              <a:rPr lang="en-US" sz="1800" dirty="0"/>
              <a:t>Both the pneumatic and hydraulic cylinder would be primary options for the gravity offload tool as they are easy to adjust with different types of pumps.</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sz="1950" dirty="0"/>
              <a:t>Primary Concept Ideas</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8" name="Picture 7">
            <a:extLst>
              <a:ext uri="{FF2B5EF4-FFF2-40B4-BE49-F238E27FC236}">
                <a16:creationId xmlns:a16="http://schemas.microsoft.com/office/drawing/2014/main" id="{BE96A891-4921-9913-3437-33A8D3248786}"/>
              </a:ext>
            </a:extLst>
          </p:cNvPr>
          <p:cNvPicPr>
            <a:picLocks noChangeAspect="1"/>
          </p:cNvPicPr>
          <p:nvPr/>
        </p:nvPicPr>
        <p:blipFill>
          <a:blip r:embed="rId3"/>
          <a:stretch>
            <a:fillRect/>
          </a:stretch>
        </p:blipFill>
        <p:spPr>
          <a:xfrm>
            <a:off x="5385707" y="3142101"/>
            <a:ext cx="3009900" cy="2260600"/>
          </a:xfrm>
          <a:prstGeom prst="rect">
            <a:avLst/>
          </a:prstGeom>
        </p:spPr>
      </p:pic>
      <p:pic>
        <p:nvPicPr>
          <p:cNvPr id="9" name="Picture 8">
            <a:extLst>
              <a:ext uri="{FF2B5EF4-FFF2-40B4-BE49-F238E27FC236}">
                <a16:creationId xmlns:a16="http://schemas.microsoft.com/office/drawing/2014/main" id="{E651561D-0E0E-2F90-E820-26210554755A}"/>
              </a:ext>
            </a:extLst>
          </p:cNvPr>
          <p:cNvPicPr>
            <a:picLocks noChangeAspect="1"/>
          </p:cNvPicPr>
          <p:nvPr/>
        </p:nvPicPr>
        <p:blipFill>
          <a:blip r:embed="rId4"/>
          <a:stretch>
            <a:fillRect/>
          </a:stretch>
        </p:blipFill>
        <p:spPr>
          <a:xfrm rot="656290">
            <a:off x="874940" y="2735916"/>
            <a:ext cx="2883353" cy="2883353"/>
          </a:xfrm>
          <a:prstGeom prst="rect">
            <a:avLst/>
          </a:prstGeom>
        </p:spPr>
      </p:pic>
      <p:sp>
        <p:nvSpPr>
          <p:cNvPr id="11" name="TextBox 10">
            <a:extLst>
              <a:ext uri="{FF2B5EF4-FFF2-40B4-BE49-F238E27FC236}">
                <a16:creationId xmlns:a16="http://schemas.microsoft.com/office/drawing/2014/main" id="{3706CEC0-64D5-091A-7000-1CB8E77815A5}"/>
              </a:ext>
            </a:extLst>
          </p:cNvPr>
          <p:cNvSpPr txBox="1"/>
          <p:nvPr/>
        </p:nvSpPr>
        <p:spPr>
          <a:xfrm>
            <a:off x="1155047" y="5480769"/>
            <a:ext cx="2148676" cy="276999"/>
          </a:xfrm>
          <a:prstGeom prst="rect">
            <a:avLst/>
          </a:prstGeom>
          <a:noFill/>
        </p:spPr>
        <p:txBody>
          <a:bodyPr wrap="square">
            <a:spAutoFit/>
          </a:bodyPr>
          <a:lstStyle/>
          <a:p>
            <a:pPr algn="ctr"/>
            <a:r>
              <a:rPr lang="en-US" sz="1200" b="1" dirty="0">
                <a:latin typeface="Helvetica" pitchFamily="2" charset="0"/>
              </a:rPr>
              <a:t>Pneumatic Cylinder</a:t>
            </a:r>
          </a:p>
        </p:txBody>
      </p:sp>
      <p:sp>
        <p:nvSpPr>
          <p:cNvPr id="12" name="TextBox 11">
            <a:extLst>
              <a:ext uri="{FF2B5EF4-FFF2-40B4-BE49-F238E27FC236}">
                <a16:creationId xmlns:a16="http://schemas.microsoft.com/office/drawing/2014/main" id="{59FE856B-59C2-E22A-E492-00BD3A581188}"/>
              </a:ext>
            </a:extLst>
          </p:cNvPr>
          <p:cNvSpPr txBox="1"/>
          <p:nvPr/>
        </p:nvSpPr>
        <p:spPr>
          <a:xfrm>
            <a:off x="5385707" y="5480768"/>
            <a:ext cx="2148676" cy="276999"/>
          </a:xfrm>
          <a:prstGeom prst="rect">
            <a:avLst/>
          </a:prstGeom>
          <a:noFill/>
        </p:spPr>
        <p:txBody>
          <a:bodyPr wrap="square">
            <a:spAutoFit/>
          </a:bodyPr>
          <a:lstStyle/>
          <a:p>
            <a:pPr algn="ctr"/>
            <a:r>
              <a:rPr lang="en-US" sz="1200" b="1" dirty="0">
                <a:latin typeface="Helvetica" pitchFamily="2" charset="0"/>
              </a:rPr>
              <a:t>Hydraulic Cylinder</a:t>
            </a:r>
          </a:p>
        </p:txBody>
      </p:sp>
      <p:sp>
        <p:nvSpPr>
          <p:cNvPr id="10" name="Date Placeholder 2">
            <a:extLst>
              <a:ext uri="{FF2B5EF4-FFF2-40B4-BE49-F238E27FC236}">
                <a16:creationId xmlns:a16="http://schemas.microsoft.com/office/drawing/2014/main" id="{5458DA31-4160-AA1B-E959-EECC261621F5}"/>
              </a:ext>
            </a:extLst>
          </p:cNvPr>
          <p:cNvSpPr>
            <a:spLocks noGrp="1"/>
          </p:cNvSpPr>
          <p:nvPr>
            <p:ph type="dt" sz="half" idx="2"/>
          </p:nvPr>
        </p:nvSpPr>
        <p:spPr>
          <a:xfrm>
            <a:off x="736827" y="6504213"/>
            <a:ext cx="675368" cy="241300"/>
          </a:xfrm>
        </p:spPr>
        <p:txBody>
          <a:bodyPr/>
          <a:lstStyle/>
          <a:p>
            <a:pPr>
              <a:defRPr/>
            </a:pPr>
            <a:r>
              <a:rPr lang="en-US" dirty="0"/>
              <a:t>8/9/22</a:t>
            </a:r>
          </a:p>
        </p:txBody>
      </p:sp>
    </p:spTree>
    <p:extLst>
      <p:ext uri="{BB962C8B-B14F-4D97-AF65-F5344CB8AC3E}">
        <p14:creationId xmlns:p14="http://schemas.microsoft.com/office/powerpoint/2010/main" val="245913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107509" y="1951967"/>
            <a:ext cx="4349750" cy="242873"/>
          </a:xfrm>
        </p:spPr>
        <p:txBody>
          <a:bodyPr/>
          <a:lstStyle/>
          <a:p>
            <a:pPr algn="ctr"/>
            <a:r>
              <a:rPr lang="en-US" sz="1200" dirty="0"/>
              <a:t>Pneumatic Spring Constants for Different Areas vs Volume</a:t>
            </a:r>
          </a:p>
          <a:p>
            <a:pPr algn="ctr"/>
            <a:endParaRPr lang="en-US" sz="1200" dirty="0"/>
          </a:p>
        </p:txBody>
      </p:sp>
      <p:sp>
        <p:nvSpPr>
          <p:cNvPr id="5" name="Text Placeholder 4"/>
          <p:cNvSpPr>
            <a:spLocks noGrp="1"/>
          </p:cNvSpPr>
          <p:nvPr>
            <p:ph type="body" sz="half" idx="19"/>
          </p:nvPr>
        </p:nvSpPr>
        <p:spPr>
          <a:xfrm>
            <a:off x="4937761" y="1951677"/>
            <a:ext cx="4206239" cy="237285"/>
          </a:xfrm>
        </p:spPr>
        <p:txBody>
          <a:bodyPr/>
          <a:lstStyle/>
          <a:p>
            <a:pPr algn="ctr"/>
            <a:r>
              <a:rPr lang="en-US" sz="1200" dirty="0"/>
              <a:t>Hydraulic Spring Constants vs Height</a:t>
            </a:r>
          </a:p>
        </p:txBody>
      </p:sp>
      <p:sp>
        <p:nvSpPr>
          <p:cNvPr id="7" name="Footer Placeholder 6"/>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Pneumatic vs Hydraulic Spring Constants</a:t>
            </a:r>
          </a:p>
        </p:txBody>
      </p:sp>
      <p:pic>
        <p:nvPicPr>
          <p:cNvPr id="3" name="Picture 2" descr="Chart, scatter chart&#10;&#10;Description automatically generated">
            <a:extLst>
              <a:ext uri="{FF2B5EF4-FFF2-40B4-BE49-F238E27FC236}">
                <a16:creationId xmlns:a16="http://schemas.microsoft.com/office/drawing/2014/main" id="{CA33E20C-DB3E-0031-D459-FAEDB603AF6B}"/>
              </a:ext>
            </a:extLst>
          </p:cNvPr>
          <p:cNvPicPr>
            <a:picLocks noChangeAspect="1"/>
          </p:cNvPicPr>
          <p:nvPr/>
        </p:nvPicPr>
        <p:blipFill rotWithShape="1">
          <a:blip r:embed="rId3"/>
          <a:srcRect l="2879" t="7906" r="2321" b="3256"/>
          <a:stretch/>
        </p:blipFill>
        <p:spPr>
          <a:xfrm>
            <a:off x="252426" y="2285999"/>
            <a:ext cx="4059916" cy="2642799"/>
          </a:xfrm>
          <a:prstGeom prst="rect">
            <a:avLst/>
          </a:prstGeom>
        </p:spPr>
      </p:pic>
      <p:pic>
        <p:nvPicPr>
          <p:cNvPr id="9" name="Picture 8" descr="Chart, scatter chart&#10;&#10;Description automatically generated">
            <a:extLst>
              <a:ext uri="{FF2B5EF4-FFF2-40B4-BE49-F238E27FC236}">
                <a16:creationId xmlns:a16="http://schemas.microsoft.com/office/drawing/2014/main" id="{431AC211-86F6-131F-057C-6B944A2175C9}"/>
              </a:ext>
            </a:extLst>
          </p:cNvPr>
          <p:cNvPicPr>
            <a:picLocks noChangeAspect="1"/>
          </p:cNvPicPr>
          <p:nvPr/>
        </p:nvPicPr>
        <p:blipFill rotWithShape="1">
          <a:blip r:embed="rId4"/>
          <a:srcRect l="2391" t="5654" b="2508"/>
          <a:stretch/>
        </p:blipFill>
        <p:spPr>
          <a:xfrm>
            <a:off x="5035674" y="2188962"/>
            <a:ext cx="3855900" cy="2642800"/>
          </a:xfrm>
          <a:prstGeom prst="rect">
            <a:avLst/>
          </a:prstGeom>
        </p:spPr>
      </p:pic>
      <p:sp>
        <p:nvSpPr>
          <p:cNvPr id="11" name="Date Placeholder 2">
            <a:extLst>
              <a:ext uri="{FF2B5EF4-FFF2-40B4-BE49-F238E27FC236}">
                <a16:creationId xmlns:a16="http://schemas.microsoft.com/office/drawing/2014/main" id="{D0EF5BB6-2E02-6F7B-C2F5-E36B739B6C29}"/>
              </a:ext>
            </a:extLst>
          </p:cNvPr>
          <p:cNvSpPr>
            <a:spLocks noGrp="1"/>
          </p:cNvSpPr>
          <p:nvPr>
            <p:ph type="dt" sz="half" idx="2"/>
          </p:nvPr>
        </p:nvSpPr>
        <p:spPr>
          <a:xfrm>
            <a:off x="736827" y="6504213"/>
            <a:ext cx="675368" cy="241300"/>
          </a:xfrm>
        </p:spPr>
        <p:txBody>
          <a:bodyPr/>
          <a:lstStyle/>
          <a:p>
            <a:pPr>
              <a:defRPr/>
            </a:pPr>
            <a:r>
              <a:rPr lang="en-US" dirty="0"/>
              <a:t>8/9/22</a:t>
            </a:r>
          </a:p>
        </p:txBody>
      </p:sp>
    </p:spTree>
    <p:extLst>
      <p:ext uri="{BB962C8B-B14F-4D97-AF65-F5344CB8AC3E}">
        <p14:creationId xmlns:p14="http://schemas.microsoft.com/office/powerpoint/2010/main" val="231970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1002373"/>
            <a:ext cx="8286108" cy="874904"/>
          </a:xfrm>
        </p:spPr>
        <p:txBody>
          <a:bodyPr/>
          <a:lstStyle/>
          <a:p>
            <a:pPr marL="0" indent="0">
              <a:buNone/>
            </a:pPr>
            <a:r>
              <a:rPr lang="en-US" sz="1800" dirty="0"/>
              <a:t>These options are also valuable but are not as easy to adjust or remove from a tight space. </a:t>
            </a:r>
          </a:p>
          <a:p>
            <a:pPr marL="1828800" lvl="4" indent="0">
              <a:buNone/>
            </a:pPr>
            <a:endParaRPr lang="en-US" dirty="0"/>
          </a:p>
        </p:txBody>
      </p:sp>
      <p:sp>
        <p:nvSpPr>
          <p:cNvPr id="7" name="Title 6"/>
          <p:cNvSpPr>
            <a:spLocks noGrp="1"/>
          </p:cNvSpPr>
          <p:nvPr>
            <p:ph type="title"/>
          </p:nvPr>
        </p:nvSpPr>
        <p:spPr>
          <a:xfrm>
            <a:off x="457200" y="282574"/>
            <a:ext cx="8686800" cy="427877"/>
          </a:xfrm>
        </p:spPr>
        <p:txBody>
          <a:bodyPr/>
          <a:lstStyle/>
          <a:p>
            <a:r>
              <a:rPr lang="en-US" sz="1950" dirty="0"/>
              <a:t>Secondary Concept Ideas</a:t>
            </a:r>
          </a:p>
        </p:txBody>
      </p:sp>
      <p:sp>
        <p:nvSpPr>
          <p:cNvPr id="4" name="Footer Placeholder 3"/>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2" name="Picture 1">
            <a:extLst>
              <a:ext uri="{FF2B5EF4-FFF2-40B4-BE49-F238E27FC236}">
                <a16:creationId xmlns:a16="http://schemas.microsoft.com/office/drawing/2014/main" id="{77564A0A-D2BA-8DE7-4569-021E62FA12CA}"/>
              </a:ext>
            </a:extLst>
          </p:cNvPr>
          <p:cNvPicPr>
            <a:picLocks noChangeAspect="1"/>
          </p:cNvPicPr>
          <p:nvPr/>
        </p:nvPicPr>
        <p:blipFill rotWithShape="1">
          <a:blip r:embed="rId3"/>
          <a:srcRect l="23530" t="12553" r="26205" b="14596"/>
          <a:stretch/>
        </p:blipFill>
        <p:spPr>
          <a:xfrm>
            <a:off x="3687098" y="3099737"/>
            <a:ext cx="1769804" cy="2521229"/>
          </a:xfrm>
          <a:prstGeom prst="rect">
            <a:avLst/>
          </a:prstGeom>
        </p:spPr>
      </p:pic>
      <p:pic>
        <p:nvPicPr>
          <p:cNvPr id="11" name="Picture 10">
            <a:extLst>
              <a:ext uri="{FF2B5EF4-FFF2-40B4-BE49-F238E27FC236}">
                <a16:creationId xmlns:a16="http://schemas.microsoft.com/office/drawing/2014/main" id="{96ACB063-9301-8F56-6366-0B7890D0FAC2}"/>
              </a:ext>
            </a:extLst>
          </p:cNvPr>
          <p:cNvPicPr>
            <a:picLocks noChangeAspect="1"/>
          </p:cNvPicPr>
          <p:nvPr/>
        </p:nvPicPr>
        <p:blipFill rotWithShape="1">
          <a:blip r:embed="rId4"/>
          <a:srcRect l="35420" t="5342" r="36118"/>
          <a:stretch/>
        </p:blipFill>
        <p:spPr>
          <a:xfrm>
            <a:off x="382820" y="2523476"/>
            <a:ext cx="1963840" cy="3515966"/>
          </a:xfrm>
          <a:prstGeom prst="rect">
            <a:avLst/>
          </a:prstGeom>
        </p:spPr>
      </p:pic>
      <p:pic>
        <p:nvPicPr>
          <p:cNvPr id="12" name="Picture 11">
            <a:extLst>
              <a:ext uri="{FF2B5EF4-FFF2-40B4-BE49-F238E27FC236}">
                <a16:creationId xmlns:a16="http://schemas.microsoft.com/office/drawing/2014/main" id="{6D025A3D-46E2-B91D-E60A-857B2BEAC12B}"/>
              </a:ext>
            </a:extLst>
          </p:cNvPr>
          <p:cNvPicPr>
            <a:picLocks noChangeAspect="1"/>
          </p:cNvPicPr>
          <p:nvPr/>
        </p:nvPicPr>
        <p:blipFill>
          <a:blip r:embed="rId5"/>
          <a:stretch>
            <a:fillRect/>
          </a:stretch>
        </p:blipFill>
        <p:spPr>
          <a:xfrm>
            <a:off x="6310623" y="2169199"/>
            <a:ext cx="2665329" cy="3688815"/>
          </a:xfrm>
          <a:prstGeom prst="rect">
            <a:avLst/>
          </a:prstGeom>
        </p:spPr>
      </p:pic>
      <p:sp>
        <p:nvSpPr>
          <p:cNvPr id="8" name="TextBox 7">
            <a:extLst>
              <a:ext uri="{FF2B5EF4-FFF2-40B4-BE49-F238E27FC236}">
                <a16:creationId xmlns:a16="http://schemas.microsoft.com/office/drawing/2014/main" id="{EEBD53A9-C485-86F9-3566-17715C7D4ECF}"/>
              </a:ext>
            </a:extLst>
          </p:cNvPr>
          <p:cNvSpPr txBox="1"/>
          <p:nvPr/>
        </p:nvSpPr>
        <p:spPr>
          <a:xfrm>
            <a:off x="331334" y="5762443"/>
            <a:ext cx="2148676" cy="276999"/>
          </a:xfrm>
          <a:prstGeom prst="rect">
            <a:avLst/>
          </a:prstGeom>
          <a:noFill/>
        </p:spPr>
        <p:txBody>
          <a:bodyPr wrap="square">
            <a:spAutoFit/>
          </a:bodyPr>
          <a:lstStyle/>
          <a:p>
            <a:pPr algn="ctr"/>
            <a:r>
              <a:rPr lang="en-US" sz="1200" b="1" dirty="0">
                <a:latin typeface="Helvetica" pitchFamily="2" charset="0"/>
              </a:rPr>
              <a:t>Compression Spring</a:t>
            </a:r>
          </a:p>
        </p:txBody>
      </p:sp>
      <p:sp>
        <p:nvSpPr>
          <p:cNvPr id="9" name="TextBox 8">
            <a:extLst>
              <a:ext uri="{FF2B5EF4-FFF2-40B4-BE49-F238E27FC236}">
                <a16:creationId xmlns:a16="http://schemas.microsoft.com/office/drawing/2014/main" id="{56A7136F-00AF-1C34-E91E-9B44BF9AF646}"/>
              </a:ext>
            </a:extLst>
          </p:cNvPr>
          <p:cNvSpPr txBox="1"/>
          <p:nvPr/>
        </p:nvSpPr>
        <p:spPr>
          <a:xfrm>
            <a:off x="3497662" y="5762442"/>
            <a:ext cx="2148676" cy="276999"/>
          </a:xfrm>
          <a:prstGeom prst="rect">
            <a:avLst/>
          </a:prstGeom>
          <a:noFill/>
        </p:spPr>
        <p:txBody>
          <a:bodyPr wrap="square">
            <a:spAutoFit/>
          </a:bodyPr>
          <a:lstStyle/>
          <a:p>
            <a:pPr algn="ctr"/>
            <a:r>
              <a:rPr lang="en-US" sz="1200" b="1" dirty="0">
                <a:latin typeface="Helvetica" pitchFamily="2" charset="0"/>
              </a:rPr>
              <a:t>Disc Spring</a:t>
            </a:r>
          </a:p>
        </p:txBody>
      </p:sp>
      <p:sp>
        <p:nvSpPr>
          <p:cNvPr id="10" name="TextBox 9">
            <a:extLst>
              <a:ext uri="{FF2B5EF4-FFF2-40B4-BE49-F238E27FC236}">
                <a16:creationId xmlns:a16="http://schemas.microsoft.com/office/drawing/2014/main" id="{5DE073E8-3581-A65C-1FB9-19B3F701473B}"/>
              </a:ext>
            </a:extLst>
          </p:cNvPr>
          <p:cNvSpPr txBox="1"/>
          <p:nvPr/>
        </p:nvSpPr>
        <p:spPr>
          <a:xfrm>
            <a:off x="6650945" y="5762442"/>
            <a:ext cx="2148676" cy="276999"/>
          </a:xfrm>
          <a:prstGeom prst="rect">
            <a:avLst/>
          </a:prstGeom>
          <a:noFill/>
        </p:spPr>
        <p:txBody>
          <a:bodyPr wrap="square">
            <a:spAutoFit/>
          </a:bodyPr>
          <a:lstStyle/>
          <a:p>
            <a:pPr algn="ctr"/>
            <a:r>
              <a:rPr lang="en-US" sz="1200" b="1" dirty="0">
                <a:latin typeface="Helvetica" pitchFamily="2" charset="0"/>
              </a:rPr>
              <a:t>Inflatable Wedge</a:t>
            </a:r>
          </a:p>
        </p:txBody>
      </p:sp>
      <p:sp>
        <p:nvSpPr>
          <p:cNvPr id="14" name="Date Placeholder 2">
            <a:extLst>
              <a:ext uri="{FF2B5EF4-FFF2-40B4-BE49-F238E27FC236}">
                <a16:creationId xmlns:a16="http://schemas.microsoft.com/office/drawing/2014/main" id="{5D0EFC9A-A0B8-7124-A3AF-D9DD37C8A41E}"/>
              </a:ext>
            </a:extLst>
          </p:cNvPr>
          <p:cNvSpPr>
            <a:spLocks noGrp="1"/>
          </p:cNvSpPr>
          <p:nvPr>
            <p:ph type="dt" sz="half" idx="2"/>
          </p:nvPr>
        </p:nvSpPr>
        <p:spPr>
          <a:xfrm>
            <a:off x="736827" y="6504213"/>
            <a:ext cx="675368" cy="241300"/>
          </a:xfrm>
        </p:spPr>
        <p:txBody>
          <a:bodyPr/>
          <a:lstStyle/>
          <a:p>
            <a:pPr>
              <a:defRPr/>
            </a:pPr>
            <a:r>
              <a:rPr lang="en-US" dirty="0"/>
              <a:t>8/9/22</a:t>
            </a:r>
          </a:p>
        </p:txBody>
      </p:sp>
    </p:spTree>
    <p:extLst>
      <p:ext uri="{BB962C8B-B14F-4D97-AF65-F5344CB8AC3E}">
        <p14:creationId xmlns:p14="http://schemas.microsoft.com/office/powerpoint/2010/main" val="211457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1452723" y="835071"/>
            <a:ext cx="2305519" cy="242873"/>
          </a:xfrm>
        </p:spPr>
        <p:txBody>
          <a:bodyPr/>
          <a:lstStyle/>
          <a:p>
            <a:pPr algn="ctr"/>
            <a:r>
              <a:rPr lang="en-US" sz="1200" dirty="0"/>
              <a:t>Pneumatic + Disc Spring</a:t>
            </a:r>
          </a:p>
          <a:p>
            <a:pPr algn="ctr"/>
            <a:endParaRPr lang="en-US" sz="1200" dirty="0"/>
          </a:p>
        </p:txBody>
      </p:sp>
      <p:sp>
        <p:nvSpPr>
          <p:cNvPr id="5" name="Text Placeholder 4"/>
          <p:cNvSpPr>
            <a:spLocks noGrp="1"/>
          </p:cNvSpPr>
          <p:nvPr>
            <p:ph type="body" sz="half" idx="19"/>
          </p:nvPr>
        </p:nvSpPr>
        <p:spPr>
          <a:xfrm>
            <a:off x="5582046" y="835071"/>
            <a:ext cx="2500197" cy="242873"/>
          </a:xfrm>
        </p:spPr>
        <p:txBody>
          <a:bodyPr/>
          <a:lstStyle/>
          <a:p>
            <a:pPr algn="ctr"/>
            <a:r>
              <a:rPr lang="en-US" sz="1200" dirty="0"/>
              <a:t>Pneumatic + Inflatable Wedge</a:t>
            </a:r>
          </a:p>
        </p:txBody>
      </p:sp>
      <p:sp>
        <p:nvSpPr>
          <p:cNvPr id="7" name="Footer Placeholder 6"/>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Pneumatic Concepts &amp; Combined Spring Constants</a:t>
            </a:r>
          </a:p>
        </p:txBody>
      </p:sp>
      <p:pic>
        <p:nvPicPr>
          <p:cNvPr id="11" name="Picture 10">
            <a:extLst>
              <a:ext uri="{FF2B5EF4-FFF2-40B4-BE49-F238E27FC236}">
                <a16:creationId xmlns:a16="http://schemas.microsoft.com/office/drawing/2014/main" id="{9B8B06CD-8840-2FB2-63D7-3DA37BC607C3}"/>
              </a:ext>
            </a:extLst>
          </p:cNvPr>
          <p:cNvPicPr>
            <a:picLocks noChangeAspect="1"/>
          </p:cNvPicPr>
          <p:nvPr/>
        </p:nvPicPr>
        <p:blipFill>
          <a:blip r:embed="rId3"/>
          <a:stretch>
            <a:fillRect/>
          </a:stretch>
        </p:blipFill>
        <p:spPr>
          <a:xfrm>
            <a:off x="5260519" y="1077944"/>
            <a:ext cx="3143249" cy="5034603"/>
          </a:xfrm>
          <a:prstGeom prst="rect">
            <a:avLst/>
          </a:prstGeom>
        </p:spPr>
      </p:pic>
      <p:sp>
        <p:nvSpPr>
          <p:cNvPr id="16" name="Date Placeholder 2">
            <a:extLst>
              <a:ext uri="{FF2B5EF4-FFF2-40B4-BE49-F238E27FC236}">
                <a16:creationId xmlns:a16="http://schemas.microsoft.com/office/drawing/2014/main" id="{8DBD0440-71FC-3AD7-556D-2117737DC4AE}"/>
              </a:ext>
            </a:extLst>
          </p:cNvPr>
          <p:cNvSpPr>
            <a:spLocks noGrp="1"/>
          </p:cNvSpPr>
          <p:nvPr>
            <p:ph type="dt" sz="half" idx="2"/>
          </p:nvPr>
        </p:nvSpPr>
        <p:spPr>
          <a:xfrm>
            <a:off x="736827" y="6504213"/>
            <a:ext cx="675368" cy="241300"/>
          </a:xfrm>
        </p:spPr>
        <p:txBody>
          <a:bodyPr/>
          <a:lstStyle/>
          <a:p>
            <a:pPr>
              <a:defRPr/>
            </a:pPr>
            <a:r>
              <a:rPr lang="en-US" dirty="0"/>
              <a:t>8/9/22</a:t>
            </a:r>
          </a:p>
        </p:txBody>
      </p:sp>
      <p:sp>
        <p:nvSpPr>
          <p:cNvPr id="13" name="Rectangle 12">
            <a:extLst>
              <a:ext uri="{FF2B5EF4-FFF2-40B4-BE49-F238E27FC236}">
                <a16:creationId xmlns:a16="http://schemas.microsoft.com/office/drawing/2014/main" id="{3815C52F-D2FD-A7ED-E3FA-E8C54A47F771}"/>
              </a:ext>
            </a:extLst>
          </p:cNvPr>
          <p:cNvSpPr/>
          <p:nvPr/>
        </p:nvSpPr>
        <p:spPr>
          <a:xfrm>
            <a:off x="6450686" y="1077944"/>
            <a:ext cx="383822" cy="5034603"/>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83C1B57-5F32-1167-D9F4-B3765608B4FB}"/>
              </a:ext>
            </a:extLst>
          </p:cNvPr>
          <p:cNvPicPr>
            <a:picLocks noChangeAspect="1"/>
          </p:cNvPicPr>
          <p:nvPr/>
        </p:nvPicPr>
        <p:blipFill>
          <a:blip r:embed="rId4"/>
          <a:stretch>
            <a:fillRect/>
          </a:stretch>
        </p:blipFill>
        <p:spPr>
          <a:xfrm>
            <a:off x="1074511" y="1054423"/>
            <a:ext cx="3188027" cy="5074995"/>
          </a:xfrm>
          <a:prstGeom prst="rect">
            <a:avLst/>
          </a:prstGeom>
        </p:spPr>
      </p:pic>
      <p:sp>
        <p:nvSpPr>
          <p:cNvPr id="12" name="Rectangle 11">
            <a:extLst>
              <a:ext uri="{FF2B5EF4-FFF2-40B4-BE49-F238E27FC236}">
                <a16:creationId xmlns:a16="http://schemas.microsoft.com/office/drawing/2014/main" id="{EDB49A1D-5E92-DF87-67FF-CE98D9D8333A}"/>
              </a:ext>
            </a:extLst>
          </p:cNvPr>
          <p:cNvSpPr/>
          <p:nvPr/>
        </p:nvSpPr>
        <p:spPr>
          <a:xfrm>
            <a:off x="2280356" y="1054423"/>
            <a:ext cx="383822" cy="5074995"/>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8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1452723" y="835071"/>
            <a:ext cx="2305519" cy="242873"/>
          </a:xfrm>
        </p:spPr>
        <p:txBody>
          <a:bodyPr/>
          <a:lstStyle/>
          <a:p>
            <a:pPr algn="ctr"/>
            <a:r>
              <a:rPr lang="en-US" sz="1200" dirty="0"/>
              <a:t>Hydraulic + Disc Spring</a:t>
            </a:r>
          </a:p>
          <a:p>
            <a:pPr algn="ctr"/>
            <a:endParaRPr lang="en-US" sz="1200" dirty="0"/>
          </a:p>
        </p:txBody>
      </p:sp>
      <p:sp>
        <p:nvSpPr>
          <p:cNvPr id="7" name="Footer Placeholder 6"/>
          <p:cNvSpPr>
            <a:spLocks noGrp="1"/>
          </p:cNvSpPr>
          <p:nvPr>
            <p:ph type="ftr" sz="quarter" idx="3"/>
          </p:nvPr>
        </p:nvSpPr>
        <p:spPr/>
        <p:txBody>
          <a:bodyPr/>
          <a:lstStyle/>
          <a:p>
            <a:pPr>
              <a:defRPr/>
            </a:pPr>
            <a:r>
              <a:rPr lang="nl-NL" dirty="0"/>
              <a:t>Lilly </a:t>
            </a:r>
            <a:r>
              <a:rPr lang="nl-NL" dirty="0" err="1"/>
              <a:t>Herbst</a:t>
            </a:r>
            <a:r>
              <a:rPr lang="nl-NL" dirty="0"/>
              <a:t> – </a:t>
            </a:r>
            <a:r>
              <a:rPr lang="nl-NL" dirty="0" err="1"/>
              <a:t>Final</a:t>
            </a:r>
            <a:r>
              <a:rPr lang="nl-NL" dirty="0"/>
              <a:t> Talk - </a:t>
            </a:r>
            <a:r>
              <a:rPr lang="nl-NL" dirty="0" err="1"/>
              <a:t>Gravity</a:t>
            </a:r>
            <a:r>
              <a:rPr lang="nl-NL" dirty="0"/>
              <a:t> </a:t>
            </a:r>
            <a:r>
              <a:rPr lang="nl-NL" dirty="0" err="1"/>
              <a:t>Offload</a:t>
            </a:r>
            <a:r>
              <a:rPr lang="nl-NL" dirty="0"/>
              <a:t> Tool </a:t>
            </a:r>
            <a:r>
              <a:rPr lang="nl-NL" dirty="0" err="1"/>
              <a:t>for</a:t>
            </a:r>
            <a:r>
              <a:rPr lang="nl-NL" dirty="0"/>
              <a:t> PIP-II</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0" name="Title 9"/>
          <p:cNvSpPr>
            <a:spLocks noGrp="1"/>
          </p:cNvSpPr>
          <p:nvPr>
            <p:ph type="title"/>
          </p:nvPr>
        </p:nvSpPr>
        <p:spPr>
          <a:xfrm>
            <a:off x="457200" y="251752"/>
            <a:ext cx="8686800" cy="427877"/>
          </a:xfrm>
        </p:spPr>
        <p:txBody>
          <a:bodyPr/>
          <a:lstStyle/>
          <a:p>
            <a:r>
              <a:rPr lang="en-US" sz="1950" dirty="0"/>
              <a:t>Hydraulic Concepts &amp; Combined Spring Constants</a:t>
            </a:r>
          </a:p>
        </p:txBody>
      </p:sp>
      <p:sp>
        <p:nvSpPr>
          <p:cNvPr id="12" name="Date Placeholder 2">
            <a:extLst>
              <a:ext uri="{FF2B5EF4-FFF2-40B4-BE49-F238E27FC236}">
                <a16:creationId xmlns:a16="http://schemas.microsoft.com/office/drawing/2014/main" id="{97EC131B-42A7-FAD0-EC4D-F141C405BD17}"/>
              </a:ext>
            </a:extLst>
          </p:cNvPr>
          <p:cNvSpPr>
            <a:spLocks noGrp="1"/>
          </p:cNvSpPr>
          <p:nvPr>
            <p:ph type="dt" sz="half" idx="2"/>
          </p:nvPr>
        </p:nvSpPr>
        <p:spPr>
          <a:xfrm>
            <a:off x="736827" y="6504213"/>
            <a:ext cx="675368" cy="241300"/>
          </a:xfrm>
        </p:spPr>
        <p:txBody>
          <a:bodyPr/>
          <a:lstStyle/>
          <a:p>
            <a:pPr>
              <a:defRPr/>
            </a:pPr>
            <a:r>
              <a:rPr lang="en-US" dirty="0"/>
              <a:t>8/9/22</a:t>
            </a:r>
          </a:p>
        </p:txBody>
      </p:sp>
      <p:pic>
        <p:nvPicPr>
          <p:cNvPr id="6" name="Picture 5">
            <a:extLst>
              <a:ext uri="{FF2B5EF4-FFF2-40B4-BE49-F238E27FC236}">
                <a16:creationId xmlns:a16="http://schemas.microsoft.com/office/drawing/2014/main" id="{1D8A27E2-54B4-4B73-C653-78EC045A7CF5}"/>
              </a:ext>
            </a:extLst>
          </p:cNvPr>
          <p:cNvPicPr>
            <a:picLocks noChangeAspect="1"/>
          </p:cNvPicPr>
          <p:nvPr/>
        </p:nvPicPr>
        <p:blipFill>
          <a:blip r:embed="rId3"/>
          <a:stretch>
            <a:fillRect/>
          </a:stretch>
        </p:blipFill>
        <p:spPr>
          <a:xfrm>
            <a:off x="222250" y="1077944"/>
            <a:ext cx="4914900" cy="1968500"/>
          </a:xfrm>
          <a:prstGeom prst="rect">
            <a:avLst/>
          </a:prstGeom>
        </p:spPr>
      </p:pic>
      <p:sp>
        <p:nvSpPr>
          <p:cNvPr id="2" name="Rectangle 1">
            <a:extLst>
              <a:ext uri="{FF2B5EF4-FFF2-40B4-BE49-F238E27FC236}">
                <a16:creationId xmlns:a16="http://schemas.microsoft.com/office/drawing/2014/main" id="{EE548F38-9C05-8104-08F2-DA9B31E264A6}"/>
              </a:ext>
            </a:extLst>
          </p:cNvPr>
          <p:cNvSpPr/>
          <p:nvPr/>
        </p:nvSpPr>
        <p:spPr>
          <a:xfrm>
            <a:off x="1767552" y="1084294"/>
            <a:ext cx="632177" cy="195580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07017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4245</TotalTime>
  <Words>1317</Words>
  <Application>Microsoft Macintosh PowerPoint</Application>
  <PresentationFormat>On-screen Show (4:3)</PresentationFormat>
  <Paragraphs>153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Helvetica</vt:lpstr>
      <vt:lpstr>Fermilab_PPT_090815</vt:lpstr>
      <vt:lpstr>PowerPoint Presentation</vt:lpstr>
      <vt:lpstr>PIP-II Project</vt:lpstr>
      <vt:lpstr>PIP-II Project</vt:lpstr>
      <vt:lpstr>Offloader Compliance</vt:lpstr>
      <vt:lpstr>Primary Concept Ideas</vt:lpstr>
      <vt:lpstr>Pneumatic vs Hydraulic Spring Constants</vt:lpstr>
      <vt:lpstr>Secondary Concept Ideas</vt:lpstr>
      <vt:lpstr>Pneumatic Concepts &amp; Combined Spring Constants</vt:lpstr>
      <vt:lpstr>Hydraulic Concepts &amp; Combined Spring Constants</vt:lpstr>
      <vt:lpstr>Hydraulic Test</vt:lpstr>
      <vt:lpstr>PowerPoint Presentation</vt:lpstr>
      <vt:lpstr>Hydraulic Concepts &amp; Combined Spring Constants</vt:lpstr>
      <vt:lpstr>Hydraulic Concepts &amp; Combined Spring Constants</vt:lpstr>
      <vt:lpstr>Conceptual Design</vt:lpstr>
      <vt:lpstr>Retain</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Lilly Grace Herbst</dc:creator>
  <cp:lastModifiedBy>Lilly Grace Herbst</cp:lastModifiedBy>
  <cp:revision>14</cp:revision>
  <cp:lastPrinted>2014-01-20T19:40:21Z</cp:lastPrinted>
  <dcterms:created xsi:type="dcterms:W3CDTF">2022-07-29T15:22:37Z</dcterms:created>
  <dcterms:modified xsi:type="dcterms:W3CDTF">2022-08-09T13:55:05Z</dcterms:modified>
</cp:coreProperties>
</file>