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16"/>
  </p:notesMasterIdLst>
  <p:handoutMasterIdLst>
    <p:handoutMasterId r:id="rId17"/>
  </p:handoutMasterIdLst>
  <p:sldIdLst>
    <p:sldId id="294" r:id="rId2"/>
    <p:sldId id="299" r:id="rId3"/>
    <p:sldId id="304" r:id="rId4"/>
    <p:sldId id="305" r:id="rId5"/>
    <p:sldId id="309" r:id="rId6"/>
    <p:sldId id="295" r:id="rId7"/>
    <p:sldId id="298" r:id="rId8"/>
    <p:sldId id="296" r:id="rId9"/>
    <p:sldId id="306" r:id="rId10"/>
    <p:sldId id="301" r:id="rId11"/>
    <p:sldId id="302" r:id="rId12"/>
    <p:sldId id="303" r:id="rId13"/>
    <p:sldId id="307" r:id="rId14"/>
    <p:sldId id="297" r:id="rId15"/>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2DFB"/>
    <a:srgbClr val="413BFB"/>
    <a:srgbClr val="404040"/>
    <a:srgbClr val="99D6EA"/>
    <a:srgbClr val="FF4E4E"/>
    <a:srgbClr val="65D660"/>
    <a:srgbClr val="EC2EFD"/>
    <a:srgbClr val="50504E"/>
    <a:srgbClr val="4E4E4E"/>
    <a:srgbClr val="004C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71CD99-2A83-4745-86D8-151D7EC7FE74}" v="9" dt="2022-08-09T15:05:08.25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1667" autoAdjust="0"/>
  </p:normalViewPr>
  <p:slideViewPr>
    <p:cSldViewPr snapToGrid="0" snapToObjects="1" showGuides="1">
      <p:cViewPr>
        <p:scale>
          <a:sx n="107" d="100"/>
          <a:sy n="107" d="100"/>
        </p:scale>
        <p:origin x="778" y="-178"/>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8/10/2022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8/10/2022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1625739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a:t>
            </a:r>
            <a:r>
              <a:rPr lang="en-US" dirty="0" err="1"/>
              <a:t>annie</a:t>
            </a:r>
            <a:r>
              <a:rPr lang="en-US" dirty="0"/>
              <a:t> is setup is a water Cherenkov detector</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1929526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Muon is mu, photon is Y, n is neutron, N is nucleus, v is neutrino</a:t>
            </a:r>
          </a:p>
          <a:p>
            <a:endParaRPr lang="en-US" dirty="0"/>
          </a:p>
          <a:p>
            <a:r>
              <a:rPr lang="en-US" dirty="0"/>
              <a:t>Very high neutron </a:t>
            </a:r>
            <a:r>
              <a:rPr lang="en-US" dirty="0" err="1"/>
              <a:t>crossection</a:t>
            </a:r>
            <a:r>
              <a:rPr lang="en-US" dirty="0"/>
              <a:t> </a:t>
            </a:r>
          </a:p>
          <a:p>
            <a:endParaRPr lang="en-US" dirty="0"/>
          </a:p>
          <a:p>
            <a:r>
              <a:rPr lang="en-US" dirty="0" err="1"/>
              <a:t>Nuetron</a:t>
            </a:r>
            <a:r>
              <a:rPr lang="en-US" dirty="0"/>
              <a:t> is considered to help understand where “lost energy is”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1934153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Cherenkov radiation is when a particle is traveling faster than light in a medium.</a:t>
            </a: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2930692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Gd Have really high neutron capture cross sections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789770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Pmt</a:t>
            </a:r>
            <a:r>
              <a:rPr lang="en-US" dirty="0"/>
              <a:t> only tell you light hit and is 100 times slower. No </a:t>
            </a:r>
            <a:r>
              <a:rPr lang="en-US" dirty="0" err="1"/>
              <a:t>spaitial</a:t>
            </a:r>
            <a:r>
              <a:rPr lang="en-US" dirty="0"/>
              <a:t>.</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724207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Format:</a:t>
            </a:r>
          </a:p>
          <a:p>
            <a:r>
              <a:rPr lang="en-US" dirty="0"/>
              <a:t>Problem – why can’t we </a:t>
            </a:r>
          </a:p>
          <a:p>
            <a:r>
              <a:rPr lang="en-US" dirty="0" err="1"/>
              <a:t>Soultion</a:t>
            </a:r>
            <a:r>
              <a:rPr lang="en-US" dirty="0"/>
              <a:t> direction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3015412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Format:</a:t>
            </a:r>
          </a:p>
          <a:p>
            <a:r>
              <a:rPr lang="en-US" dirty="0"/>
              <a:t>Problem – why can’t we </a:t>
            </a:r>
          </a:p>
          <a:p>
            <a:r>
              <a:rPr lang="en-US" dirty="0" err="1"/>
              <a:t>Soultion</a:t>
            </a:r>
            <a:r>
              <a:rPr lang="en-US" dirty="0"/>
              <a:t> direction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3990146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Pedistal</a:t>
            </a:r>
            <a:r>
              <a:rPr lang="en-US" dirty="0"/>
              <a:t> peak is much more separated from the single pe in LAPPD25. Read as there is LAPPD40 has lower gain compared to 25 and other LAPPDs. May be because the operational voltage was turned down, due to concerns with photocathode there are other concerns as well. Gain estimate for </a:t>
            </a:r>
            <a:r>
              <a:rPr lang="en-US" dirty="0" err="1"/>
              <a:t>lapd</a:t>
            </a:r>
            <a:r>
              <a:rPr lang="en-US" dirty="0"/>
              <a:t> 40 was below 10^6 but Expected p x 10^6. They are looking to get 64 in to estimate the next four </a:t>
            </a:r>
            <a:r>
              <a:rPr lang="en-US" dirty="0" err="1"/>
              <a:t>lappds</a:t>
            </a:r>
            <a:r>
              <a:rPr lang="en-US" dirty="0"/>
              <a:t> looking for more gain estimates.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11</a:t>
            </a:fld>
            <a:endParaRPr lang="en-US"/>
          </a:p>
        </p:txBody>
      </p:sp>
    </p:spTree>
    <p:extLst>
      <p:ext uri="{BB962C8B-B14F-4D97-AF65-F5344CB8AC3E}">
        <p14:creationId xmlns:p14="http://schemas.microsoft.com/office/powerpoint/2010/main" val="1457848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fld id="{09EA2773-F02A-CC43-B1C5-479A1F34EDA7}" type="datetime1">
              <a:rPr lang="en-US" smtClean="0"/>
              <a:t>8/10/2022</a:t>
            </a:fld>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dirty="0"/>
              <a:t>Presenter | Presentation Title or Meeting Title</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A6277B28-07F0-1A40-A152-F179A1370DFF}"/>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4" name="Rectangle 13">
            <a:extLst>
              <a:ext uri="{FF2B5EF4-FFF2-40B4-BE49-F238E27FC236}">
                <a16:creationId xmlns:a16="http://schemas.microsoft.com/office/drawing/2014/main" id="{DCC5D535-9066-B247-8A94-392C689516EB}"/>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8FEA58B7-095F-6844-8E3C-8A1DDD22BF89}" type="datetime1">
              <a:rPr lang="en-US" smtClean="0"/>
              <a:t>8/10/2022</a:t>
            </a:fld>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496DF85D-9E15-6943-AE30-0ED88E91D42F}"/>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5" name="Rectangle 14">
            <a:extLst>
              <a:ext uri="{FF2B5EF4-FFF2-40B4-BE49-F238E27FC236}">
                <a16:creationId xmlns:a16="http://schemas.microsoft.com/office/drawing/2014/main" id="{F9D5FCF3-4E2F-704F-BE1D-3307737332FD}"/>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fld id="{3C7E1B65-1920-CF40-87B8-818D6517E0EA}" type="datetime1">
              <a:rPr lang="en-US" smtClean="0"/>
              <a:t>8/10/2022</a:t>
            </a:fld>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pic>
        <p:nvPicPr>
          <p:cNvPr id="6" name="Picture 5" descr="A picture containing icon&#10;&#10;Description automatically generated">
            <a:extLst>
              <a:ext uri="{FF2B5EF4-FFF2-40B4-BE49-F238E27FC236}">
                <a16:creationId xmlns:a16="http://schemas.microsoft.com/office/drawing/2014/main" id="{7195FC8E-A302-604F-B566-3B477A1532F8}"/>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8" name="Rectangle 7">
            <a:extLst>
              <a:ext uri="{FF2B5EF4-FFF2-40B4-BE49-F238E27FC236}">
                <a16:creationId xmlns:a16="http://schemas.microsoft.com/office/drawing/2014/main" id="{2A2A4A72-F504-5545-BC7E-7E2B7738B172}"/>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8/10/2022</a:t>
            </a:fld>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B79370FC-E149-604A-B4F3-08DEA3D84B64}"/>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39" name="Rectangle 38">
            <a:extLst>
              <a:ext uri="{FF2B5EF4-FFF2-40B4-BE49-F238E27FC236}">
                <a16:creationId xmlns:a16="http://schemas.microsoft.com/office/drawing/2014/main" id="{36FF585D-DDCF-264A-ADC6-3B99862B509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t="27868" b="27868"/>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8991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4599" b="36987"/>
          <a:stretch/>
        </p:blipFill>
        <p:spPr>
          <a:xfrm>
            <a:off x="-17762" y="817011"/>
            <a:ext cx="9189720" cy="2966102"/>
          </a:xfrm>
          <a:prstGeom prst="rect">
            <a:avLst/>
          </a:prstGeom>
          <a:ln>
            <a:solidFill>
              <a:schemeClr val="accent1"/>
            </a:solidFill>
          </a:ln>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478222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0916" b="40730"/>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044814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16134" b="35512"/>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109996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a:srcRect t="39239" b="12407"/>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210116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a:srcRect l="7732" r="7732"/>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99179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57ADAB69-348E-2C41-AF41-E98D046040A4}" type="datetime1">
              <a:rPr lang="en-US" smtClean="0"/>
              <a:t>8/10/2022</a:t>
            </a:fld>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spcBef>
                <a:spcPts val="984"/>
              </a:spcBef>
              <a:defRPr sz="2400">
                <a:solidFill>
                  <a:srgbClr val="505050"/>
                </a:solidFill>
              </a:defRPr>
            </a:lvl1pPr>
            <a:lvl2pPr>
              <a:spcBef>
                <a:spcPts val="984"/>
              </a:spcBef>
              <a:defRPr sz="2200">
                <a:solidFill>
                  <a:srgbClr val="505050"/>
                </a:solidFill>
              </a:defRPr>
            </a:lvl2pPr>
            <a:lvl3pPr>
              <a:spcBef>
                <a:spcPts val="984"/>
              </a:spcBef>
              <a:defRPr sz="2000">
                <a:solidFill>
                  <a:srgbClr val="505050"/>
                </a:solidFill>
              </a:defRPr>
            </a:lvl3pPr>
            <a:lvl4pPr>
              <a:spcBef>
                <a:spcPts val="984"/>
              </a:spcBef>
              <a:defRPr sz="1800">
                <a:solidFill>
                  <a:srgbClr val="505050"/>
                </a:solidFill>
              </a:defRPr>
            </a:lvl4pPr>
            <a:lvl5pPr marL="2057400" indent="-228600">
              <a:spcBef>
                <a:spcPts val="984"/>
              </a:spcBef>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B099EE7B-C01A-E94A-AA76-2F04CF97FC05}" type="datetime1">
              <a:rPr lang="en-US" smtClean="0"/>
              <a:t>8/10/2022</a:t>
            </a:fld>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1DA16756-E255-8B4F-A3A1-3BBDD1DB051B}"/>
              </a:ext>
            </a:extLst>
          </p:cNvPr>
          <p:cNvPicPr>
            <a:picLocks noChangeAspect="1"/>
          </p:cNvPicPr>
          <p:nvPr userDrawn="1"/>
        </p:nvPicPr>
        <p:blipFill>
          <a:blip r:embed="rId2"/>
          <a:stretch>
            <a:fillRect/>
          </a:stretch>
        </p:blipFill>
        <p:spPr>
          <a:xfrm>
            <a:off x="7811947" y="6258848"/>
            <a:ext cx="1108394" cy="199149"/>
          </a:xfrm>
          <a:prstGeom prst="rect">
            <a:avLst/>
          </a:prstGeom>
        </p:spPr>
      </p:pic>
      <p:sp>
        <p:nvSpPr>
          <p:cNvPr id="17" name="Rectangle 16">
            <a:extLst>
              <a:ext uri="{FF2B5EF4-FFF2-40B4-BE49-F238E27FC236}">
                <a16:creationId xmlns:a16="http://schemas.microsoft.com/office/drawing/2014/main" id="{87E78866-2134-CA4E-800C-6577038C03A7}"/>
              </a:ext>
            </a:extLst>
          </p:cNvPr>
          <p:cNvSpPr/>
          <p:nvPr userDrawn="1"/>
        </p:nvSpPr>
        <p:spPr>
          <a:xfrm>
            <a:off x="214491" y="6323962"/>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2EF4938-6162-EE4E-9ED3-73016E21644A}" type="datetime1">
              <a:rPr lang="en-US" smtClean="0"/>
              <a:t>8/10/2022</a:t>
            </a:fld>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3" r:id="rId2"/>
    <p:sldLayoutId id="2147484124" r:id="rId3"/>
    <p:sldLayoutId id="2147484125" r:id="rId4"/>
    <p:sldLayoutId id="2147484126" r:id="rId5"/>
    <p:sldLayoutId id="2147484128" r:id="rId6"/>
    <p:sldLayoutId id="2147484127" r:id="rId7"/>
    <p:sldLayoutId id="2147484104" r:id="rId8"/>
    <p:sldLayoutId id="2147484105" r:id="rId9"/>
    <p:sldLayoutId id="2147484120" r:id="rId10"/>
    <p:sldLayoutId id="2147484103" r:id="rId11"/>
    <p:sldLayoutId id="2147484122" r:id="rId12"/>
    <p:sldLayoutId id="2147484116" r:id="rId13"/>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png"/><Relationship Id="rId1" Type="http://schemas.openxmlformats.org/officeDocument/2006/relationships/slideLayout" Target="../slideLayouts/slideLayout10.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9.png"/><Relationship Id="rId4" Type="http://schemas.openxmlformats.org/officeDocument/2006/relationships/image" Target="../media/image18.gi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045612"/>
            <a:ext cx="8499231" cy="1390219"/>
          </a:xfrm>
        </p:spPr>
        <p:txBody>
          <a:bodyPr/>
          <a:lstStyle/>
          <a:p>
            <a:r>
              <a:rPr lang="en-US" sz="1600" dirty="0"/>
              <a:t>James Morrissette	</a:t>
            </a:r>
          </a:p>
          <a:p>
            <a:r>
              <a:rPr lang="en-US" sz="1600" dirty="0"/>
              <a:t>Supervisors: Matthew </a:t>
            </a:r>
            <a:r>
              <a:rPr lang="en-US" sz="1600" dirty="0" err="1"/>
              <a:t>Wetstien</a:t>
            </a:r>
            <a:r>
              <a:rPr lang="en-US" sz="1600" dirty="0"/>
              <a:t>, </a:t>
            </a:r>
          </a:p>
          <a:p>
            <a:r>
              <a:rPr lang="en-US" sz="1600" dirty="0"/>
              <a:t>SIST Final Presentation</a:t>
            </a:r>
          </a:p>
          <a:p>
            <a:r>
              <a:rPr lang="en-US" sz="1600" dirty="0"/>
              <a:t>9 October 2022</a:t>
            </a:r>
          </a:p>
          <a:p>
            <a:endParaRPr lang="en-US" dirty="0"/>
          </a:p>
        </p:txBody>
      </p:sp>
      <p:sp>
        <p:nvSpPr>
          <p:cNvPr id="3" name="Text Placeholder 2"/>
          <p:cNvSpPr>
            <a:spLocks noGrp="1"/>
          </p:cNvSpPr>
          <p:nvPr>
            <p:ph type="body" sz="quarter" idx="11"/>
          </p:nvPr>
        </p:nvSpPr>
        <p:spPr/>
        <p:txBody>
          <a:bodyPr>
            <a:noAutofit/>
          </a:bodyPr>
          <a:lstStyle/>
          <a:p>
            <a:pPr algn="ctr" rtl="0">
              <a:spcBef>
                <a:spcPts val="0"/>
              </a:spcBef>
              <a:spcAft>
                <a:spcPts val="0"/>
              </a:spcAft>
            </a:pPr>
            <a:r>
              <a:rPr lang="en-US" sz="1800" i="0" u="none" strike="noStrike" dirty="0">
                <a:solidFill>
                  <a:schemeClr val="tx1"/>
                </a:solidFill>
                <a:effectLst/>
                <a:latin typeface="Helvetica" panose="020B0604020202020204" pitchFamily="34" charset="0"/>
                <a:cs typeface="Helvetica" panose="020B0604020202020204" pitchFamily="34" charset="0"/>
              </a:rPr>
              <a:t>LAPPD Performance Analysis for the ANNIE Experiment</a:t>
            </a:r>
            <a:endParaRPr lang="en-US" sz="1800" dirty="0">
              <a:solidFill>
                <a:schemeClr val="tx1"/>
              </a:solidFill>
              <a:effectLst/>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fld id="{C8C67EE9-579A-1249-A98B-870AEB2A1569}" type="datetime1">
              <a:rPr lang="en-US" smtClean="0"/>
              <a:t>8/10/2022</a:t>
            </a:fld>
            <a:endParaRPr lang="en-US" dirty="0"/>
          </a:p>
        </p:txBody>
      </p:sp>
      <p:sp>
        <p:nvSpPr>
          <p:cNvPr id="5" name="Footer Placeholder 4"/>
          <p:cNvSpPr>
            <a:spLocks noGrp="1"/>
          </p:cNvSpPr>
          <p:nvPr>
            <p:ph type="ftr" sz="quarter" idx="3"/>
          </p:nvPr>
        </p:nvSpPr>
        <p:spPr/>
        <p:txBody>
          <a:bodyPr/>
          <a:lstStyle/>
          <a:p>
            <a:pPr>
              <a:defRPr/>
            </a:pPr>
            <a:r>
              <a:rPr lang="en-US" dirty="0"/>
              <a:t>James Morrissette | </a:t>
            </a:r>
            <a:r>
              <a:rPr lang="en-US" sz="1200" i="0" u="none" strike="noStrike" dirty="0">
                <a:solidFill>
                  <a:schemeClr val="tx1"/>
                </a:solidFill>
                <a:effectLst/>
                <a:latin typeface="Helvetica" panose="020B0604020202020204" pitchFamily="34" charset="0"/>
                <a:cs typeface="Helvetica" panose="020B0604020202020204" pitchFamily="34" charset="0"/>
              </a:rPr>
              <a:t>LAPPD Performance Analysis for the ANNIE Experiment</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7" name="Title 6"/>
          <p:cNvSpPr>
            <a:spLocks noGrp="1"/>
          </p:cNvSpPr>
          <p:nvPr>
            <p:ph type="title"/>
          </p:nvPr>
        </p:nvSpPr>
        <p:spPr>
          <a:xfrm>
            <a:off x="457200" y="207366"/>
            <a:ext cx="8686800" cy="427877"/>
          </a:xfrm>
        </p:spPr>
        <p:txBody>
          <a:bodyPr/>
          <a:lstStyle/>
          <a:p>
            <a:r>
              <a:rPr lang="en-US" sz="1950" dirty="0"/>
              <a:t>Processing the Single PE response</a:t>
            </a:r>
          </a:p>
        </p:txBody>
      </p:sp>
      <p:sp>
        <p:nvSpPr>
          <p:cNvPr id="2" name="TextBox 1">
            <a:extLst>
              <a:ext uri="{FF2B5EF4-FFF2-40B4-BE49-F238E27FC236}">
                <a16:creationId xmlns:a16="http://schemas.microsoft.com/office/drawing/2014/main" id="{8FB646A1-AE57-BB19-2F30-93B1391B2CCE}"/>
              </a:ext>
            </a:extLst>
          </p:cNvPr>
          <p:cNvSpPr txBox="1"/>
          <p:nvPr/>
        </p:nvSpPr>
        <p:spPr>
          <a:xfrm>
            <a:off x="890701" y="4137482"/>
            <a:ext cx="7531761" cy="2092881"/>
          </a:xfrm>
          <a:prstGeom prst="rect">
            <a:avLst/>
          </a:prstGeom>
          <a:noFill/>
        </p:spPr>
        <p:txBody>
          <a:bodyPr wrap="square" rtlCol="0">
            <a:spAutoFit/>
          </a:bodyPr>
          <a:lstStyle/>
          <a:p>
            <a:pPr marL="285750" indent="-285750">
              <a:buFont typeface="Arial" panose="020B0604020202020204" pitchFamily="34" charset="0"/>
              <a:buChar char="•"/>
            </a:pPr>
            <a:r>
              <a:rPr lang="en-US" sz="2000" dirty="0"/>
              <a:t>Calibration data from the dark box was processed with </a:t>
            </a:r>
            <a:r>
              <a:rPr lang="en-US" sz="2000" dirty="0" err="1"/>
              <a:t>ToolAnalysis</a:t>
            </a:r>
            <a:r>
              <a:rPr lang="en-US" sz="2000" dirty="0"/>
              <a:t>.</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2000" dirty="0"/>
              <a:t> </a:t>
            </a:r>
            <a:r>
              <a:rPr lang="en-US" sz="2000"/>
              <a:t>Generated wave forms </a:t>
            </a:r>
            <a:r>
              <a:rPr lang="en-US" sz="2000" dirty="0"/>
              <a:t>like the one above.</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2000" dirty="0"/>
              <a:t>Custom root script was used to observe maximum amplitude of the signal by fitting one landau and two gaussian curves. Representing the background noise and multiples of PE peaks respectively.  </a:t>
            </a:r>
          </a:p>
        </p:txBody>
      </p:sp>
      <p:pic>
        <p:nvPicPr>
          <p:cNvPr id="10" name="Picture 9" descr="Chart&#10;&#10;Description automatically generated">
            <a:extLst>
              <a:ext uri="{FF2B5EF4-FFF2-40B4-BE49-F238E27FC236}">
                <a16:creationId xmlns:a16="http://schemas.microsoft.com/office/drawing/2014/main" id="{E6CDCF22-B2D4-C4FA-0464-D124267E017F}"/>
              </a:ext>
            </a:extLst>
          </p:cNvPr>
          <p:cNvPicPr>
            <a:picLocks noChangeAspect="1"/>
          </p:cNvPicPr>
          <p:nvPr/>
        </p:nvPicPr>
        <p:blipFill>
          <a:blip r:embed="rId2"/>
          <a:stretch>
            <a:fillRect/>
          </a:stretch>
        </p:blipFill>
        <p:spPr>
          <a:xfrm>
            <a:off x="1530603" y="998126"/>
            <a:ext cx="5330185" cy="2939154"/>
          </a:xfrm>
          <a:prstGeom prst="rect">
            <a:avLst/>
          </a:prstGeom>
        </p:spPr>
      </p:pic>
    </p:spTree>
    <p:extLst>
      <p:ext uri="{BB962C8B-B14F-4D97-AF65-F5344CB8AC3E}">
        <p14:creationId xmlns:p14="http://schemas.microsoft.com/office/powerpoint/2010/main" val="1948975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fld id="{C8C67EE9-579A-1249-A98B-870AEB2A1569}" type="datetime1">
              <a:rPr lang="en-US" smtClean="0"/>
              <a:t>8/10/2022</a:t>
            </a:fld>
            <a:endParaRPr lang="en-US" dirty="0"/>
          </a:p>
        </p:txBody>
      </p:sp>
      <p:sp>
        <p:nvSpPr>
          <p:cNvPr id="5" name="Footer Placeholder 4"/>
          <p:cNvSpPr>
            <a:spLocks noGrp="1"/>
          </p:cNvSpPr>
          <p:nvPr>
            <p:ph type="ftr" sz="quarter" idx="3"/>
          </p:nvPr>
        </p:nvSpPr>
        <p:spPr/>
        <p:txBody>
          <a:bodyPr/>
          <a:lstStyle/>
          <a:p>
            <a:pPr>
              <a:defRPr/>
            </a:pPr>
            <a:r>
              <a:rPr lang="en-US" dirty="0"/>
              <a:t>James Morrissette | </a:t>
            </a:r>
            <a:r>
              <a:rPr lang="en-US" sz="1200" i="0" u="none" strike="noStrike" dirty="0">
                <a:solidFill>
                  <a:schemeClr val="tx1"/>
                </a:solidFill>
                <a:effectLst/>
                <a:latin typeface="Helvetica" panose="020B0604020202020204" pitchFamily="34" charset="0"/>
                <a:cs typeface="Helvetica" panose="020B0604020202020204" pitchFamily="34" charset="0"/>
              </a:rPr>
              <a:t>LAPPD Performance Analysis for the ANNIE Experiment</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7" name="Title 6"/>
          <p:cNvSpPr>
            <a:spLocks noGrp="1"/>
          </p:cNvSpPr>
          <p:nvPr>
            <p:ph type="title"/>
          </p:nvPr>
        </p:nvSpPr>
        <p:spPr>
          <a:xfrm>
            <a:off x="457200" y="207366"/>
            <a:ext cx="8686800" cy="427877"/>
          </a:xfrm>
        </p:spPr>
        <p:txBody>
          <a:bodyPr/>
          <a:lstStyle/>
          <a:p>
            <a:r>
              <a:rPr lang="en-US" sz="1950" dirty="0"/>
              <a:t>Understanding the Single PE response</a:t>
            </a:r>
          </a:p>
        </p:txBody>
      </p:sp>
      <p:sp>
        <p:nvSpPr>
          <p:cNvPr id="10" name="TextBox 9">
            <a:extLst>
              <a:ext uri="{FF2B5EF4-FFF2-40B4-BE49-F238E27FC236}">
                <a16:creationId xmlns:a16="http://schemas.microsoft.com/office/drawing/2014/main" id="{423387A4-B8EC-40B0-3BF0-DB01817EB29C}"/>
              </a:ext>
            </a:extLst>
          </p:cNvPr>
          <p:cNvSpPr txBox="1"/>
          <p:nvPr/>
        </p:nvSpPr>
        <p:spPr>
          <a:xfrm>
            <a:off x="155459" y="4871636"/>
            <a:ext cx="8779803" cy="707886"/>
          </a:xfrm>
          <a:prstGeom prst="rect">
            <a:avLst/>
          </a:prstGeom>
          <a:noFill/>
        </p:spPr>
        <p:txBody>
          <a:bodyPr wrap="square" rtlCol="0">
            <a:spAutoFit/>
          </a:bodyPr>
          <a:lstStyle/>
          <a:p>
            <a:r>
              <a:rPr lang="en-US" sz="2000" dirty="0">
                <a:solidFill>
                  <a:schemeClr val="tx2"/>
                </a:solidFill>
                <a:latin typeface="Helvetica" panose="020B0604020202020204" pitchFamily="34" charset="0"/>
                <a:cs typeface="Helvetica" panose="020B0604020202020204" pitchFamily="34" charset="0"/>
              </a:rPr>
              <a:t>A histogram of the amplitudes of LAPPD pulses (log(y)), for LAPPD25 (right) and LAPPD40 (left), fitted with a model of the detector response. </a:t>
            </a:r>
          </a:p>
        </p:txBody>
      </p:sp>
      <p:grpSp>
        <p:nvGrpSpPr>
          <p:cNvPr id="43" name="Group 42">
            <a:extLst>
              <a:ext uri="{FF2B5EF4-FFF2-40B4-BE49-F238E27FC236}">
                <a16:creationId xmlns:a16="http://schemas.microsoft.com/office/drawing/2014/main" id="{99DD4DE9-0CD3-438E-9B1E-E57D715D4996}"/>
              </a:ext>
            </a:extLst>
          </p:cNvPr>
          <p:cNvGrpSpPr/>
          <p:nvPr/>
        </p:nvGrpSpPr>
        <p:grpSpPr>
          <a:xfrm>
            <a:off x="391886" y="1154553"/>
            <a:ext cx="8720284" cy="2949045"/>
            <a:chOff x="391886" y="1154553"/>
            <a:chExt cx="8720284" cy="2949045"/>
          </a:xfrm>
        </p:grpSpPr>
        <p:pic>
          <p:nvPicPr>
            <p:cNvPr id="42" name="Picture 41">
              <a:extLst>
                <a:ext uri="{FF2B5EF4-FFF2-40B4-BE49-F238E27FC236}">
                  <a16:creationId xmlns:a16="http://schemas.microsoft.com/office/drawing/2014/main" id="{A76E0C6E-F241-7243-6B02-9E15C094D598}"/>
                </a:ext>
              </a:extLst>
            </p:cNvPr>
            <p:cNvPicPr>
              <a:picLocks noChangeAspect="1"/>
            </p:cNvPicPr>
            <p:nvPr/>
          </p:nvPicPr>
          <p:blipFill rotWithShape="1">
            <a:blip r:embed="rId3"/>
            <a:srcRect b="624"/>
            <a:stretch/>
          </p:blipFill>
          <p:spPr>
            <a:xfrm>
              <a:off x="391886" y="1427858"/>
              <a:ext cx="3587410" cy="2594624"/>
            </a:xfrm>
            <a:prstGeom prst="rect">
              <a:avLst/>
            </a:prstGeom>
          </p:spPr>
        </p:pic>
        <p:grpSp>
          <p:nvGrpSpPr>
            <p:cNvPr id="38" name="Group 37">
              <a:extLst>
                <a:ext uri="{FF2B5EF4-FFF2-40B4-BE49-F238E27FC236}">
                  <a16:creationId xmlns:a16="http://schemas.microsoft.com/office/drawing/2014/main" id="{785F3D73-6BBC-2DDD-2841-8A95762EE246}"/>
                </a:ext>
              </a:extLst>
            </p:cNvPr>
            <p:cNvGrpSpPr/>
            <p:nvPr/>
          </p:nvGrpSpPr>
          <p:grpSpPr>
            <a:xfrm>
              <a:off x="2931049" y="1154553"/>
              <a:ext cx="6181121" cy="2949045"/>
              <a:chOff x="2813043" y="1194099"/>
              <a:chExt cx="6181121" cy="2949045"/>
            </a:xfrm>
          </p:grpSpPr>
          <p:grpSp>
            <p:nvGrpSpPr>
              <p:cNvPr id="20" name="Group 19">
                <a:extLst>
                  <a:ext uri="{FF2B5EF4-FFF2-40B4-BE49-F238E27FC236}">
                    <a16:creationId xmlns:a16="http://schemas.microsoft.com/office/drawing/2014/main" id="{BB9AF82A-4B23-8475-A9F2-741A363CA88C}"/>
                  </a:ext>
                </a:extLst>
              </p:cNvPr>
              <p:cNvGrpSpPr/>
              <p:nvPr/>
            </p:nvGrpSpPr>
            <p:grpSpPr>
              <a:xfrm>
                <a:off x="8158910" y="1194099"/>
                <a:ext cx="835254" cy="905961"/>
                <a:chOff x="8154296" y="840821"/>
                <a:chExt cx="835254" cy="905961"/>
              </a:xfrm>
            </p:grpSpPr>
            <p:cxnSp>
              <p:nvCxnSpPr>
                <p:cNvPr id="12" name="Straight Connector 11">
                  <a:extLst>
                    <a:ext uri="{FF2B5EF4-FFF2-40B4-BE49-F238E27FC236}">
                      <a16:creationId xmlns:a16="http://schemas.microsoft.com/office/drawing/2014/main" id="{BFDCB8B6-306F-DA4B-82F8-3E9E605302EC}"/>
                    </a:ext>
                  </a:extLst>
                </p:cNvPr>
                <p:cNvCxnSpPr/>
                <p:nvPr/>
              </p:nvCxnSpPr>
              <p:spPr>
                <a:xfrm>
                  <a:off x="8190412" y="1114125"/>
                  <a:ext cx="757644" cy="0"/>
                </a:xfrm>
                <a:prstGeom prst="line">
                  <a:avLst/>
                </a:prstGeom>
                <a:ln>
                  <a:solidFill>
                    <a:srgbClr val="342DFB"/>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D3EBA090-B17D-A30B-51B1-C6AA0E3AF6D3}"/>
                    </a:ext>
                  </a:extLst>
                </p:cNvPr>
                <p:cNvCxnSpPr/>
                <p:nvPr/>
              </p:nvCxnSpPr>
              <p:spPr>
                <a:xfrm>
                  <a:off x="8190412" y="1433229"/>
                  <a:ext cx="757644" cy="0"/>
                </a:xfrm>
                <a:prstGeom prst="line">
                  <a:avLst/>
                </a:prstGeom>
                <a:ln>
                  <a:solidFill>
                    <a:srgbClr val="EC2EFD"/>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AAD7B57-A638-D75A-4651-A7AAC4995350}"/>
                    </a:ext>
                  </a:extLst>
                </p:cNvPr>
                <p:cNvCxnSpPr/>
                <p:nvPr/>
              </p:nvCxnSpPr>
              <p:spPr>
                <a:xfrm>
                  <a:off x="8190412" y="1680926"/>
                  <a:ext cx="757644" cy="0"/>
                </a:xfrm>
                <a:prstGeom prst="line">
                  <a:avLst/>
                </a:prstGeom>
                <a:ln>
                  <a:solidFill>
                    <a:srgbClr val="65D660"/>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32A77D9-FBC8-EE90-5510-335D71339822}"/>
                    </a:ext>
                  </a:extLst>
                </p:cNvPr>
                <p:cNvSpPr txBox="1"/>
                <p:nvPr/>
              </p:nvSpPr>
              <p:spPr>
                <a:xfrm>
                  <a:off x="8233081" y="840821"/>
                  <a:ext cx="714975" cy="323165"/>
                </a:xfrm>
                <a:prstGeom prst="rect">
                  <a:avLst/>
                </a:prstGeom>
                <a:noFill/>
              </p:spPr>
              <p:txBody>
                <a:bodyPr wrap="square" rtlCol="0">
                  <a:spAutoFit/>
                </a:bodyPr>
                <a:lstStyle/>
                <a:p>
                  <a:r>
                    <a:rPr lang="en-US" sz="1500" dirty="0">
                      <a:solidFill>
                        <a:srgbClr val="413BFB"/>
                      </a:solidFill>
                    </a:rPr>
                    <a:t>Noise</a:t>
                  </a:r>
                </a:p>
              </p:txBody>
            </p:sp>
            <p:sp>
              <p:nvSpPr>
                <p:cNvPr id="17" name="TextBox 16">
                  <a:extLst>
                    <a:ext uri="{FF2B5EF4-FFF2-40B4-BE49-F238E27FC236}">
                      <a16:creationId xmlns:a16="http://schemas.microsoft.com/office/drawing/2014/main" id="{033245BA-CBA9-A620-3CB1-B42A25E28072}"/>
                    </a:ext>
                  </a:extLst>
                </p:cNvPr>
                <p:cNvSpPr txBox="1"/>
                <p:nvPr/>
              </p:nvSpPr>
              <p:spPr>
                <a:xfrm>
                  <a:off x="8190412" y="1194099"/>
                  <a:ext cx="757644" cy="276999"/>
                </a:xfrm>
                <a:prstGeom prst="rect">
                  <a:avLst/>
                </a:prstGeom>
                <a:noFill/>
              </p:spPr>
              <p:txBody>
                <a:bodyPr wrap="square" rtlCol="0">
                  <a:spAutoFit/>
                </a:bodyPr>
                <a:lstStyle/>
                <a:p>
                  <a:r>
                    <a:rPr lang="en-US" sz="1200" dirty="0">
                      <a:solidFill>
                        <a:srgbClr val="EC2EFD"/>
                      </a:solidFill>
                    </a:rPr>
                    <a:t>Single PE</a:t>
                  </a:r>
                </a:p>
              </p:txBody>
            </p:sp>
            <p:sp>
              <p:nvSpPr>
                <p:cNvPr id="18" name="TextBox 17">
                  <a:extLst>
                    <a:ext uri="{FF2B5EF4-FFF2-40B4-BE49-F238E27FC236}">
                      <a16:creationId xmlns:a16="http://schemas.microsoft.com/office/drawing/2014/main" id="{2CBBB297-5683-2C20-950C-A5A7BD6FD6BA}"/>
                    </a:ext>
                  </a:extLst>
                </p:cNvPr>
                <p:cNvSpPr txBox="1"/>
                <p:nvPr/>
              </p:nvSpPr>
              <p:spPr>
                <a:xfrm>
                  <a:off x="8154296" y="1469783"/>
                  <a:ext cx="835254" cy="276999"/>
                </a:xfrm>
                <a:prstGeom prst="rect">
                  <a:avLst/>
                </a:prstGeom>
                <a:noFill/>
              </p:spPr>
              <p:txBody>
                <a:bodyPr wrap="square" rtlCol="0">
                  <a:spAutoFit/>
                </a:bodyPr>
                <a:lstStyle/>
                <a:p>
                  <a:r>
                    <a:rPr lang="en-US" sz="1200" dirty="0">
                      <a:solidFill>
                        <a:srgbClr val="65D660"/>
                      </a:solidFill>
                    </a:rPr>
                    <a:t>Double PE</a:t>
                  </a:r>
                </a:p>
              </p:txBody>
            </p:sp>
          </p:grpSp>
          <p:sp>
            <p:nvSpPr>
              <p:cNvPr id="34" name="TextBox 33">
                <a:extLst>
                  <a:ext uri="{FF2B5EF4-FFF2-40B4-BE49-F238E27FC236}">
                    <a16:creationId xmlns:a16="http://schemas.microsoft.com/office/drawing/2014/main" id="{D56BC9DC-ED5C-FDB3-D985-072C42A9A40C}"/>
                  </a:ext>
                </a:extLst>
              </p:cNvPr>
              <p:cNvSpPr txBox="1"/>
              <p:nvPr/>
            </p:nvSpPr>
            <p:spPr>
              <a:xfrm>
                <a:off x="2813043" y="1584583"/>
                <a:ext cx="914400" cy="292388"/>
              </a:xfrm>
              <a:prstGeom prst="rect">
                <a:avLst/>
              </a:prstGeom>
              <a:noFill/>
              <a:ln>
                <a:solidFill>
                  <a:schemeClr val="accent6"/>
                </a:solidFill>
              </a:ln>
            </p:spPr>
            <p:txBody>
              <a:bodyPr wrap="square" rtlCol="0">
                <a:spAutoFit/>
              </a:bodyPr>
              <a:lstStyle/>
              <a:p>
                <a:r>
                  <a:rPr lang="en-US" sz="1300" dirty="0"/>
                  <a:t>LAPPD 40</a:t>
                </a:r>
              </a:p>
            </p:txBody>
          </p:sp>
          <p:grpSp>
            <p:nvGrpSpPr>
              <p:cNvPr id="35" name="Group 34">
                <a:extLst>
                  <a:ext uri="{FF2B5EF4-FFF2-40B4-BE49-F238E27FC236}">
                    <a16:creationId xmlns:a16="http://schemas.microsoft.com/office/drawing/2014/main" id="{1AE9E8C8-18A8-13E0-2027-8332E9851B92}"/>
                  </a:ext>
                </a:extLst>
              </p:cNvPr>
              <p:cNvGrpSpPr/>
              <p:nvPr/>
            </p:nvGrpSpPr>
            <p:grpSpPr>
              <a:xfrm>
                <a:off x="4154933" y="1411673"/>
                <a:ext cx="4040093" cy="2731471"/>
                <a:chOff x="4150319" y="1114125"/>
                <a:chExt cx="4040093" cy="2731471"/>
              </a:xfrm>
            </p:grpSpPr>
            <p:pic>
              <p:nvPicPr>
                <p:cNvPr id="36" name="Picture 35">
                  <a:extLst>
                    <a:ext uri="{FF2B5EF4-FFF2-40B4-BE49-F238E27FC236}">
                      <a16:creationId xmlns:a16="http://schemas.microsoft.com/office/drawing/2014/main" id="{1069403A-6CA1-9A11-E813-9D2F78D5FA78}"/>
                    </a:ext>
                  </a:extLst>
                </p:cNvPr>
                <p:cNvPicPr>
                  <a:picLocks noChangeAspect="1"/>
                </p:cNvPicPr>
                <p:nvPr/>
              </p:nvPicPr>
              <p:blipFill rotWithShape="1">
                <a:blip r:embed="rId4"/>
                <a:srcRect l="3276" t="4172" r="4435" b="3840"/>
                <a:stretch/>
              </p:blipFill>
              <p:spPr>
                <a:xfrm>
                  <a:off x="4150319" y="1114125"/>
                  <a:ext cx="4040093" cy="2731471"/>
                </a:xfrm>
                <a:prstGeom prst="rect">
                  <a:avLst/>
                </a:prstGeom>
              </p:spPr>
            </p:pic>
            <p:sp>
              <p:nvSpPr>
                <p:cNvPr id="37" name="TextBox 36">
                  <a:extLst>
                    <a:ext uri="{FF2B5EF4-FFF2-40B4-BE49-F238E27FC236}">
                      <a16:creationId xmlns:a16="http://schemas.microsoft.com/office/drawing/2014/main" id="{B4BD79BD-D393-8736-BC27-FB37EB5B110A}"/>
                    </a:ext>
                  </a:extLst>
                </p:cNvPr>
                <p:cNvSpPr txBox="1"/>
                <p:nvPr/>
              </p:nvSpPr>
              <p:spPr>
                <a:xfrm>
                  <a:off x="7069013" y="1291746"/>
                  <a:ext cx="835254" cy="292388"/>
                </a:xfrm>
                <a:prstGeom prst="rect">
                  <a:avLst/>
                </a:prstGeom>
                <a:noFill/>
                <a:ln>
                  <a:solidFill>
                    <a:schemeClr val="accent6"/>
                  </a:solidFill>
                </a:ln>
              </p:spPr>
              <p:txBody>
                <a:bodyPr wrap="square" rtlCol="0">
                  <a:spAutoFit/>
                </a:bodyPr>
                <a:lstStyle/>
                <a:p>
                  <a:r>
                    <a:rPr lang="en-US" sz="1300" dirty="0"/>
                    <a:t>LAPPD 25</a:t>
                  </a:r>
                </a:p>
              </p:txBody>
            </p:sp>
          </p:grpSp>
        </p:grpSp>
      </p:grpSp>
    </p:spTree>
    <p:extLst>
      <p:ext uri="{BB962C8B-B14F-4D97-AF65-F5344CB8AC3E}">
        <p14:creationId xmlns:p14="http://schemas.microsoft.com/office/powerpoint/2010/main" val="424742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fld id="{C8C67EE9-579A-1249-A98B-870AEB2A1569}" type="datetime1">
              <a:rPr lang="en-US" smtClean="0"/>
              <a:t>8/10/2022</a:t>
            </a:fld>
            <a:endParaRPr lang="en-US" dirty="0"/>
          </a:p>
        </p:txBody>
      </p:sp>
      <p:sp>
        <p:nvSpPr>
          <p:cNvPr id="5" name="Footer Placeholder 4"/>
          <p:cNvSpPr>
            <a:spLocks noGrp="1"/>
          </p:cNvSpPr>
          <p:nvPr>
            <p:ph type="ftr" sz="quarter" idx="3"/>
          </p:nvPr>
        </p:nvSpPr>
        <p:spPr/>
        <p:txBody>
          <a:bodyPr/>
          <a:lstStyle/>
          <a:p>
            <a:pPr>
              <a:defRPr/>
            </a:pPr>
            <a:r>
              <a:rPr lang="en-US" dirty="0"/>
              <a:t>James Morrissette | </a:t>
            </a:r>
            <a:r>
              <a:rPr lang="en-US" sz="1200" i="0" u="none" strike="noStrike" dirty="0">
                <a:solidFill>
                  <a:schemeClr val="tx1"/>
                </a:solidFill>
                <a:effectLst/>
                <a:latin typeface="Helvetica" panose="020B0604020202020204" pitchFamily="34" charset="0"/>
                <a:cs typeface="Helvetica" panose="020B0604020202020204" pitchFamily="34" charset="0"/>
              </a:rPr>
              <a:t>LAPPD Performance Analysis for the ANNIE Experiment</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7" name="Title 6"/>
          <p:cNvSpPr>
            <a:spLocks noGrp="1"/>
          </p:cNvSpPr>
          <p:nvPr>
            <p:ph type="title"/>
          </p:nvPr>
        </p:nvSpPr>
        <p:spPr>
          <a:xfrm>
            <a:off x="457200" y="207366"/>
            <a:ext cx="8686800" cy="427877"/>
          </a:xfrm>
        </p:spPr>
        <p:txBody>
          <a:bodyPr/>
          <a:lstStyle/>
          <a:p>
            <a:r>
              <a:rPr lang="en-US" sz="2500" dirty="0"/>
              <a:t>Next Steps</a:t>
            </a:r>
          </a:p>
        </p:txBody>
      </p:sp>
      <p:sp>
        <p:nvSpPr>
          <p:cNvPr id="12" name="TextBox 11">
            <a:extLst>
              <a:ext uri="{FF2B5EF4-FFF2-40B4-BE49-F238E27FC236}">
                <a16:creationId xmlns:a16="http://schemas.microsoft.com/office/drawing/2014/main" id="{0F977963-F161-9001-6B48-84F9F749C0A8}"/>
              </a:ext>
            </a:extLst>
          </p:cNvPr>
          <p:cNvSpPr txBox="1"/>
          <p:nvPr/>
        </p:nvSpPr>
        <p:spPr>
          <a:xfrm>
            <a:off x="222250" y="1448664"/>
            <a:ext cx="8791121" cy="4093428"/>
          </a:xfrm>
          <a:prstGeom prst="rect">
            <a:avLst/>
          </a:prstGeom>
          <a:noFill/>
        </p:spPr>
        <p:txBody>
          <a:bodyPr wrap="square" rtlCol="0">
            <a:spAutoFit/>
          </a:bodyPr>
          <a:lstStyle/>
          <a:p>
            <a:pPr marL="742950" indent="-742950">
              <a:buFont typeface="+mj-lt"/>
              <a:buAutoNum type="arabicPeriod"/>
            </a:pPr>
            <a:r>
              <a:rPr lang="en-US" sz="2800" dirty="0">
                <a:latin typeface="Helvetica" panose="020B0604020202020204" pitchFamily="34" charset="0"/>
                <a:cs typeface="Helvetica" panose="020B0604020202020204" pitchFamily="34" charset="0"/>
              </a:rPr>
              <a:t>Study other operational voltages for the next four LAPPDs. </a:t>
            </a:r>
          </a:p>
          <a:p>
            <a:pPr marL="742950" indent="-742950">
              <a:buFont typeface="+mj-lt"/>
              <a:buAutoNum type="arabicPeriod"/>
            </a:pPr>
            <a:endParaRPr lang="en-US" sz="1400" dirty="0">
              <a:latin typeface="Helvetica" panose="020B0604020202020204" pitchFamily="34" charset="0"/>
              <a:cs typeface="Helvetica" panose="020B0604020202020204" pitchFamily="34" charset="0"/>
            </a:endParaRPr>
          </a:p>
          <a:p>
            <a:pPr marL="742950" indent="-742950">
              <a:buFont typeface="+mj-lt"/>
              <a:buAutoNum type="arabicPeriod"/>
            </a:pPr>
            <a:endParaRPr lang="en-US" sz="1400" dirty="0">
              <a:latin typeface="Helvetica" panose="020B0604020202020204" pitchFamily="34" charset="0"/>
              <a:cs typeface="Helvetica" panose="020B0604020202020204" pitchFamily="34" charset="0"/>
            </a:endParaRPr>
          </a:p>
          <a:p>
            <a:pPr marL="742950" indent="-742950">
              <a:buFont typeface="+mj-lt"/>
              <a:buAutoNum type="arabicPeriod"/>
            </a:pPr>
            <a:r>
              <a:rPr lang="en-US" sz="2800" dirty="0">
                <a:latin typeface="Helvetica" panose="020B0604020202020204" pitchFamily="34" charset="0"/>
                <a:cs typeface="Helvetica" panose="020B0604020202020204" pitchFamily="34" charset="0"/>
              </a:rPr>
              <a:t>Implement the new single PE response fits into our LAPPD simulations.</a:t>
            </a:r>
          </a:p>
          <a:p>
            <a:pPr marL="742950" indent="-742950">
              <a:buFont typeface="+mj-lt"/>
              <a:buAutoNum type="arabicPeriod"/>
            </a:pPr>
            <a:endParaRPr lang="en-US" sz="1400" dirty="0">
              <a:latin typeface="Helvetica" panose="020B0604020202020204" pitchFamily="34" charset="0"/>
              <a:cs typeface="Helvetica" panose="020B0604020202020204" pitchFamily="34" charset="0"/>
            </a:endParaRPr>
          </a:p>
          <a:p>
            <a:pPr marL="742950" indent="-742950">
              <a:buFont typeface="+mj-lt"/>
              <a:buAutoNum type="arabicPeriod"/>
            </a:pPr>
            <a:endParaRPr lang="en-US" sz="1400" dirty="0">
              <a:latin typeface="Helvetica" panose="020B0604020202020204" pitchFamily="34" charset="0"/>
              <a:cs typeface="Helvetica" panose="020B0604020202020204" pitchFamily="34" charset="0"/>
            </a:endParaRPr>
          </a:p>
          <a:p>
            <a:pPr marL="742950" indent="-742950">
              <a:buFont typeface="+mj-lt"/>
              <a:buAutoNum type="arabicPeriod"/>
            </a:pPr>
            <a:r>
              <a:rPr lang="en-US" sz="2800" dirty="0">
                <a:latin typeface="Helvetica" panose="020B0604020202020204" pitchFamily="34" charset="0"/>
                <a:cs typeface="Helvetica" panose="020B0604020202020204" pitchFamily="34" charset="0"/>
              </a:rPr>
              <a:t>Verify that the LAPPD simulations reproduce what we see in data for large signal events. </a:t>
            </a:r>
          </a:p>
          <a:p>
            <a:endParaRPr lang="en-US" sz="3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815457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30B217-DC92-35BD-8D37-814C187D145C}"/>
              </a:ext>
            </a:extLst>
          </p:cNvPr>
          <p:cNvSpPr>
            <a:spLocks noGrp="1"/>
          </p:cNvSpPr>
          <p:nvPr>
            <p:ph type="body" sz="half" idx="2"/>
          </p:nvPr>
        </p:nvSpPr>
        <p:spPr>
          <a:xfrm>
            <a:off x="429419" y="1395025"/>
            <a:ext cx="8031433" cy="1091259"/>
          </a:xfrm>
        </p:spPr>
        <p:txBody>
          <a:bodyPr/>
          <a:lstStyle/>
          <a:p>
            <a:r>
              <a:rPr lang="en-US" sz="1600" dirty="0">
                <a:latin typeface="Helvetica" panose="020B0604020202020204" pitchFamily="34" charset="0"/>
                <a:cs typeface="Helvetica" panose="020B0604020202020204" pitchFamily="34" charset="0"/>
              </a:rPr>
              <a:t>Special thanks to my mentor Matthew </a:t>
            </a:r>
            <a:r>
              <a:rPr lang="en-US" sz="1600" i="0" dirty="0" err="1">
                <a:effectLst/>
                <a:latin typeface="Helvetica" panose="020B0604020202020204" pitchFamily="34" charset="0"/>
                <a:cs typeface="Helvetica" panose="020B0604020202020204" pitchFamily="34" charset="0"/>
              </a:rPr>
              <a:t>Wetstein</a:t>
            </a:r>
            <a:r>
              <a:rPr lang="en-US" sz="1600" i="0" dirty="0">
                <a:effectLst/>
                <a:latin typeface="Helvetica" panose="020B0604020202020204" pitchFamily="34" charset="0"/>
                <a:cs typeface="Helvetica" panose="020B0604020202020204" pitchFamily="34" charset="0"/>
              </a:rPr>
              <a:t>, Yue Feng, Marvin </a:t>
            </a:r>
            <a:r>
              <a:rPr lang="en-US" sz="1600" i="0" dirty="0" err="1">
                <a:effectLst/>
                <a:latin typeface="Helvetica" panose="020B0604020202020204" pitchFamily="34" charset="0"/>
                <a:cs typeface="Helvetica" panose="020B0604020202020204" pitchFamily="34" charset="0"/>
              </a:rPr>
              <a:t>Ascencio</a:t>
            </a:r>
            <a:r>
              <a:rPr lang="en-US" sz="1600" i="0" dirty="0">
                <a:effectLst/>
                <a:latin typeface="Helvetica" panose="020B0604020202020204" pitchFamily="34" charset="0"/>
                <a:cs typeface="Helvetica" panose="020B0604020202020204" pitchFamily="34" charset="0"/>
              </a:rPr>
              <a:t>, Emily </a:t>
            </a:r>
            <a:r>
              <a:rPr lang="en-US" sz="1600" i="0" dirty="0" err="1">
                <a:effectLst/>
                <a:latin typeface="Helvetica" panose="020B0604020202020204" pitchFamily="34" charset="0"/>
                <a:cs typeface="Helvetica" panose="020B0604020202020204" pitchFamily="34" charset="0"/>
              </a:rPr>
              <a:t>Pottebaum</a:t>
            </a:r>
            <a:r>
              <a:rPr lang="en-US" sz="1600" i="0" dirty="0">
                <a:effectLst/>
                <a:latin typeface="Helvetica" panose="020B0604020202020204" pitchFamily="34" charset="0"/>
                <a:cs typeface="Helvetica" panose="020B0604020202020204" pitchFamily="34" charset="0"/>
              </a:rPr>
              <a:t>, Julie He Cortez  Watkins, Carrie McGivern, the ANNIE collaboration, Fermilab, and Iowa State.</a:t>
            </a:r>
            <a:endParaRPr lang="en-US" sz="1600" dirty="0">
              <a:latin typeface="Helvetica" panose="020B0604020202020204" pitchFamily="34" charset="0"/>
              <a:cs typeface="Helvetica" panose="020B0604020202020204" pitchFamily="34" charset="0"/>
            </a:endParaRPr>
          </a:p>
          <a:p>
            <a:endParaRPr lang="en-US" dirty="0"/>
          </a:p>
        </p:txBody>
      </p:sp>
      <p:sp>
        <p:nvSpPr>
          <p:cNvPr id="4" name="Date Placeholder 3">
            <a:extLst>
              <a:ext uri="{FF2B5EF4-FFF2-40B4-BE49-F238E27FC236}">
                <a16:creationId xmlns:a16="http://schemas.microsoft.com/office/drawing/2014/main" id="{8C482797-CD1B-C1A1-81B9-97D453CF75FE}"/>
              </a:ext>
            </a:extLst>
          </p:cNvPr>
          <p:cNvSpPr>
            <a:spLocks noGrp="1"/>
          </p:cNvSpPr>
          <p:nvPr>
            <p:ph type="dt" sz="half" idx="14"/>
          </p:nvPr>
        </p:nvSpPr>
        <p:spPr/>
        <p:txBody>
          <a:bodyPr/>
          <a:lstStyle/>
          <a:p>
            <a:pPr>
              <a:defRPr/>
            </a:pPr>
            <a:fld id="{8FEA58B7-095F-6844-8E3C-8A1DDD22BF89}" type="datetime1">
              <a:rPr lang="en-US" smtClean="0"/>
              <a:t>8/10/2022</a:t>
            </a:fld>
            <a:endParaRPr lang="en-US" dirty="0"/>
          </a:p>
        </p:txBody>
      </p:sp>
      <p:sp>
        <p:nvSpPr>
          <p:cNvPr id="5" name="Footer Placeholder 4">
            <a:extLst>
              <a:ext uri="{FF2B5EF4-FFF2-40B4-BE49-F238E27FC236}">
                <a16:creationId xmlns:a16="http://schemas.microsoft.com/office/drawing/2014/main" id="{879490A7-6A9D-22A5-7D4D-8F99B1A7A06D}"/>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6" name="Slide Number Placeholder 5">
            <a:extLst>
              <a:ext uri="{FF2B5EF4-FFF2-40B4-BE49-F238E27FC236}">
                <a16:creationId xmlns:a16="http://schemas.microsoft.com/office/drawing/2014/main" id="{9F15D608-2E05-D7FB-C596-9E3FB12571AF}"/>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7" name="Title 6">
            <a:extLst>
              <a:ext uri="{FF2B5EF4-FFF2-40B4-BE49-F238E27FC236}">
                <a16:creationId xmlns:a16="http://schemas.microsoft.com/office/drawing/2014/main" id="{B98F8C1B-8F42-1B53-40E1-5DDAA80B0CFE}"/>
              </a:ext>
            </a:extLst>
          </p:cNvPr>
          <p:cNvSpPr>
            <a:spLocks noGrp="1"/>
          </p:cNvSpPr>
          <p:nvPr>
            <p:ph type="title"/>
          </p:nvPr>
        </p:nvSpPr>
        <p:spPr/>
        <p:txBody>
          <a:bodyPr/>
          <a:lstStyle/>
          <a:p>
            <a:r>
              <a:rPr lang="en-US" dirty="0"/>
              <a:t>Acknowledgments</a:t>
            </a:r>
          </a:p>
        </p:txBody>
      </p:sp>
      <p:pic>
        <p:nvPicPr>
          <p:cNvPr id="8" name="Picture 14" descr="Iowa State University Cyclone Marching Band - Wikipedia">
            <a:extLst>
              <a:ext uri="{FF2B5EF4-FFF2-40B4-BE49-F238E27FC236}">
                <a16:creationId xmlns:a16="http://schemas.microsoft.com/office/drawing/2014/main" id="{69F93640-3F00-7A48-F07D-BF3C87238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821" y="3155368"/>
            <a:ext cx="2729573" cy="17716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2959AC9-6E82-9517-7F0A-5BD4C121F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88" y="2937481"/>
            <a:ext cx="3019425"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63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61A5424-FC6B-7D40-9CCA-D4943130EBC5}" type="datetime1">
              <a:rPr lang="en-US" smtClean="0"/>
              <a:t>8/10/2022</a:t>
            </a:fld>
            <a:endParaRPr lang="en-US" dirty="0"/>
          </a:p>
        </p:txBody>
      </p:sp>
      <p:sp>
        <p:nvSpPr>
          <p:cNvPr id="3" name="Footer Placeholder 2"/>
          <p:cNvSpPr>
            <a:spLocks noGrp="1"/>
          </p:cNvSpPr>
          <p:nvPr>
            <p:ph type="ftr" sz="quarter" idx="11"/>
          </p:nvPr>
        </p:nvSpPr>
        <p:spPr/>
        <p:txBody>
          <a:bodyPr/>
          <a:lstStyle/>
          <a:p>
            <a:pPr>
              <a:defRPr/>
            </a:pPr>
            <a:r>
              <a:rPr lang="en-US" dirty="0"/>
              <a:t>James Morrissette | </a:t>
            </a:r>
            <a:r>
              <a:rPr lang="en-US" sz="1200" i="0" u="none" strike="noStrike" dirty="0">
                <a:solidFill>
                  <a:schemeClr val="tx1"/>
                </a:solidFill>
                <a:effectLst/>
                <a:latin typeface="Helvetica" panose="020B0604020202020204" pitchFamily="34" charset="0"/>
                <a:cs typeface="Helvetica" panose="020B0604020202020204" pitchFamily="34" charset="0"/>
              </a:rPr>
              <a:t>LAPPD Performance Analysis for the ANNIE Experiment</a:t>
            </a:r>
            <a:endParaRPr lang="en-US" b="1" dirty="0"/>
          </a:p>
        </p:txBody>
      </p:sp>
      <p:sp>
        <p:nvSpPr>
          <p:cNvPr id="4" name="Slide Number Placeholder 3"/>
          <p:cNvSpPr>
            <a:spLocks noGrp="1"/>
          </p:cNvSpPr>
          <p:nvPr>
            <p:ph type="sldNum" sz="quarter" idx="12"/>
          </p:nvPr>
        </p:nvSpPr>
        <p:spPr/>
        <p:txBody>
          <a:bodyPr/>
          <a:lstStyle/>
          <a:p>
            <a:pPr>
              <a:defRPr/>
            </a:pPr>
            <a:fld id="{148C009B-CB69-E04A-B9B3-34B26D69E9CF}" type="slidenum">
              <a:rPr lang="en-US" smtClean="0"/>
              <a:pPr>
                <a:defRPr/>
              </a:pPr>
              <a:t>14</a:t>
            </a:fld>
            <a:endParaRPr lang="en-US" dirty="0"/>
          </a:p>
        </p:txBody>
      </p:sp>
      <p:sp>
        <p:nvSpPr>
          <p:cNvPr id="6" name="TextBox 5">
            <a:extLst>
              <a:ext uri="{FF2B5EF4-FFF2-40B4-BE49-F238E27FC236}">
                <a16:creationId xmlns:a16="http://schemas.microsoft.com/office/drawing/2014/main" id="{0F7F0B39-45D9-D38C-4429-0A27350BE3AB}"/>
              </a:ext>
            </a:extLst>
          </p:cNvPr>
          <p:cNvSpPr txBox="1"/>
          <p:nvPr/>
        </p:nvSpPr>
        <p:spPr>
          <a:xfrm>
            <a:off x="2140655" y="2967335"/>
            <a:ext cx="5040291" cy="461665"/>
          </a:xfrm>
          <a:prstGeom prst="rect">
            <a:avLst/>
          </a:prstGeom>
          <a:noFill/>
        </p:spPr>
        <p:txBody>
          <a:bodyPr wrap="none" rtlCol="0">
            <a:spAutoFit/>
          </a:bodyPr>
          <a:lstStyle/>
          <a:p>
            <a:r>
              <a:rPr lang="en-US" dirty="0"/>
              <a:t>Thank you for your time and attention!</a:t>
            </a:r>
          </a:p>
        </p:txBody>
      </p:sp>
    </p:spTree>
    <p:extLst>
      <p:ext uri="{BB962C8B-B14F-4D97-AF65-F5344CB8AC3E}">
        <p14:creationId xmlns:p14="http://schemas.microsoft.com/office/powerpoint/2010/main" val="2171075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101737" y="3429000"/>
            <a:ext cx="4807132" cy="2671354"/>
          </a:xfrm>
        </p:spPr>
        <p:txBody>
          <a:bodyPr/>
          <a:lstStyle/>
          <a:p>
            <a:pPr marL="0" indent="0">
              <a:buNone/>
            </a:pPr>
            <a:r>
              <a:rPr lang="en-US" sz="2000" dirty="0">
                <a:latin typeface="Helvetica"/>
                <a:cs typeface="Helvetica"/>
              </a:rPr>
              <a:t>ANNIE, Accelerator Neutrino Neutron Interaction Experiment, </a:t>
            </a:r>
            <a:r>
              <a:rPr lang="en-US" sz="2000" dirty="0">
                <a:cs typeface="Helvetica"/>
              </a:rPr>
              <a:t>seeks to better understand neutrino-nucleus interactions and demonstrate new technologies, such as LAPPDs (Large Area Picosecond Photo-Detectors) and gadolinium-enhanced water. </a:t>
            </a:r>
            <a:endParaRPr lang="en-US" dirty="0"/>
          </a:p>
        </p:txBody>
      </p:sp>
      <p:sp>
        <p:nvSpPr>
          <p:cNvPr id="4" name="Date Placeholder 3"/>
          <p:cNvSpPr>
            <a:spLocks noGrp="1"/>
          </p:cNvSpPr>
          <p:nvPr>
            <p:ph type="dt" sz="half" idx="16"/>
          </p:nvPr>
        </p:nvSpPr>
        <p:spPr/>
        <p:txBody>
          <a:bodyPr/>
          <a:lstStyle/>
          <a:p>
            <a:pPr>
              <a:defRPr/>
            </a:pPr>
            <a:fld id="{6A937D96-A7E1-EC4E-8ABD-C91279E01925}" type="datetime1">
              <a:rPr lang="en-US" smtClean="0"/>
              <a:t>8/10/2022</a:t>
            </a:fld>
            <a:endParaRPr lang="en-US" dirty="0"/>
          </a:p>
        </p:txBody>
      </p:sp>
      <p:sp>
        <p:nvSpPr>
          <p:cNvPr id="5" name="Footer Placeholder 4"/>
          <p:cNvSpPr>
            <a:spLocks noGrp="1"/>
          </p:cNvSpPr>
          <p:nvPr>
            <p:ph type="ftr" sz="quarter" idx="17"/>
          </p:nvPr>
        </p:nvSpPr>
        <p:spPr/>
        <p:txBody>
          <a:bodyPr/>
          <a:lstStyle/>
          <a:p>
            <a:pPr>
              <a:defRPr/>
            </a:pPr>
            <a:r>
              <a:rPr lang="en-US" dirty="0"/>
              <a:t>James Morrissette | </a:t>
            </a:r>
            <a:r>
              <a:rPr lang="en-US" sz="1200" i="0" u="none" strike="noStrike" dirty="0">
                <a:solidFill>
                  <a:schemeClr val="tx1"/>
                </a:solidFill>
                <a:effectLst/>
                <a:latin typeface="Helvetica" panose="020B0604020202020204" pitchFamily="34" charset="0"/>
                <a:cs typeface="Helvetica" panose="020B0604020202020204" pitchFamily="34" charset="0"/>
              </a:rPr>
              <a:t>LAPPD Performance Analysis for the ANNIE Experiment</a:t>
            </a: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2</a:t>
            </a:fld>
            <a:endParaRPr lang="en-US" dirty="0"/>
          </a:p>
        </p:txBody>
      </p:sp>
      <p:sp>
        <p:nvSpPr>
          <p:cNvPr id="7" name="Title 6"/>
          <p:cNvSpPr>
            <a:spLocks noGrp="1"/>
          </p:cNvSpPr>
          <p:nvPr>
            <p:ph type="title"/>
          </p:nvPr>
        </p:nvSpPr>
        <p:spPr>
          <a:xfrm>
            <a:off x="494515" y="222222"/>
            <a:ext cx="8686800" cy="427877"/>
          </a:xfrm>
        </p:spPr>
        <p:txBody>
          <a:bodyPr/>
          <a:lstStyle/>
          <a:p>
            <a:r>
              <a:rPr lang="en-US" sz="1950" dirty="0"/>
              <a:t>What is ANNIE? </a:t>
            </a:r>
          </a:p>
        </p:txBody>
      </p:sp>
      <p:pic>
        <p:nvPicPr>
          <p:cNvPr id="2050" name="Picture 2">
            <a:extLst>
              <a:ext uri="{FF2B5EF4-FFF2-40B4-BE49-F238E27FC236}">
                <a16:creationId xmlns:a16="http://schemas.microsoft.com/office/drawing/2014/main" id="{10976BA0-7A78-35DC-CCAA-CFA589729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660" y="1096574"/>
            <a:ext cx="301942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cluttered&#10;&#10;Description automatically generated">
            <a:extLst>
              <a:ext uri="{FF2B5EF4-FFF2-40B4-BE49-F238E27FC236}">
                <a16:creationId xmlns:a16="http://schemas.microsoft.com/office/drawing/2014/main" id="{CAC7C380-2E2B-5714-6861-BA7CB8BA2732}"/>
              </a:ext>
            </a:extLst>
          </p:cNvPr>
          <p:cNvPicPr>
            <a:picLocks noChangeAspect="1"/>
          </p:cNvPicPr>
          <p:nvPr/>
        </p:nvPicPr>
        <p:blipFill>
          <a:blip r:embed="rId4"/>
          <a:stretch>
            <a:fillRect/>
          </a:stretch>
        </p:blipFill>
        <p:spPr>
          <a:xfrm>
            <a:off x="429419" y="1450981"/>
            <a:ext cx="3387498" cy="4516664"/>
          </a:xfrm>
          <a:prstGeom prst="rect">
            <a:avLst/>
          </a:prstGeom>
        </p:spPr>
      </p:pic>
    </p:spTree>
    <p:extLst>
      <p:ext uri="{BB962C8B-B14F-4D97-AF65-F5344CB8AC3E}">
        <p14:creationId xmlns:p14="http://schemas.microsoft.com/office/powerpoint/2010/main" val="3994656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6"/>
          </p:nvPr>
        </p:nvSpPr>
        <p:spPr/>
        <p:txBody>
          <a:bodyPr/>
          <a:lstStyle/>
          <a:p>
            <a:pPr>
              <a:defRPr/>
            </a:pPr>
            <a:fld id="{6A937D96-A7E1-EC4E-8ABD-C91279E01925}" type="datetime1">
              <a:rPr lang="en-US" smtClean="0"/>
              <a:t>8/10/2022</a:t>
            </a:fld>
            <a:endParaRPr lang="en-US" dirty="0"/>
          </a:p>
        </p:txBody>
      </p:sp>
      <p:sp>
        <p:nvSpPr>
          <p:cNvPr id="5" name="Footer Placeholder 4"/>
          <p:cNvSpPr>
            <a:spLocks noGrp="1"/>
          </p:cNvSpPr>
          <p:nvPr>
            <p:ph type="ftr" sz="quarter" idx="17"/>
          </p:nvPr>
        </p:nvSpPr>
        <p:spPr/>
        <p:txBody>
          <a:bodyPr/>
          <a:lstStyle/>
          <a:p>
            <a:pPr>
              <a:defRPr/>
            </a:pPr>
            <a:r>
              <a:rPr lang="en-US" dirty="0"/>
              <a:t>James Morrissette | </a:t>
            </a:r>
            <a:r>
              <a:rPr lang="en-US" sz="1200" i="0" u="none" strike="noStrike" dirty="0">
                <a:solidFill>
                  <a:schemeClr val="tx1"/>
                </a:solidFill>
                <a:effectLst/>
                <a:latin typeface="Helvetica" panose="020B0604020202020204" pitchFamily="34" charset="0"/>
                <a:cs typeface="Helvetica" panose="020B0604020202020204" pitchFamily="34" charset="0"/>
              </a:rPr>
              <a:t>LAPPD Performance Analysis for the ANNIE Experiment</a:t>
            </a: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3</a:t>
            </a:fld>
            <a:endParaRPr lang="en-US" dirty="0"/>
          </a:p>
        </p:txBody>
      </p:sp>
      <p:sp>
        <p:nvSpPr>
          <p:cNvPr id="7" name="Title 6"/>
          <p:cNvSpPr>
            <a:spLocks noGrp="1"/>
          </p:cNvSpPr>
          <p:nvPr>
            <p:ph type="title"/>
          </p:nvPr>
        </p:nvSpPr>
        <p:spPr>
          <a:xfrm>
            <a:off x="494515" y="222222"/>
            <a:ext cx="8686800" cy="427877"/>
          </a:xfrm>
        </p:spPr>
        <p:txBody>
          <a:bodyPr/>
          <a:lstStyle/>
          <a:p>
            <a:r>
              <a:rPr lang="en-US" sz="1950" dirty="0"/>
              <a:t>What is ANNIE? </a:t>
            </a:r>
          </a:p>
        </p:txBody>
      </p:sp>
      <p:pic>
        <p:nvPicPr>
          <p:cNvPr id="2050" name="Picture 2">
            <a:extLst>
              <a:ext uri="{FF2B5EF4-FFF2-40B4-BE49-F238E27FC236}">
                <a16:creationId xmlns:a16="http://schemas.microsoft.com/office/drawing/2014/main" id="{10976BA0-7A78-35DC-CCAA-CFA589729E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660" y="1096574"/>
            <a:ext cx="301942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10;&#10;Description automatically generated">
            <a:extLst>
              <a:ext uri="{FF2B5EF4-FFF2-40B4-BE49-F238E27FC236}">
                <a16:creationId xmlns:a16="http://schemas.microsoft.com/office/drawing/2014/main" id="{93FFCF5C-B722-6E5B-DB20-075A4E069419}"/>
              </a:ext>
            </a:extLst>
          </p:cNvPr>
          <p:cNvPicPr>
            <a:picLocks noChangeAspect="1"/>
          </p:cNvPicPr>
          <p:nvPr/>
        </p:nvPicPr>
        <p:blipFill>
          <a:blip r:embed="rId3"/>
          <a:stretch>
            <a:fillRect/>
          </a:stretch>
        </p:blipFill>
        <p:spPr>
          <a:xfrm>
            <a:off x="427402" y="1096574"/>
            <a:ext cx="2666182" cy="3999272"/>
          </a:xfrm>
          <a:prstGeom prst="rect">
            <a:avLst/>
          </a:prstGeom>
        </p:spPr>
      </p:pic>
      <p:pic>
        <p:nvPicPr>
          <p:cNvPr id="17" name="Picture 16">
            <a:extLst>
              <a:ext uri="{FF2B5EF4-FFF2-40B4-BE49-F238E27FC236}">
                <a16:creationId xmlns:a16="http://schemas.microsoft.com/office/drawing/2014/main" id="{199987C7-BFA7-8F2D-E32A-FE24775E5881}"/>
              </a:ext>
            </a:extLst>
          </p:cNvPr>
          <p:cNvPicPr>
            <a:picLocks noChangeAspect="1"/>
          </p:cNvPicPr>
          <p:nvPr/>
        </p:nvPicPr>
        <p:blipFill>
          <a:blip r:embed="rId4"/>
          <a:stretch>
            <a:fillRect/>
          </a:stretch>
        </p:blipFill>
        <p:spPr>
          <a:xfrm>
            <a:off x="3299120" y="1096574"/>
            <a:ext cx="5332363" cy="3999272"/>
          </a:xfrm>
          <a:prstGeom prst="rect">
            <a:avLst/>
          </a:prstGeom>
        </p:spPr>
      </p:pic>
    </p:spTree>
    <p:extLst>
      <p:ext uri="{BB962C8B-B14F-4D97-AF65-F5344CB8AC3E}">
        <p14:creationId xmlns:p14="http://schemas.microsoft.com/office/powerpoint/2010/main" val="1239989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C714EC6-35BA-4B39-F7C2-9225A18E040A}"/>
              </a:ext>
            </a:extLst>
          </p:cNvPr>
          <p:cNvPicPr>
            <a:picLocks noChangeAspect="1"/>
          </p:cNvPicPr>
          <p:nvPr/>
        </p:nvPicPr>
        <p:blipFill>
          <a:blip r:embed="rId3"/>
          <a:stretch>
            <a:fillRect/>
          </a:stretch>
        </p:blipFill>
        <p:spPr>
          <a:xfrm>
            <a:off x="1170095" y="4397013"/>
            <a:ext cx="6473340" cy="1602560"/>
          </a:xfrm>
          <a:prstGeom prst="rect">
            <a:avLst/>
          </a:prstGeom>
        </p:spPr>
      </p:pic>
      <p:pic>
        <p:nvPicPr>
          <p:cNvPr id="16" name="Picture 15">
            <a:extLst>
              <a:ext uri="{FF2B5EF4-FFF2-40B4-BE49-F238E27FC236}">
                <a16:creationId xmlns:a16="http://schemas.microsoft.com/office/drawing/2014/main" id="{5D7F5366-D4E5-D1CF-B984-88222779DC30}"/>
              </a:ext>
            </a:extLst>
          </p:cNvPr>
          <p:cNvPicPr>
            <a:picLocks noChangeAspect="1"/>
          </p:cNvPicPr>
          <p:nvPr/>
        </p:nvPicPr>
        <p:blipFill>
          <a:blip r:embed="rId4"/>
          <a:stretch>
            <a:fillRect/>
          </a:stretch>
        </p:blipFill>
        <p:spPr>
          <a:xfrm>
            <a:off x="1279141" y="5376192"/>
            <a:ext cx="619500" cy="517155"/>
          </a:xfrm>
          <a:prstGeom prst="rect">
            <a:avLst/>
          </a:prstGeom>
        </p:spPr>
      </p:pic>
      <p:sp>
        <p:nvSpPr>
          <p:cNvPr id="3" name="Content Placeholder 2"/>
          <p:cNvSpPr>
            <a:spLocks noGrp="1"/>
          </p:cNvSpPr>
          <p:nvPr>
            <p:ph sz="half" idx="15"/>
          </p:nvPr>
        </p:nvSpPr>
        <p:spPr>
          <a:xfrm>
            <a:off x="4040089" y="1186543"/>
            <a:ext cx="4700336" cy="3210472"/>
          </a:xfrm>
        </p:spPr>
        <p:txBody>
          <a:bodyPr/>
          <a:lstStyle/>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kumimoji="0" lang="en-US" altLang="en-US" sz="1800" b="0" i="0" u="none" strike="noStrike" cap="none" normalizeH="0" baseline="0" dirty="0">
                <a:ln>
                  <a:noFill/>
                </a:ln>
                <a:solidFill>
                  <a:schemeClr val="accent6"/>
                </a:solidFill>
                <a:effectLst/>
                <a:latin typeface="Helvetica" panose="020B0604020202020204" pitchFamily="34" charset="0"/>
                <a:cs typeface="Helvetica" panose="020B0604020202020204" pitchFamily="34" charset="0"/>
              </a:rPr>
              <a:t>Any neutrinos that interact upstream of the detector are rejected by Front </a:t>
            </a:r>
            <a:r>
              <a:rPr kumimoji="0" lang="en-US" altLang="en-US" sz="1800" b="0" i="0" u="none" strike="noStrike" cap="none" normalizeH="0" baseline="0">
                <a:ln>
                  <a:noFill/>
                </a:ln>
                <a:solidFill>
                  <a:schemeClr val="accent6"/>
                </a:solidFill>
                <a:effectLst/>
                <a:latin typeface="Helvetica" panose="020B0604020202020204" pitchFamily="34" charset="0"/>
                <a:cs typeface="Helvetica" panose="020B0604020202020204" pitchFamily="34" charset="0"/>
              </a:rPr>
              <a:t>Muon Veto.</a:t>
            </a:r>
            <a:endParaRPr kumimoji="0" lang="en-US" altLang="en-US" sz="1800" b="0" i="0" u="none" strike="noStrike" cap="none" normalizeH="0" baseline="0" dirty="0">
              <a:ln>
                <a:noFill/>
              </a:ln>
              <a:solidFill>
                <a:schemeClr val="accent6"/>
              </a:solidFill>
              <a:effectLst/>
              <a:latin typeface="Helvetica" panose="020B0604020202020204" pitchFamily="34" charset="0"/>
              <a:cs typeface="Helvetica"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endParaRPr kumimoji="0" lang="en-US" altLang="en-US" sz="800" b="0" i="0" u="none" strike="noStrike" cap="none" normalizeH="0" baseline="0" dirty="0">
              <a:ln>
                <a:noFill/>
              </a:ln>
              <a:solidFill>
                <a:schemeClr val="accent6"/>
              </a:solidFill>
              <a:effectLst/>
              <a:latin typeface="Helvetica" panose="020B0604020202020204" pitchFamily="34" charset="0"/>
              <a:cs typeface="Helvetica"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lang="en-US" altLang="en-US" sz="1800" dirty="0">
                <a:solidFill>
                  <a:schemeClr val="accent6"/>
                </a:solidFill>
                <a:latin typeface="Helvetica" panose="020B0604020202020204" pitchFamily="34" charset="0"/>
                <a:cs typeface="Helvetica" panose="020B0604020202020204" pitchFamily="34" charset="0"/>
              </a:rPr>
              <a:t>High energy muons produced from collision produce Cherenkov light in the tank before entering MRD, where they are slowed to a stop.</a:t>
            </a: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endParaRPr kumimoji="0" lang="en-US" altLang="en-US" sz="800" b="0" i="0" u="none" strike="noStrike" cap="none" normalizeH="0" baseline="0" dirty="0">
              <a:ln>
                <a:noFill/>
              </a:ln>
              <a:solidFill>
                <a:schemeClr val="accent6"/>
              </a:solidFill>
              <a:effectLst/>
              <a:latin typeface="Helvetica" panose="020B0604020202020204" pitchFamily="34" charset="0"/>
              <a:cs typeface="Helvetica"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 typeface="+mj-lt"/>
              <a:buAutoNum type="arabicPeriod"/>
              <a:tabLst/>
            </a:pPr>
            <a:r>
              <a:rPr lang="en-US" altLang="en-US" sz="1800" dirty="0">
                <a:solidFill>
                  <a:schemeClr val="accent6"/>
                </a:solidFill>
                <a:latin typeface="Helvetica" panose="020B0604020202020204" pitchFamily="34" charset="0"/>
                <a:cs typeface="Helvetica" panose="020B0604020202020204" pitchFamily="34" charset="0"/>
              </a:rPr>
              <a:t>Of the particles, final state neutrons will be “eaten” by Gd, generating photons.</a:t>
            </a:r>
          </a:p>
          <a:p>
            <a:pPr marL="0" marR="0" lvl="0" indent="0" algn="l" defTabSz="914400" rtl="0" eaLnBrk="0" fontAlgn="base" latinLnBrk="0" hangingPunct="0">
              <a:lnSpc>
                <a:spcPct val="100000"/>
              </a:lnSpc>
              <a:spcBef>
                <a:spcPct val="0"/>
              </a:spcBef>
              <a:spcAft>
                <a:spcPct val="0"/>
              </a:spcAft>
              <a:buClrTx/>
              <a:buSzTx/>
              <a:buNone/>
              <a:tabLst/>
            </a:pPr>
            <a:endParaRPr lang="en-US" altLang="en-US" sz="800" dirty="0">
              <a:solidFill>
                <a:schemeClr val="accent6"/>
              </a:solidFill>
              <a:latin typeface="Helvetica" panose="020B0604020202020204" pitchFamily="34" charset="0"/>
              <a:cs typeface="Helvetica" panose="020B0604020202020204" pitchFamily="34" charset="0"/>
            </a:endParaRPr>
          </a:p>
        </p:txBody>
      </p:sp>
      <p:sp>
        <p:nvSpPr>
          <p:cNvPr id="4" name="Date Placeholder 3"/>
          <p:cNvSpPr>
            <a:spLocks noGrp="1"/>
          </p:cNvSpPr>
          <p:nvPr>
            <p:ph type="dt" sz="half" idx="16"/>
          </p:nvPr>
        </p:nvSpPr>
        <p:spPr/>
        <p:txBody>
          <a:bodyPr/>
          <a:lstStyle/>
          <a:p>
            <a:pPr>
              <a:defRPr/>
            </a:pPr>
            <a:fld id="{6A937D96-A7E1-EC4E-8ABD-C91279E01925}" type="datetime1">
              <a:rPr lang="en-US" smtClean="0"/>
              <a:t>8/10/2022</a:t>
            </a:fld>
            <a:endParaRPr lang="en-US" dirty="0"/>
          </a:p>
        </p:txBody>
      </p:sp>
      <p:sp>
        <p:nvSpPr>
          <p:cNvPr id="5" name="Footer Placeholder 4"/>
          <p:cNvSpPr>
            <a:spLocks noGrp="1"/>
          </p:cNvSpPr>
          <p:nvPr>
            <p:ph type="ftr" sz="quarter" idx="17"/>
          </p:nvPr>
        </p:nvSpPr>
        <p:spPr/>
        <p:txBody>
          <a:bodyPr/>
          <a:lstStyle/>
          <a:p>
            <a:pPr>
              <a:defRPr/>
            </a:pPr>
            <a:r>
              <a:rPr lang="en-US" dirty="0"/>
              <a:t>James Morrissette | </a:t>
            </a:r>
            <a:r>
              <a:rPr lang="en-US" sz="1200" i="0" u="none" strike="noStrike" dirty="0">
                <a:solidFill>
                  <a:schemeClr val="tx1"/>
                </a:solidFill>
                <a:effectLst/>
                <a:latin typeface="Helvetica" panose="020B0604020202020204" pitchFamily="34" charset="0"/>
                <a:cs typeface="Helvetica" panose="020B0604020202020204" pitchFamily="34" charset="0"/>
              </a:rPr>
              <a:t>LAPPD Performance Analysis for the ANNIE Experiment</a:t>
            </a: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4</a:t>
            </a:fld>
            <a:endParaRPr lang="en-US" dirty="0"/>
          </a:p>
        </p:txBody>
      </p:sp>
      <p:sp>
        <p:nvSpPr>
          <p:cNvPr id="10" name="Title 9">
            <a:extLst>
              <a:ext uri="{FF2B5EF4-FFF2-40B4-BE49-F238E27FC236}">
                <a16:creationId xmlns:a16="http://schemas.microsoft.com/office/drawing/2014/main" id="{9BC2D407-52D8-5819-5F3B-61BCD94917C0}"/>
              </a:ext>
            </a:extLst>
          </p:cNvPr>
          <p:cNvSpPr>
            <a:spLocks noGrp="1"/>
          </p:cNvSpPr>
          <p:nvPr>
            <p:ph type="title"/>
          </p:nvPr>
        </p:nvSpPr>
        <p:spPr/>
        <p:txBody>
          <a:bodyPr/>
          <a:lstStyle/>
          <a:p>
            <a:r>
              <a:rPr lang="en-US" dirty="0"/>
              <a:t>Experimental Setup</a:t>
            </a:r>
          </a:p>
        </p:txBody>
      </p:sp>
      <p:grpSp>
        <p:nvGrpSpPr>
          <p:cNvPr id="11" name="Group 10">
            <a:extLst>
              <a:ext uri="{FF2B5EF4-FFF2-40B4-BE49-F238E27FC236}">
                <a16:creationId xmlns:a16="http://schemas.microsoft.com/office/drawing/2014/main" id="{79939AD1-570C-E966-EEE3-E54C377CBF39}"/>
              </a:ext>
            </a:extLst>
          </p:cNvPr>
          <p:cNvGrpSpPr/>
          <p:nvPr/>
        </p:nvGrpSpPr>
        <p:grpSpPr>
          <a:xfrm>
            <a:off x="0" y="872540"/>
            <a:ext cx="3889320" cy="3076548"/>
            <a:chOff x="117231" y="772532"/>
            <a:chExt cx="3889320" cy="3076548"/>
          </a:xfrm>
        </p:grpSpPr>
        <p:pic>
          <p:nvPicPr>
            <p:cNvPr id="1026" name="Picture 2">
              <a:extLst>
                <a:ext uri="{FF2B5EF4-FFF2-40B4-BE49-F238E27FC236}">
                  <a16:creationId xmlns:a16="http://schemas.microsoft.com/office/drawing/2014/main" id="{97AB9BDE-F43C-BEDD-6C6F-B3E9F96CB3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916" y="772532"/>
              <a:ext cx="3182635" cy="3076548"/>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0196C9BF-6D2B-9C98-460E-EF06BC64629A}"/>
                </a:ext>
              </a:extLst>
            </p:cNvPr>
            <p:cNvSpPr/>
            <p:nvPr/>
          </p:nvSpPr>
          <p:spPr>
            <a:xfrm>
              <a:off x="117231" y="2368062"/>
              <a:ext cx="1413370" cy="342793"/>
            </a:xfrm>
            <a:prstGeom prst="rightArrow">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BEAM</a:t>
              </a:r>
            </a:p>
          </p:txBody>
        </p:sp>
      </p:grpSp>
    </p:spTree>
    <p:extLst>
      <p:ext uri="{BB962C8B-B14F-4D97-AF65-F5344CB8AC3E}">
        <p14:creationId xmlns:p14="http://schemas.microsoft.com/office/powerpoint/2010/main" val="3283028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3940629" y="1172787"/>
            <a:ext cx="4974772" cy="5022675"/>
          </a:xfrm>
        </p:spPr>
        <p:txBody>
          <a:bodyPr/>
          <a:lstStyle/>
          <a:p>
            <a:r>
              <a:rPr lang="en-US" dirty="0"/>
              <a:t>The conical shape of light will act as a track pointing back to the collision</a:t>
            </a:r>
          </a:p>
          <a:p>
            <a:endParaRPr lang="en-US" dirty="0"/>
          </a:p>
        </p:txBody>
      </p:sp>
      <p:sp>
        <p:nvSpPr>
          <p:cNvPr id="4" name="Date Placeholder 3"/>
          <p:cNvSpPr>
            <a:spLocks noGrp="1"/>
          </p:cNvSpPr>
          <p:nvPr>
            <p:ph type="dt" sz="half" idx="16"/>
          </p:nvPr>
        </p:nvSpPr>
        <p:spPr/>
        <p:txBody>
          <a:bodyPr/>
          <a:lstStyle/>
          <a:p>
            <a:pPr>
              <a:defRPr/>
            </a:pPr>
            <a:fld id="{6A937D96-A7E1-EC4E-8ABD-C91279E01925}" type="datetime1">
              <a:rPr lang="en-US" smtClean="0"/>
              <a:t>8/10/2022</a:t>
            </a:fld>
            <a:endParaRPr lang="en-US" dirty="0"/>
          </a:p>
        </p:txBody>
      </p:sp>
      <p:sp>
        <p:nvSpPr>
          <p:cNvPr id="5" name="Footer Placeholder 4"/>
          <p:cNvSpPr>
            <a:spLocks noGrp="1"/>
          </p:cNvSpPr>
          <p:nvPr>
            <p:ph type="ftr" sz="quarter" idx="17"/>
          </p:nvPr>
        </p:nvSpPr>
        <p:spPr/>
        <p:txBody>
          <a:bodyPr/>
          <a:lstStyle/>
          <a:p>
            <a:pPr>
              <a:defRPr/>
            </a:pPr>
            <a:r>
              <a:rPr lang="en-US" dirty="0"/>
              <a:t>James Morrissette | </a:t>
            </a:r>
            <a:r>
              <a:rPr lang="en-US" sz="1200" i="0" u="none" strike="noStrike" dirty="0">
                <a:solidFill>
                  <a:schemeClr val="tx1"/>
                </a:solidFill>
                <a:effectLst/>
                <a:latin typeface="Helvetica" panose="020B0604020202020204" pitchFamily="34" charset="0"/>
                <a:cs typeface="Helvetica" panose="020B0604020202020204" pitchFamily="34" charset="0"/>
              </a:rPr>
              <a:t>LAPPD Performance Analysis for the ANNIE Experiment</a:t>
            </a: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5</a:t>
            </a:fld>
            <a:endParaRPr lang="en-US" dirty="0"/>
          </a:p>
        </p:txBody>
      </p:sp>
      <p:sp>
        <p:nvSpPr>
          <p:cNvPr id="7" name="Title 6"/>
          <p:cNvSpPr>
            <a:spLocks noGrp="1"/>
          </p:cNvSpPr>
          <p:nvPr>
            <p:ph type="title"/>
          </p:nvPr>
        </p:nvSpPr>
        <p:spPr>
          <a:xfrm>
            <a:off x="494515" y="222222"/>
            <a:ext cx="8686800" cy="427877"/>
          </a:xfrm>
        </p:spPr>
        <p:txBody>
          <a:bodyPr/>
          <a:lstStyle/>
          <a:p>
            <a:r>
              <a:rPr lang="en-US" sz="1950" dirty="0"/>
              <a:t>Photon Detection </a:t>
            </a:r>
          </a:p>
        </p:txBody>
      </p:sp>
      <p:pic>
        <p:nvPicPr>
          <p:cNvPr id="11" name="Picture 10">
            <a:extLst>
              <a:ext uri="{FF2B5EF4-FFF2-40B4-BE49-F238E27FC236}">
                <a16:creationId xmlns:a16="http://schemas.microsoft.com/office/drawing/2014/main" id="{7B8CF03C-71F4-BF01-A214-E0EFD7590878}"/>
              </a:ext>
            </a:extLst>
          </p:cNvPr>
          <p:cNvPicPr>
            <a:picLocks noChangeAspect="1"/>
          </p:cNvPicPr>
          <p:nvPr/>
        </p:nvPicPr>
        <p:blipFill>
          <a:blip r:embed="rId3"/>
          <a:stretch>
            <a:fillRect/>
          </a:stretch>
        </p:blipFill>
        <p:spPr>
          <a:xfrm>
            <a:off x="370194" y="3484133"/>
            <a:ext cx="3079180" cy="2263012"/>
          </a:xfrm>
          <a:prstGeom prst="rect">
            <a:avLst/>
          </a:prstGeom>
        </p:spPr>
      </p:pic>
      <p:pic>
        <p:nvPicPr>
          <p:cNvPr id="14" name="Picture 13" descr="Background pattern&#10;&#10;Description automatically generated">
            <a:extLst>
              <a:ext uri="{FF2B5EF4-FFF2-40B4-BE49-F238E27FC236}">
                <a16:creationId xmlns:a16="http://schemas.microsoft.com/office/drawing/2014/main" id="{1D618994-113E-BFD6-CE1F-79BC239C90A7}"/>
              </a:ext>
            </a:extLst>
          </p:cNvPr>
          <p:cNvPicPr>
            <a:picLocks noChangeAspect="1"/>
          </p:cNvPicPr>
          <p:nvPr/>
        </p:nvPicPr>
        <p:blipFill>
          <a:blip r:embed="rId4"/>
          <a:stretch>
            <a:fillRect/>
          </a:stretch>
        </p:blipFill>
        <p:spPr>
          <a:xfrm>
            <a:off x="222250" y="848013"/>
            <a:ext cx="3375068" cy="1879053"/>
          </a:xfrm>
          <a:prstGeom prst="rect">
            <a:avLst/>
          </a:prstGeom>
        </p:spPr>
      </p:pic>
      <p:sp>
        <p:nvSpPr>
          <p:cNvPr id="13" name="Text Placeholder 12">
            <a:extLst>
              <a:ext uri="{FF2B5EF4-FFF2-40B4-BE49-F238E27FC236}">
                <a16:creationId xmlns:a16="http://schemas.microsoft.com/office/drawing/2014/main" id="{62293D9D-C140-6B74-FEB3-BB193C9C13A8}"/>
              </a:ext>
            </a:extLst>
          </p:cNvPr>
          <p:cNvSpPr>
            <a:spLocks noGrp="1"/>
          </p:cNvSpPr>
          <p:nvPr>
            <p:ph type="body" sz="half" idx="2"/>
          </p:nvPr>
        </p:nvSpPr>
        <p:spPr>
          <a:xfrm>
            <a:off x="429419" y="2764614"/>
            <a:ext cx="3123851" cy="392770"/>
          </a:xfrm>
        </p:spPr>
        <p:txBody>
          <a:bodyPr/>
          <a:lstStyle/>
          <a:p>
            <a:r>
              <a:rPr lang="en-US" sz="1200" dirty="0"/>
              <a:t>Animation of the Wave propagation of a particle generating Cherenkov radiation.*</a:t>
            </a:r>
          </a:p>
        </p:txBody>
      </p:sp>
      <p:grpSp>
        <p:nvGrpSpPr>
          <p:cNvPr id="19" name="Group 18">
            <a:extLst>
              <a:ext uri="{FF2B5EF4-FFF2-40B4-BE49-F238E27FC236}">
                <a16:creationId xmlns:a16="http://schemas.microsoft.com/office/drawing/2014/main" id="{9508C1A0-4D0B-B9F7-D516-520DA9384DBD}"/>
              </a:ext>
            </a:extLst>
          </p:cNvPr>
          <p:cNvGrpSpPr/>
          <p:nvPr/>
        </p:nvGrpSpPr>
        <p:grpSpPr>
          <a:xfrm>
            <a:off x="5591845" y="1982613"/>
            <a:ext cx="2698844" cy="4028629"/>
            <a:chOff x="5803791" y="1982613"/>
            <a:chExt cx="2698844" cy="4028629"/>
          </a:xfrm>
        </p:grpSpPr>
        <p:grpSp>
          <p:nvGrpSpPr>
            <p:cNvPr id="15" name="Group 14">
              <a:extLst>
                <a:ext uri="{FF2B5EF4-FFF2-40B4-BE49-F238E27FC236}">
                  <a16:creationId xmlns:a16="http://schemas.microsoft.com/office/drawing/2014/main" id="{A72615DA-8722-1781-FC10-AB5AF46B5EEE}"/>
                </a:ext>
              </a:extLst>
            </p:cNvPr>
            <p:cNvGrpSpPr/>
            <p:nvPr/>
          </p:nvGrpSpPr>
          <p:grpSpPr>
            <a:xfrm>
              <a:off x="5803791" y="1982613"/>
              <a:ext cx="2698844" cy="4028629"/>
              <a:chOff x="393125" y="1414685"/>
              <a:chExt cx="2698844" cy="4028629"/>
            </a:xfrm>
          </p:grpSpPr>
          <p:pic>
            <p:nvPicPr>
              <p:cNvPr id="16" name="Picture 15" descr="A picture containing dark&#10;&#10;Description automatically generated">
                <a:extLst>
                  <a:ext uri="{FF2B5EF4-FFF2-40B4-BE49-F238E27FC236}">
                    <a16:creationId xmlns:a16="http://schemas.microsoft.com/office/drawing/2014/main" id="{8F389DEA-0BEF-B1C7-D97C-7C2CCAEEB970}"/>
                  </a:ext>
                </a:extLst>
              </p:cNvPr>
              <p:cNvPicPr>
                <a:picLocks noChangeAspect="1"/>
              </p:cNvPicPr>
              <p:nvPr/>
            </p:nvPicPr>
            <p:blipFill>
              <a:blip r:embed="rId5"/>
              <a:stretch>
                <a:fillRect/>
              </a:stretch>
            </p:blipFill>
            <p:spPr>
              <a:xfrm>
                <a:off x="393125" y="1414685"/>
                <a:ext cx="2698844" cy="4028629"/>
              </a:xfrm>
              <a:prstGeom prst="rect">
                <a:avLst/>
              </a:prstGeom>
            </p:spPr>
          </p:pic>
          <p:sp>
            <p:nvSpPr>
              <p:cNvPr id="17" name="Rectangle: Rounded Corners 16">
                <a:extLst>
                  <a:ext uri="{FF2B5EF4-FFF2-40B4-BE49-F238E27FC236}">
                    <a16:creationId xmlns:a16="http://schemas.microsoft.com/office/drawing/2014/main" id="{46528EE4-BBD2-6599-9096-09127752D3D9}"/>
                  </a:ext>
                </a:extLst>
              </p:cNvPr>
              <p:cNvSpPr/>
              <p:nvPr/>
            </p:nvSpPr>
            <p:spPr>
              <a:xfrm>
                <a:off x="494515" y="1585519"/>
                <a:ext cx="1036086" cy="42783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a:solidFill>
                      <a:srgbClr val="404040"/>
                    </a:solidFill>
                  </a:rPr>
                  <a:t>Simulation</a:t>
                </a:r>
              </a:p>
            </p:txBody>
          </p:sp>
        </p:grpSp>
        <p:sp>
          <p:nvSpPr>
            <p:cNvPr id="18" name="Text Placeholder 1">
              <a:extLst>
                <a:ext uri="{FF2B5EF4-FFF2-40B4-BE49-F238E27FC236}">
                  <a16:creationId xmlns:a16="http://schemas.microsoft.com/office/drawing/2014/main" id="{19BF0A51-2DA3-CC0E-4FCE-459B66873E90}"/>
                </a:ext>
              </a:extLst>
            </p:cNvPr>
            <p:cNvSpPr txBox="1">
              <a:spLocks/>
            </p:cNvSpPr>
            <p:nvPr/>
          </p:nvSpPr>
          <p:spPr>
            <a:xfrm>
              <a:off x="5905180" y="5580649"/>
              <a:ext cx="2530813" cy="427839"/>
            </a:xfrm>
            <a:prstGeom prst="rect">
              <a:avLst/>
            </a:prstGeom>
          </p:spPr>
          <p:txBody>
            <a:bodyPr lIns="0" tIns="0" rIns="0" bIns="0" anchor="b"/>
            <a:lstStyle>
              <a:lvl1pPr marL="0" indent="0" algn="l" defTabSz="457200" rtl="0" eaLnBrk="1" fontAlgn="base" hangingPunct="1">
                <a:spcBef>
                  <a:spcPct val="20000"/>
                </a:spcBef>
                <a:spcAft>
                  <a:spcPct val="0"/>
                </a:spcAft>
                <a:buFont typeface="Arial" charset="0"/>
                <a:buNone/>
                <a:defRPr sz="16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r>
                <a:rPr lang="en-US" sz="1200" dirty="0">
                  <a:solidFill>
                    <a:srgbClr val="99D6EA"/>
                  </a:solidFill>
                </a:rPr>
                <a:t>Pattern of (Cherenkov) light hitting wall of the tank.</a:t>
              </a:r>
            </a:p>
          </p:txBody>
        </p:sp>
      </p:grpSp>
      <p:sp>
        <p:nvSpPr>
          <p:cNvPr id="20" name="Text Placeholder 2">
            <a:extLst>
              <a:ext uri="{FF2B5EF4-FFF2-40B4-BE49-F238E27FC236}">
                <a16:creationId xmlns:a16="http://schemas.microsoft.com/office/drawing/2014/main" id="{09371821-5076-EC36-15E9-588FA048DEB9}"/>
              </a:ext>
            </a:extLst>
          </p:cNvPr>
          <p:cNvSpPr txBox="1">
            <a:spLocks/>
          </p:cNvSpPr>
          <p:nvPr/>
        </p:nvSpPr>
        <p:spPr>
          <a:xfrm>
            <a:off x="715053" y="6718150"/>
            <a:ext cx="4180332" cy="120672"/>
          </a:xfrm>
          <a:prstGeom prst="rect">
            <a:avLst/>
          </a:prstGeom>
        </p:spPr>
        <p:txBody>
          <a:bodyPr lIns="0" tIns="0" rIns="0" bIns="0"/>
          <a:lstStyle>
            <a:lvl1pPr marL="0" indent="0" algn="l" defTabSz="457200" rtl="0" eaLnBrk="1" fontAlgn="base" hangingPunct="1">
              <a:spcBef>
                <a:spcPct val="20000"/>
              </a:spcBef>
              <a:spcAft>
                <a:spcPct val="0"/>
              </a:spcAft>
              <a:buFont typeface="Arial" charset="0"/>
              <a:buNone/>
              <a:defRPr sz="16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sz="800" dirty="0"/>
              <a:t>Cherenkov gif - Sheldon, H. “Cherenkov_radiation-Animation.gif.” Wikipedia . </a:t>
            </a:r>
          </a:p>
          <a:p>
            <a:endParaRPr lang="en-US" dirty="0"/>
          </a:p>
        </p:txBody>
      </p:sp>
    </p:spTree>
    <p:extLst>
      <p:ext uri="{BB962C8B-B14F-4D97-AF65-F5344CB8AC3E}">
        <p14:creationId xmlns:p14="http://schemas.microsoft.com/office/powerpoint/2010/main" val="1027980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4444105" y="844382"/>
            <a:ext cx="4343400" cy="3212980"/>
          </a:xfrm>
        </p:spPr>
        <p:txBody>
          <a:bodyPr/>
          <a:lstStyle/>
          <a:p>
            <a:pPr defTabSz="914400" eaLnBrk="0" hangingPunct="0">
              <a:spcBef>
                <a:spcPct val="0"/>
              </a:spcBef>
            </a:pPr>
            <a:r>
              <a:rPr lang="en-US" sz="2000" dirty="0"/>
              <a:t>10 ft (3 m) dia., 13 ft (4 m) tall cylindrical, water Cherenkov detector</a:t>
            </a:r>
          </a:p>
          <a:p>
            <a:pPr defTabSz="914400" eaLnBrk="0" hangingPunct="0">
              <a:spcBef>
                <a:spcPct val="0"/>
              </a:spcBef>
            </a:pPr>
            <a:endParaRPr lang="en-US" sz="1500" dirty="0"/>
          </a:p>
          <a:p>
            <a:pPr defTabSz="914400" eaLnBrk="0" hangingPunct="0">
              <a:spcBef>
                <a:spcPct val="0"/>
              </a:spcBef>
            </a:pPr>
            <a:r>
              <a:rPr kumimoji="0" lang="en-US" altLang="en-US" sz="2000" b="0" i="0" u="none" strike="noStrike" cap="none" normalizeH="0" baseline="0" dirty="0">
                <a:ln>
                  <a:noFill/>
                </a:ln>
                <a:effectLst/>
                <a:latin typeface="Helvetica" panose="020B0604020202020204" pitchFamily="34" charset="0"/>
                <a:cs typeface="Helvetica" panose="020B0604020202020204" pitchFamily="34" charset="0"/>
              </a:rPr>
              <a:t>Equipped with 132 Photo Multiplier Tubes and 5 LAPPDs</a:t>
            </a:r>
          </a:p>
          <a:p>
            <a:pPr lvl="1" defTabSz="914400" eaLnBrk="0" hangingPunct="0">
              <a:spcBef>
                <a:spcPct val="0"/>
              </a:spcBef>
            </a:pPr>
            <a:r>
              <a:rPr kumimoji="0" lang="en-US" altLang="en-US" sz="1800" b="0" i="0" u="none" strike="noStrike" cap="none" normalizeH="0" baseline="0" dirty="0">
                <a:ln>
                  <a:noFill/>
                </a:ln>
                <a:effectLst/>
                <a:latin typeface="Helvetica" panose="020B0604020202020204" pitchFamily="34" charset="0"/>
                <a:cs typeface="Helvetica" panose="020B0604020202020204" pitchFamily="34" charset="0"/>
              </a:rPr>
              <a:t>Diameters 8in &amp; 10in</a:t>
            </a:r>
          </a:p>
          <a:p>
            <a:pPr defTabSz="914400" eaLnBrk="0" hangingPunct="0">
              <a:spcBef>
                <a:spcPct val="0"/>
              </a:spcBef>
            </a:pPr>
            <a:endParaRPr kumimoji="0" lang="en-US" altLang="en-US" sz="1500" b="0" i="0" u="none" strike="noStrike" cap="none" normalizeH="0" baseline="0" dirty="0">
              <a:ln>
                <a:noFill/>
              </a:ln>
              <a:effectLst/>
              <a:latin typeface="Helvetica" panose="020B0604020202020204" pitchFamily="34" charset="0"/>
              <a:cs typeface="Helvetica" panose="020B0604020202020204" pitchFamily="34" charset="0"/>
            </a:endParaRPr>
          </a:p>
          <a:p>
            <a:pPr defTabSz="914400" eaLnBrk="0" hangingPunct="0">
              <a:spcBef>
                <a:spcPct val="0"/>
              </a:spcBef>
            </a:pPr>
            <a:r>
              <a:rPr kumimoji="0" lang="en-US" altLang="en-US" sz="2000" b="0" i="0" u="none" strike="noStrike" cap="none" normalizeH="0" baseline="0" dirty="0">
                <a:ln>
                  <a:noFill/>
                </a:ln>
                <a:effectLst/>
                <a:latin typeface="Helvetica" panose="020B0604020202020204" pitchFamily="34" charset="0"/>
                <a:cs typeface="Helvetica" panose="020B0604020202020204" pitchFamily="34" charset="0"/>
              </a:rPr>
              <a:t>Loaded with 26 tons of 0.1% Gadolinium 157 and 159 solution</a:t>
            </a:r>
            <a:endParaRPr kumimoji="0" lang="en-US" altLang="en-US" sz="2000" b="0" i="0" u="none" strike="noStrike" cap="none" normalizeH="0" baseline="0" dirty="0">
              <a:ln>
                <a:noFill/>
              </a:ln>
              <a:solidFill>
                <a:schemeClr val="accent6"/>
              </a:solidFill>
              <a:effectLst/>
              <a:latin typeface="Helvetica" panose="020B0604020202020204" pitchFamily="34" charset="0"/>
              <a:cs typeface="Helvetica" panose="020B0604020202020204" pitchFamily="34" charset="0"/>
            </a:endParaRPr>
          </a:p>
        </p:txBody>
      </p:sp>
      <p:sp>
        <p:nvSpPr>
          <p:cNvPr id="4" name="Date Placeholder 3"/>
          <p:cNvSpPr>
            <a:spLocks noGrp="1"/>
          </p:cNvSpPr>
          <p:nvPr>
            <p:ph type="dt" sz="half" idx="16"/>
          </p:nvPr>
        </p:nvSpPr>
        <p:spPr/>
        <p:txBody>
          <a:bodyPr/>
          <a:lstStyle/>
          <a:p>
            <a:pPr>
              <a:defRPr/>
            </a:pPr>
            <a:fld id="{6A937D96-A7E1-EC4E-8ABD-C91279E01925}" type="datetime1">
              <a:rPr lang="en-US" smtClean="0"/>
              <a:t>8/10/2022</a:t>
            </a:fld>
            <a:endParaRPr lang="en-US" dirty="0"/>
          </a:p>
        </p:txBody>
      </p:sp>
      <p:sp>
        <p:nvSpPr>
          <p:cNvPr id="5" name="Footer Placeholder 4"/>
          <p:cNvSpPr>
            <a:spLocks noGrp="1"/>
          </p:cNvSpPr>
          <p:nvPr>
            <p:ph type="ftr" sz="quarter" idx="17"/>
          </p:nvPr>
        </p:nvSpPr>
        <p:spPr/>
        <p:txBody>
          <a:bodyPr/>
          <a:lstStyle/>
          <a:p>
            <a:pPr>
              <a:defRPr/>
            </a:pPr>
            <a:r>
              <a:rPr lang="en-US" dirty="0"/>
              <a:t>James Morrissette | </a:t>
            </a:r>
            <a:r>
              <a:rPr lang="en-US" sz="1200" i="0" u="none" strike="noStrike" dirty="0">
                <a:solidFill>
                  <a:schemeClr val="tx1"/>
                </a:solidFill>
                <a:effectLst/>
                <a:latin typeface="Helvetica" panose="020B0604020202020204" pitchFamily="34" charset="0"/>
                <a:cs typeface="Helvetica" panose="020B0604020202020204" pitchFamily="34" charset="0"/>
              </a:rPr>
              <a:t>LAPPD Performance Analysis for the ANNIE Experiment</a:t>
            </a: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6</a:t>
            </a:fld>
            <a:endParaRPr lang="en-US" dirty="0"/>
          </a:p>
        </p:txBody>
      </p:sp>
      <p:sp>
        <p:nvSpPr>
          <p:cNvPr id="10" name="Title 9">
            <a:extLst>
              <a:ext uri="{FF2B5EF4-FFF2-40B4-BE49-F238E27FC236}">
                <a16:creationId xmlns:a16="http://schemas.microsoft.com/office/drawing/2014/main" id="{9BC2D407-52D8-5819-5F3B-61BCD94917C0}"/>
              </a:ext>
            </a:extLst>
          </p:cNvPr>
          <p:cNvSpPr>
            <a:spLocks noGrp="1"/>
          </p:cNvSpPr>
          <p:nvPr>
            <p:ph type="title"/>
          </p:nvPr>
        </p:nvSpPr>
        <p:spPr/>
        <p:txBody>
          <a:bodyPr/>
          <a:lstStyle/>
          <a:p>
            <a:r>
              <a:rPr lang="en-US" dirty="0"/>
              <a:t>Enabling Technologies</a:t>
            </a:r>
          </a:p>
        </p:txBody>
      </p:sp>
      <p:pic>
        <p:nvPicPr>
          <p:cNvPr id="7" name="Picture 6">
            <a:extLst>
              <a:ext uri="{FF2B5EF4-FFF2-40B4-BE49-F238E27FC236}">
                <a16:creationId xmlns:a16="http://schemas.microsoft.com/office/drawing/2014/main" id="{A15F3618-09C7-010A-DA06-A2A5A7A2676B}"/>
              </a:ext>
            </a:extLst>
          </p:cNvPr>
          <p:cNvPicPr>
            <a:picLocks noChangeAspect="1"/>
          </p:cNvPicPr>
          <p:nvPr/>
        </p:nvPicPr>
        <p:blipFill>
          <a:blip r:embed="rId3"/>
          <a:stretch>
            <a:fillRect/>
          </a:stretch>
        </p:blipFill>
        <p:spPr>
          <a:xfrm>
            <a:off x="356495" y="844382"/>
            <a:ext cx="3170195" cy="4762913"/>
          </a:xfrm>
          <a:prstGeom prst="rect">
            <a:avLst/>
          </a:prstGeom>
        </p:spPr>
      </p:pic>
      <p:sp>
        <p:nvSpPr>
          <p:cNvPr id="8" name="TextBox 7">
            <a:extLst>
              <a:ext uri="{FF2B5EF4-FFF2-40B4-BE49-F238E27FC236}">
                <a16:creationId xmlns:a16="http://schemas.microsoft.com/office/drawing/2014/main" id="{109C2271-ABCE-E2E6-51CE-3CACEA8536A6}"/>
              </a:ext>
            </a:extLst>
          </p:cNvPr>
          <p:cNvSpPr txBox="1"/>
          <p:nvPr/>
        </p:nvSpPr>
        <p:spPr>
          <a:xfrm>
            <a:off x="356495" y="5607295"/>
            <a:ext cx="3250863" cy="246221"/>
          </a:xfrm>
          <a:prstGeom prst="rect">
            <a:avLst/>
          </a:prstGeom>
          <a:noFill/>
        </p:spPr>
        <p:txBody>
          <a:bodyPr wrap="square" rtlCol="0">
            <a:spAutoFit/>
          </a:bodyPr>
          <a:lstStyle/>
          <a:p>
            <a:pPr algn="ctr"/>
            <a:r>
              <a:rPr lang="en-US" sz="1000" dirty="0"/>
              <a:t>Fisheye view of empty tank without LAPPDs.</a:t>
            </a:r>
          </a:p>
        </p:txBody>
      </p:sp>
      <p:pic>
        <p:nvPicPr>
          <p:cNvPr id="11" name="Picture 10">
            <a:extLst>
              <a:ext uri="{FF2B5EF4-FFF2-40B4-BE49-F238E27FC236}">
                <a16:creationId xmlns:a16="http://schemas.microsoft.com/office/drawing/2014/main" id="{A4F6A6C1-9823-7902-F135-AC7F97E0A96F}"/>
              </a:ext>
            </a:extLst>
          </p:cNvPr>
          <p:cNvPicPr>
            <a:picLocks noChangeAspect="1"/>
          </p:cNvPicPr>
          <p:nvPr/>
        </p:nvPicPr>
        <p:blipFill>
          <a:blip r:embed="rId4"/>
          <a:stretch>
            <a:fillRect/>
          </a:stretch>
        </p:blipFill>
        <p:spPr>
          <a:xfrm>
            <a:off x="4903928" y="3756727"/>
            <a:ext cx="3423754" cy="2371763"/>
          </a:xfrm>
          <a:prstGeom prst="rect">
            <a:avLst/>
          </a:prstGeom>
        </p:spPr>
      </p:pic>
    </p:spTree>
    <p:extLst>
      <p:ext uri="{BB962C8B-B14F-4D97-AF65-F5344CB8AC3E}">
        <p14:creationId xmlns:p14="http://schemas.microsoft.com/office/powerpoint/2010/main" val="1053288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5"/>
          </p:nvPr>
        </p:nvSpPr>
        <p:spPr>
          <a:xfrm>
            <a:off x="537997" y="4279277"/>
            <a:ext cx="2916401" cy="1305650"/>
          </a:xfrm>
        </p:spPr>
        <p:txBody>
          <a:bodyPr/>
          <a:lstStyle/>
          <a:p>
            <a:r>
              <a:rPr lang="en-US" sz="2000" dirty="0"/>
              <a:t>Conventional Photomultiplier Tubes.</a:t>
            </a:r>
          </a:p>
          <a:p>
            <a:r>
              <a:rPr lang="en-US" sz="2000" dirty="0"/>
              <a:t>Single pixel.</a:t>
            </a:r>
          </a:p>
          <a:p>
            <a:r>
              <a:rPr lang="en-US" sz="2000" dirty="0"/>
              <a:t>Nanosecond time resolution.</a:t>
            </a:r>
          </a:p>
        </p:txBody>
      </p:sp>
      <p:sp>
        <p:nvSpPr>
          <p:cNvPr id="4" name="Date Placeholder 3"/>
          <p:cNvSpPr>
            <a:spLocks noGrp="1"/>
          </p:cNvSpPr>
          <p:nvPr>
            <p:ph type="dt" sz="half" idx="16"/>
          </p:nvPr>
        </p:nvSpPr>
        <p:spPr/>
        <p:txBody>
          <a:bodyPr/>
          <a:lstStyle/>
          <a:p>
            <a:pPr>
              <a:defRPr/>
            </a:pPr>
            <a:fld id="{6A937D96-A7E1-EC4E-8ABD-C91279E01925}" type="datetime1">
              <a:rPr lang="en-US" smtClean="0"/>
              <a:t>8/10/2022</a:t>
            </a:fld>
            <a:endParaRPr lang="en-US" dirty="0"/>
          </a:p>
        </p:txBody>
      </p:sp>
      <p:sp>
        <p:nvSpPr>
          <p:cNvPr id="5" name="Footer Placeholder 4"/>
          <p:cNvSpPr>
            <a:spLocks noGrp="1"/>
          </p:cNvSpPr>
          <p:nvPr>
            <p:ph type="ftr" sz="quarter" idx="17"/>
          </p:nvPr>
        </p:nvSpPr>
        <p:spPr/>
        <p:txBody>
          <a:bodyPr/>
          <a:lstStyle/>
          <a:p>
            <a:pPr>
              <a:defRPr/>
            </a:pPr>
            <a:r>
              <a:rPr lang="en-US" dirty="0"/>
              <a:t>James Morrissette | </a:t>
            </a:r>
            <a:r>
              <a:rPr lang="en-US" sz="1200" i="0" u="none" strike="noStrike" dirty="0">
                <a:solidFill>
                  <a:schemeClr val="tx1"/>
                </a:solidFill>
                <a:effectLst/>
                <a:latin typeface="Helvetica" panose="020B0604020202020204" pitchFamily="34" charset="0"/>
                <a:cs typeface="Helvetica" panose="020B0604020202020204" pitchFamily="34" charset="0"/>
              </a:rPr>
              <a:t>LAPPD Performance Analysis for the ANNIE Experiment</a:t>
            </a:r>
            <a:endParaRPr lang="en-US" b="1" dirty="0"/>
          </a:p>
        </p:txBody>
      </p:sp>
      <p:sp>
        <p:nvSpPr>
          <p:cNvPr id="6" name="Slide Number Placeholder 5"/>
          <p:cNvSpPr>
            <a:spLocks noGrp="1"/>
          </p:cNvSpPr>
          <p:nvPr>
            <p:ph type="sldNum" sz="quarter" idx="18"/>
          </p:nvPr>
        </p:nvSpPr>
        <p:spPr/>
        <p:txBody>
          <a:bodyPr/>
          <a:lstStyle/>
          <a:p>
            <a:pPr>
              <a:defRPr/>
            </a:pPr>
            <a:fld id="{979A04A2-726F-2143-A443-7788AF27176E}" type="slidenum">
              <a:rPr lang="en-US" smtClean="0"/>
              <a:pPr>
                <a:defRPr/>
              </a:pPr>
              <a:t>7</a:t>
            </a:fld>
            <a:endParaRPr lang="en-US" dirty="0"/>
          </a:p>
        </p:txBody>
      </p:sp>
      <p:sp>
        <p:nvSpPr>
          <p:cNvPr id="7" name="Title 6"/>
          <p:cNvSpPr>
            <a:spLocks noGrp="1"/>
          </p:cNvSpPr>
          <p:nvPr>
            <p:ph type="title"/>
          </p:nvPr>
        </p:nvSpPr>
        <p:spPr>
          <a:xfrm>
            <a:off x="494515" y="222222"/>
            <a:ext cx="8686800" cy="427877"/>
          </a:xfrm>
        </p:spPr>
        <p:txBody>
          <a:bodyPr/>
          <a:lstStyle/>
          <a:p>
            <a:r>
              <a:rPr lang="en-US" sz="1950" dirty="0"/>
              <a:t>Photodetectors </a:t>
            </a:r>
          </a:p>
        </p:txBody>
      </p:sp>
      <p:pic>
        <p:nvPicPr>
          <p:cNvPr id="10" name="Picture 9" descr="A close-up of a computer&#10;&#10;Description automatically generated with low confidence">
            <a:extLst>
              <a:ext uri="{FF2B5EF4-FFF2-40B4-BE49-F238E27FC236}">
                <a16:creationId xmlns:a16="http://schemas.microsoft.com/office/drawing/2014/main" id="{2FBC7B31-DFE5-0788-AEAB-EA2F8A4E1029}"/>
              </a:ext>
            </a:extLst>
          </p:cNvPr>
          <p:cNvPicPr>
            <a:picLocks noChangeAspect="1"/>
          </p:cNvPicPr>
          <p:nvPr/>
        </p:nvPicPr>
        <p:blipFill rotWithShape="1">
          <a:blip r:embed="rId3"/>
          <a:srcRect l="3562" b="10262"/>
          <a:stretch/>
        </p:blipFill>
        <p:spPr>
          <a:xfrm>
            <a:off x="3488628" y="839915"/>
            <a:ext cx="5160857" cy="3406057"/>
          </a:xfrm>
          <a:prstGeom prst="rect">
            <a:avLst/>
          </a:prstGeom>
        </p:spPr>
      </p:pic>
      <p:sp>
        <p:nvSpPr>
          <p:cNvPr id="14" name="TextBox 13">
            <a:extLst>
              <a:ext uri="{FF2B5EF4-FFF2-40B4-BE49-F238E27FC236}">
                <a16:creationId xmlns:a16="http://schemas.microsoft.com/office/drawing/2014/main" id="{2FB6DCEE-AE24-876D-F06C-9DDBDDDEEB53}"/>
              </a:ext>
            </a:extLst>
          </p:cNvPr>
          <p:cNvSpPr txBox="1"/>
          <p:nvPr/>
        </p:nvSpPr>
        <p:spPr>
          <a:xfrm>
            <a:off x="3769257" y="4590263"/>
            <a:ext cx="4836745" cy="1569660"/>
          </a:xfrm>
          <a:prstGeom prst="rect">
            <a:avLst/>
          </a:prstGeom>
          <a:noFill/>
        </p:spPr>
        <p:txBody>
          <a:bodyPr wrap="square" rtlCol="0">
            <a:spAutoFit/>
          </a:bodyPr>
          <a:lstStyle/>
          <a:p>
            <a:r>
              <a:rPr lang="en-US" dirty="0">
                <a:solidFill>
                  <a:schemeClr val="accent6"/>
                </a:solidFill>
                <a:latin typeface="Helvetica" panose="020B0604020202020204" pitchFamily="34" charset="0"/>
                <a:cs typeface="Helvetica" panose="020B0604020202020204" pitchFamily="34" charset="0"/>
              </a:rPr>
              <a:t>LAPPDs which are capable of spatial resolution below a cm and 100 times faster than </a:t>
            </a:r>
            <a:r>
              <a:rPr lang="en-US" dirty="0" err="1">
                <a:solidFill>
                  <a:schemeClr val="accent6"/>
                </a:solidFill>
                <a:latin typeface="Helvetica" panose="020B0604020202020204" pitchFamily="34" charset="0"/>
                <a:cs typeface="Helvetica" panose="020B0604020202020204" pitchFamily="34" charset="0"/>
              </a:rPr>
              <a:t>PMTs.</a:t>
            </a:r>
            <a:r>
              <a:rPr lang="en-US" dirty="0">
                <a:solidFill>
                  <a:schemeClr val="accent6"/>
                </a:solidFill>
                <a:latin typeface="Helvetica" panose="020B0604020202020204" pitchFamily="34" charset="0"/>
                <a:cs typeface="Helvetica" panose="020B0604020202020204" pitchFamily="34" charset="0"/>
              </a:rPr>
              <a:t> </a:t>
            </a:r>
          </a:p>
          <a:p>
            <a:endParaRPr lang="en-US" dirty="0"/>
          </a:p>
        </p:txBody>
      </p:sp>
      <p:pic>
        <p:nvPicPr>
          <p:cNvPr id="12" name="Picture 11">
            <a:extLst>
              <a:ext uri="{FF2B5EF4-FFF2-40B4-BE49-F238E27FC236}">
                <a16:creationId xmlns:a16="http://schemas.microsoft.com/office/drawing/2014/main" id="{3274862A-F62F-5EE0-BA51-6633AD1DE4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14" y="839915"/>
            <a:ext cx="2959885" cy="343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016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fld id="{C8C67EE9-579A-1249-A98B-870AEB2A1569}" type="datetime1">
              <a:rPr lang="en-US" smtClean="0"/>
              <a:t>8/10/2022</a:t>
            </a:fld>
            <a:endParaRPr lang="en-US" dirty="0"/>
          </a:p>
        </p:txBody>
      </p:sp>
      <p:sp>
        <p:nvSpPr>
          <p:cNvPr id="5" name="Footer Placeholder 4"/>
          <p:cNvSpPr>
            <a:spLocks noGrp="1"/>
          </p:cNvSpPr>
          <p:nvPr>
            <p:ph type="ftr" sz="quarter" idx="3"/>
          </p:nvPr>
        </p:nvSpPr>
        <p:spPr/>
        <p:txBody>
          <a:bodyPr/>
          <a:lstStyle/>
          <a:p>
            <a:pPr>
              <a:defRPr/>
            </a:pPr>
            <a:r>
              <a:rPr lang="en-US" dirty="0"/>
              <a:t>James Morrissette | </a:t>
            </a:r>
            <a:r>
              <a:rPr lang="en-US" sz="1200" i="0" u="none" strike="noStrike" dirty="0">
                <a:solidFill>
                  <a:schemeClr val="tx1"/>
                </a:solidFill>
                <a:effectLst/>
                <a:latin typeface="Helvetica" panose="020B0604020202020204" pitchFamily="34" charset="0"/>
                <a:cs typeface="Helvetica" panose="020B0604020202020204" pitchFamily="34" charset="0"/>
              </a:rPr>
              <a:t>LAPPD Performance Analysis for the ANNIE Experiment</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7" name="Title 6"/>
          <p:cNvSpPr>
            <a:spLocks noGrp="1"/>
          </p:cNvSpPr>
          <p:nvPr>
            <p:ph type="title"/>
          </p:nvPr>
        </p:nvSpPr>
        <p:spPr>
          <a:xfrm>
            <a:off x="457200" y="207366"/>
            <a:ext cx="8686800" cy="427877"/>
          </a:xfrm>
        </p:spPr>
        <p:txBody>
          <a:bodyPr/>
          <a:lstStyle/>
          <a:p>
            <a:r>
              <a:rPr lang="en-US" sz="1950" dirty="0"/>
              <a:t>Project Goals </a:t>
            </a:r>
          </a:p>
        </p:txBody>
      </p:sp>
      <p:sp>
        <p:nvSpPr>
          <p:cNvPr id="9" name="TextBox 8">
            <a:extLst>
              <a:ext uri="{FF2B5EF4-FFF2-40B4-BE49-F238E27FC236}">
                <a16:creationId xmlns:a16="http://schemas.microsoft.com/office/drawing/2014/main" id="{91EBC6C1-4C84-3552-7202-1AA6B3D932D0}"/>
              </a:ext>
            </a:extLst>
          </p:cNvPr>
          <p:cNvSpPr txBox="1"/>
          <p:nvPr/>
        </p:nvSpPr>
        <p:spPr>
          <a:xfrm>
            <a:off x="222250" y="798107"/>
            <a:ext cx="8565051" cy="37702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Photon patterns on LAPPDs can only be indirectly inferred from the voltage signals produced by the detector. </a:t>
            </a:r>
          </a:p>
          <a:p>
            <a:pPr marL="342900" indent="-342900">
              <a:buFont typeface="Arial" panose="020B0604020202020204" pitchFamily="34" charset="0"/>
              <a:buChar char="•"/>
            </a:pPr>
            <a:endParaRPr lang="en-US" sz="15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We need to understand the single photoelectron (PE) response in order to extrapolate where, when, and how many photons hit the LAPPD.</a:t>
            </a:r>
          </a:p>
          <a:p>
            <a:endParaRPr lang="en-US" sz="20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The single PE response is difficult to measure from </a:t>
            </a:r>
            <a:r>
              <a:rPr lang="en-US" sz="2000" i="1" dirty="0">
                <a:latin typeface="Helvetica" panose="020B0604020202020204" pitchFamily="34" charset="0"/>
                <a:cs typeface="Helvetica" panose="020B0604020202020204" pitchFamily="34" charset="0"/>
              </a:rPr>
              <a:t>in situ</a:t>
            </a:r>
            <a:r>
              <a:rPr lang="en-US" sz="2000" dirty="0">
                <a:latin typeface="Helvetica" panose="020B0604020202020204" pitchFamily="34" charset="0"/>
                <a:cs typeface="Helvetica" panose="020B0604020202020204" pitchFamily="34" charset="0"/>
              </a:rPr>
              <a:t> data </a:t>
            </a: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neutrino events can produce many hundreds of photons </a:t>
            </a:r>
          </a:p>
          <a:p>
            <a:pPr marL="800100" lvl="1"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trigger threshold is too high to see small signals </a:t>
            </a:r>
            <a:r>
              <a:rPr lang="en-US" sz="2000" i="1" dirty="0">
                <a:latin typeface="Helvetica" panose="020B0604020202020204" pitchFamily="34" charset="0"/>
                <a:cs typeface="Helvetica" panose="020B0604020202020204" pitchFamily="34" charset="0"/>
              </a:rPr>
              <a:t>in situ</a:t>
            </a:r>
            <a:r>
              <a:rPr lang="en-US" sz="2000" dirty="0">
                <a:latin typeface="Helvetica" panose="020B0604020202020204" pitchFamily="34" charset="0"/>
                <a:cs typeface="Helvetica" panose="020B0604020202020204" pitchFamily="34" charset="0"/>
              </a:rPr>
              <a:t> laser calibration data. </a:t>
            </a:r>
          </a:p>
          <a:p>
            <a:endParaRPr lang="en-US" sz="2000" dirty="0">
              <a:latin typeface="Helvetica" panose="020B0604020202020204" pitchFamily="34" charset="0"/>
              <a:cs typeface="Helvetica" panose="020B0604020202020204" pitchFamily="34" charset="0"/>
            </a:endParaRPr>
          </a:p>
          <a:p>
            <a:endParaRPr lang="en-US" dirty="0"/>
          </a:p>
        </p:txBody>
      </p:sp>
      <p:grpSp>
        <p:nvGrpSpPr>
          <p:cNvPr id="10" name="Group 9">
            <a:extLst>
              <a:ext uri="{FF2B5EF4-FFF2-40B4-BE49-F238E27FC236}">
                <a16:creationId xmlns:a16="http://schemas.microsoft.com/office/drawing/2014/main" id="{8C80448E-1475-5D49-A1C8-3C960F4C7E83}"/>
              </a:ext>
            </a:extLst>
          </p:cNvPr>
          <p:cNvGrpSpPr/>
          <p:nvPr/>
        </p:nvGrpSpPr>
        <p:grpSpPr>
          <a:xfrm>
            <a:off x="3200192" y="3574198"/>
            <a:ext cx="4380111" cy="2669576"/>
            <a:chOff x="3200192" y="3574198"/>
            <a:chExt cx="4380111" cy="2669576"/>
          </a:xfrm>
        </p:grpSpPr>
        <p:pic>
          <p:nvPicPr>
            <p:cNvPr id="8" name="Picture 7">
              <a:extLst>
                <a:ext uri="{FF2B5EF4-FFF2-40B4-BE49-F238E27FC236}">
                  <a16:creationId xmlns:a16="http://schemas.microsoft.com/office/drawing/2014/main" id="{1B22D53B-A7BF-6A39-5465-F7580ED38CB7}"/>
                </a:ext>
              </a:extLst>
            </p:cNvPr>
            <p:cNvPicPr>
              <a:picLocks noChangeAspect="1"/>
            </p:cNvPicPr>
            <p:nvPr/>
          </p:nvPicPr>
          <p:blipFill>
            <a:blip r:embed="rId3"/>
            <a:stretch>
              <a:fillRect/>
            </a:stretch>
          </p:blipFill>
          <p:spPr>
            <a:xfrm>
              <a:off x="3200400" y="3574198"/>
              <a:ext cx="4379903" cy="2635694"/>
            </a:xfrm>
            <a:prstGeom prst="rect">
              <a:avLst/>
            </a:prstGeom>
          </p:spPr>
        </p:pic>
        <p:sp>
          <p:nvSpPr>
            <p:cNvPr id="2" name="TextBox 1">
              <a:extLst>
                <a:ext uri="{FF2B5EF4-FFF2-40B4-BE49-F238E27FC236}">
                  <a16:creationId xmlns:a16="http://schemas.microsoft.com/office/drawing/2014/main" id="{E9AEED89-5F2D-E0FD-7154-D41DEA80BD77}"/>
                </a:ext>
              </a:extLst>
            </p:cNvPr>
            <p:cNvSpPr txBox="1"/>
            <p:nvPr/>
          </p:nvSpPr>
          <p:spPr>
            <a:xfrm rot="16200000">
              <a:off x="2713703" y="4608124"/>
              <a:ext cx="1219200" cy="246221"/>
            </a:xfrm>
            <a:prstGeom prst="rect">
              <a:avLst/>
            </a:prstGeom>
            <a:noFill/>
          </p:spPr>
          <p:txBody>
            <a:bodyPr wrap="square" rtlCol="0">
              <a:spAutoFit/>
            </a:bodyPr>
            <a:lstStyle/>
            <a:p>
              <a:r>
                <a:rPr lang="en-US" sz="1000" dirty="0">
                  <a:solidFill>
                    <a:srgbClr val="404040"/>
                  </a:solidFill>
                  <a:latin typeface="Helvetica" panose="020B0604020202020204" pitchFamily="34" charset="0"/>
                  <a:cs typeface="Helvetica" panose="020B0604020202020204" pitchFamily="34" charset="0"/>
                </a:rPr>
                <a:t>Stripline number</a:t>
              </a:r>
            </a:p>
          </p:txBody>
        </p:sp>
        <p:sp>
          <p:nvSpPr>
            <p:cNvPr id="3" name="TextBox 2">
              <a:extLst>
                <a:ext uri="{FF2B5EF4-FFF2-40B4-BE49-F238E27FC236}">
                  <a16:creationId xmlns:a16="http://schemas.microsoft.com/office/drawing/2014/main" id="{501B0517-EAB1-1F51-675A-78724ECA9F9E}"/>
                </a:ext>
              </a:extLst>
            </p:cNvPr>
            <p:cNvSpPr txBox="1"/>
            <p:nvPr/>
          </p:nvSpPr>
          <p:spPr>
            <a:xfrm>
              <a:off x="5122606" y="5997553"/>
              <a:ext cx="1061884" cy="246221"/>
            </a:xfrm>
            <a:prstGeom prst="rect">
              <a:avLst/>
            </a:prstGeom>
            <a:noFill/>
          </p:spPr>
          <p:txBody>
            <a:bodyPr wrap="square" rtlCol="0">
              <a:spAutoFit/>
            </a:bodyPr>
            <a:lstStyle/>
            <a:p>
              <a:r>
                <a:rPr lang="en-US" sz="1000" dirty="0">
                  <a:solidFill>
                    <a:srgbClr val="404040"/>
                  </a:solidFill>
                  <a:latin typeface="Helvetica" panose="020B0604020202020204" pitchFamily="34" charset="0"/>
                  <a:cs typeface="Helvetica" panose="020B0604020202020204" pitchFamily="34" charset="0"/>
                </a:rPr>
                <a:t>voltage</a:t>
              </a:r>
            </a:p>
          </p:txBody>
        </p:sp>
      </p:grpSp>
    </p:spTree>
    <p:extLst>
      <p:ext uri="{BB962C8B-B14F-4D97-AF65-F5344CB8AC3E}">
        <p14:creationId xmlns:p14="http://schemas.microsoft.com/office/powerpoint/2010/main" val="3906449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pPr>
              <a:defRPr/>
            </a:pPr>
            <a:fld id="{C8C67EE9-579A-1249-A98B-870AEB2A1569}" type="datetime1">
              <a:rPr lang="en-US" smtClean="0"/>
              <a:t>8/10/2022</a:t>
            </a:fld>
            <a:endParaRPr lang="en-US" dirty="0"/>
          </a:p>
        </p:txBody>
      </p:sp>
      <p:sp>
        <p:nvSpPr>
          <p:cNvPr id="5" name="Footer Placeholder 4"/>
          <p:cNvSpPr>
            <a:spLocks noGrp="1"/>
          </p:cNvSpPr>
          <p:nvPr>
            <p:ph type="ftr" sz="quarter" idx="3"/>
          </p:nvPr>
        </p:nvSpPr>
        <p:spPr/>
        <p:txBody>
          <a:bodyPr/>
          <a:lstStyle/>
          <a:p>
            <a:pPr>
              <a:defRPr/>
            </a:pPr>
            <a:r>
              <a:rPr lang="en-US" dirty="0"/>
              <a:t>James Morrissette | </a:t>
            </a:r>
            <a:r>
              <a:rPr lang="en-US" sz="1200" i="0" u="none" strike="noStrike" dirty="0">
                <a:solidFill>
                  <a:schemeClr val="tx1"/>
                </a:solidFill>
                <a:effectLst/>
                <a:latin typeface="Helvetica" panose="020B0604020202020204" pitchFamily="34" charset="0"/>
                <a:cs typeface="Helvetica" panose="020B0604020202020204" pitchFamily="34" charset="0"/>
              </a:rPr>
              <a:t>LAPPD Performance Analysis for the ANNIE Experiment</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7" name="Title 6"/>
          <p:cNvSpPr>
            <a:spLocks noGrp="1"/>
          </p:cNvSpPr>
          <p:nvPr>
            <p:ph type="title"/>
          </p:nvPr>
        </p:nvSpPr>
        <p:spPr>
          <a:xfrm>
            <a:off x="457200" y="207366"/>
            <a:ext cx="8686800" cy="427877"/>
          </a:xfrm>
        </p:spPr>
        <p:txBody>
          <a:bodyPr/>
          <a:lstStyle/>
          <a:p>
            <a:r>
              <a:rPr lang="en-US" sz="1950" dirty="0"/>
              <a:t>Project Goals </a:t>
            </a:r>
          </a:p>
        </p:txBody>
      </p:sp>
      <p:sp>
        <p:nvSpPr>
          <p:cNvPr id="9" name="TextBox 8">
            <a:extLst>
              <a:ext uri="{FF2B5EF4-FFF2-40B4-BE49-F238E27FC236}">
                <a16:creationId xmlns:a16="http://schemas.microsoft.com/office/drawing/2014/main" id="{91EBC6C1-4C84-3552-7202-1AA6B3D932D0}"/>
              </a:ext>
            </a:extLst>
          </p:cNvPr>
          <p:cNvSpPr txBox="1"/>
          <p:nvPr/>
        </p:nvSpPr>
        <p:spPr>
          <a:xfrm>
            <a:off x="758648" y="4853454"/>
            <a:ext cx="7626704" cy="1384995"/>
          </a:xfrm>
          <a:prstGeom prst="rect">
            <a:avLst/>
          </a:prstGeom>
          <a:noFill/>
        </p:spPr>
        <p:txBody>
          <a:bodyPr wrap="square" rtlCol="0">
            <a:spAutoFit/>
          </a:bodyPr>
          <a:lstStyle/>
          <a:p>
            <a:pPr algn="ctr"/>
            <a:r>
              <a:rPr lang="en-US" sz="2000" dirty="0">
                <a:latin typeface="Helvetica" panose="020B0604020202020204" pitchFamily="34" charset="0"/>
                <a:cs typeface="Helvetica" panose="020B0604020202020204" pitchFamily="34" charset="0"/>
              </a:rPr>
              <a:t>Determining the single PE response is most straightforward using data from the dark box. It offered the most controlled data and is not impeded by a threshold trigger. </a:t>
            </a:r>
          </a:p>
          <a:p>
            <a:endParaRPr lang="en-US" dirty="0"/>
          </a:p>
        </p:txBody>
      </p:sp>
      <p:pic>
        <p:nvPicPr>
          <p:cNvPr id="3" name="Picture 2">
            <a:extLst>
              <a:ext uri="{FF2B5EF4-FFF2-40B4-BE49-F238E27FC236}">
                <a16:creationId xmlns:a16="http://schemas.microsoft.com/office/drawing/2014/main" id="{576B23FC-F57E-22A7-312C-EC22931058B9}"/>
              </a:ext>
            </a:extLst>
          </p:cNvPr>
          <p:cNvPicPr>
            <a:picLocks noChangeAspect="1"/>
          </p:cNvPicPr>
          <p:nvPr/>
        </p:nvPicPr>
        <p:blipFill>
          <a:blip r:embed="rId3"/>
          <a:stretch>
            <a:fillRect/>
          </a:stretch>
        </p:blipFill>
        <p:spPr>
          <a:xfrm>
            <a:off x="1570912" y="927083"/>
            <a:ext cx="5657452" cy="3793489"/>
          </a:xfrm>
          <a:prstGeom prst="rect">
            <a:avLst/>
          </a:prstGeom>
        </p:spPr>
      </p:pic>
    </p:spTree>
    <p:extLst>
      <p:ext uri="{BB962C8B-B14F-4D97-AF65-F5344CB8AC3E}">
        <p14:creationId xmlns:p14="http://schemas.microsoft.com/office/powerpoint/2010/main" val="1041356856"/>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3" id="{EB96F61D-0660-9747-A675-216FF6C86284}" vid="{11929733-D318-6344-B1CB-9B297CDC1F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FNAL_PowerPoint_4x3-seasons_052121</Template>
  <TotalTime>5095</TotalTime>
  <Words>913</Words>
  <Application>Microsoft Office PowerPoint</Application>
  <PresentationFormat>On-screen Show (4:3)</PresentationFormat>
  <Paragraphs>134</Paragraphs>
  <Slides>14</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Helvetica</vt:lpstr>
      <vt:lpstr>Fermilab_PPT_090815</vt:lpstr>
      <vt:lpstr>PowerPoint Presentation</vt:lpstr>
      <vt:lpstr>What is ANNIE? </vt:lpstr>
      <vt:lpstr>What is ANNIE? </vt:lpstr>
      <vt:lpstr>Experimental Setup</vt:lpstr>
      <vt:lpstr>Photon Detection </vt:lpstr>
      <vt:lpstr>Enabling Technologies</vt:lpstr>
      <vt:lpstr>Photodetectors </vt:lpstr>
      <vt:lpstr>Project Goals </vt:lpstr>
      <vt:lpstr>Project Goals </vt:lpstr>
      <vt:lpstr>Processing the Single PE response</vt:lpstr>
      <vt:lpstr>Understanding the Single PE response</vt:lpstr>
      <vt:lpstr>Next Steps</vt:lpstr>
      <vt:lpstr>Acknowledgments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Morrissette</dc:creator>
  <cp:lastModifiedBy>James Morrissette</cp:lastModifiedBy>
  <cp:revision>5</cp:revision>
  <cp:lastPrinted>2014-01-20T19:40:21Z</cp:lastPrinted>
  <dcterms:created xsi:type="dcterms:W3CDTF">2022-08-03T19:11:39Z</dcterms:created>
  <dcterms:modified xsi:type="dcterms:W3CDTF">2022-08-11T05:31:08Z</dcterms:modified>
</cp:coreProperties>
</file>