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67" r:id="rId2"/>
  </p:sldIdLst>
  <p:sldSz cx="43891200" cy="38404800"/>
  <p:notesSz cx="6858000" cy="9144000"/>
  <p:defaultTextStyle>
    <a:defPPr>
      <a:defRPr lang="en-US"/>
    </a:defPPr>
    <a:lvl1pPr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1pPr>
    <a:lvl2pPr marL="2349434" indent="-1834489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2pPr>
    <a:lvl3pPr marL="4700656" indent="-3670767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3pPr>
    <a:lvl4pPr marL="7051877" indent="-5507044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4pPr>
    <a:lvl5pPr marL="9403099" indent="-7343322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5pPr>
    <a:lvl6pPr marL="2574722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6pPr>
    <a:lvl7pPr marL="3089666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7pPr>
    <a:lvl8pPr marL="3604611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8pPr>
    <a:lvl9pPr marL="4119555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56">
          <p15:clr>
            <a:srgbClr val="A4A3A4"/>
          </p15:clr>
        </p15:guide>
        <p15:guide id="2" orient="horz" pos="8059">
          <p15:clr>
            <a:srgbClr val="A4A3A4"/>
          </p15:clr>
        </p15:guide>
        <p15:guide id="3" orient="horz" pos="12624">
          <p15:clr>
            <a:srgbClr val="A4A3A4"/>
          </p15:clr>
        </p15:guide>
        <p15:guide id="4" orient="horz" pos="7571">
          <p15:clr>
            <a:srgbClr val="A4A3A4"/>
          </p15:clr>
        </p15:guide>
        <p15:guide id="5" orient="horz" pos="21915">
          <p15:clr>
            <a:srgbClr val="A4A3A4"/>
          </p15:clr>
        </p15:guide>
        <p15:guide id="6" orient="horz" pos="16536">
          <p15:clr>
            <a:srgbClr val="A4A3A4"/>
          </p15:clr>
        </p15:guide>
        <p15:guide id="7" orient="horz" pos="3876">
          <p15:clr>
            <a:srgbClr val="A4A3A4"/>
          </p15:clr>
        </p15:guide>
        <p15:guide id="8" orient="horz" pos="13086">
          <p15:clr>
            <a:srgbClr val="A4A3A4"/>
          </p15:clr>
        </p15:guide>
        <p15:guide id="9" pos="794">
          <p15:clr>
            <a:srgbClr val="A4A3A4"/>
          </p15:clr>
        </p15:guide>
        <p15:guide id="10" pos="26805">
          <p15:clr>
            <a:srgbClr val="A4A3A4"/>
          </p15:clr>
        </p15:guide>
        <p15:guide id="11" pos="12134">
          <p15:clr>
            <a:srgbClr val="A4A3A4"/>
          </p15:clr>
        </p15:guide>
        <p15:guide id="12" pos="19128">
          <p15:clr>
            <a:srgbClr val="A4A3A4"/>
          </p15:clr>
        </p15:guide>
        <p15:guide id="13" pos="18373">
          <p15:clr>
            <a:srgbClr val="A4A3A4"/>
          </p15:clr>
        </p15:guide>
        <p15:guide id="14" pos="1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3"/>
  </p:normalViewPr>
  <p:slideViewPr>
    <p:cSldViewPr snapToGrid="0" snapToObjects="1">
      <p:cViewPr varScale="1">
        <p:scale>
          <a:sx n="24" d="100"/>
          <a:sy n="24" d="100"/>
        </p:scale>
        <p:origin x="1982" y="69"/>
      </p:cViewPr>
      <p:guideLst>
        <p:guide orient="horz" pos="4356"/>
        <p:guide orient="horz" pos="8059"/>
        <p:guide orient="horz" pos="12624"/>
        <p:guide orient="horz" pos="7571"/>
        <p:guide orient="horz" pos="21915"/>
        <p:guide orient="horz" pos="16536"/>
        <p:guide orient="horz" pos="3876"/>
        <p:guide orient="horz" pos="13086"/>
        <p:guide pos="794"/>
        <p:guide pos="26805"/>
        <p:guide pos="12134"/>
        <p:guide pos="19128"/>
        <p:guide pos="18373"/>
        <p:guide pos="1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303219" y="19516263"/>
            <a:ext cx="27860145" cy="6313887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Picture Placeholder 6"/>
          <p:cNvSpPr>
            <a:spLocks noGrp="1" noChangeAspect="1"/>
          </p:cNvSpPr>
          <p:nvPr>
            <p:ph type="pic" sz="quarter" idx="38"/>
          </p:nvPr>
        </p:nvSpPr>
        <p:spPr>
          <a:xfrm>
            <a:off x="30434307" y="5613392"/>
            <a:ext cx="12132810" cy="7597463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30418587" y="23524083"/>
            <a:ext cx="12132810" cy="5919440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434306" y="32618879"/>
            <a:ext cx="2560983" cy="1362374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40193473" y="32601600"/>
            <a:ext cx="2560983" cy="1400920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33645174" y="32650147"/>
            <a:ext cx="2560983" cy="1362374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37"/>
          <p:cNvSpPr>
            <a:spLocks noGrp="1"/>
          </p:cNvSpPr>
          <p:nvPr>
            <p:ph type="pic" sz="quarter" idx="24"/>
          </p:nvPr>
        </p:nvSpPr>
        <p:spPr>
          <a:xfrm>
            <a:off x="36955335" y="32618880"/>
            <a:ext cx="2560983" cy="138886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25"/>
          </p:nvPr>
        </p:nvSpPr>
        <p:spPr>
          <a:xfrm>
            <a:off x="1344880" y="861520"/>
            <a:ext cx="41206517" cy="3329393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11000" b="1" i="0" baseline="0">
                <a:solidFill>
                  <a:schemeClr val="bg1"/>
                </a:solidFill>
                <a:latin typeface="Helvetica"/>
              </a:defRPr>
            </a:lvl1pPr>
            <a:lvl2pPr marL="514944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28"/>
          </p:nvPr>
        </p:nvSpPr>
        <p:spPr>
          <a:xfrm>
            <a:off x="1261532" y="27886355"/>
            <a:ext cx="27932750" cy="1107823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9"/>
          <p:cNvSpPr>
            <a:spLocks noGrp="1"/>
          </p:cNvSpPr>
          <p:nvPr>
            <p:ph type="body" sz="quarter" idx="31"/>
          </p:nvPr>
        </p:nvSpPr>
        <p:spPr>
          <a:xfrm>
            <a:off x="1303218" y="25830149"/>
            <a:ext cx="27862222" cy="1301246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"/>
          <p:cNvSpPr>
            <a:spLocks noGrp="1" noChangeAspect="1"/>
          </p:cNvSpPr>
          <p:nvPr>
            <p:ph type="pic" sz="quarter" idx="34"/>
          </p:nvPr>
        </p:nvSpPr>
        <p:spPr>
          <a:xfrm>
            <a:off x="1261525" y="11475996"/>
            <a:ext cx="18033469" cy="5411596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6"/>
          <p:cNvSpPr>
            <a:spLocks noGrp="1" noChangeAspect="1"/>
          </p:cNvSpPr>
          <p:nvPr>
            <p:ph type="pic" sz="quarter" idx="36"/>
          </p:nvPr>
        </p:nvSpPr>
        <p:spPr>
          <a:xfrm>
            <a:off x="20456164" y="11475996"/>
            <a:ext cx="8708649" cy="5411596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Text Placeholder 49"/>
          <p:cNvSpPr>
            <a:spLocks noGrp="1"/>
          </p:cNvSpPr>
          <p:nvPr>
            <p:ph type="body" sz="quarter" idx="39"/>
          </p:nvPr>
        </p:nvSpPr>
        <p:spPr>
          <a:xfrm>
            <a:off x="1261532" y="5587656"/>
            <a:ext cx="27932750" cy="1103464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40"/>
          </p:nvPr>
        </p:nvSpPr>
        <p:spPr>
          <a:xfrm>
            <a:off x="1261533" y="6691121"/>
            <a:ext cx="27926299" cy="3907908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74"/>
          <p:cNvSpPr>
            <a:spLocks noGrp="1"/>
          </p:cNvSpPr>
          <p:nvPr>
            <p:ph type="body" sz="quarter" idx="41"/>
          </p:nvPr>
        </p:nvSpPr>
        <p:spPr>
          <a:xfrm>
            <a:off x="1261533" y="29063092"/>
            <a:ext cx="27926299" cy="5681402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74"/>
          <p:cNvSpPr>
            <a:spLocks noGrp="1"/>
          </p:cNvSpPr>
          <p:nvPr>
            <p:ph type="body" sz="quarter" idx="42"/>
          </p:nvPr>
        </p:nvSpPr>
        <p:spPr>
          <a:xfrm>
            <a:off x="30434307" y="16658689"/>
            <a:ext cx="12132810" cy="6033544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59"/>
          <p:cNvSpPr>
            <a:spLocks noGrp="1"/>
          </p:cNvSpPr>
          <p:nvPr>
            <p:ph type="body" sz="quarter" idx="35"/>
          </p:nvPr>
        </p:nvSpPr>
        <p:spPr>
          <a:xfrm>
            <a:off x="1261525" y="16887591"/>
            <a:ext cx="18033469" cy="1828572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59"/>
          <p:cNvSpPr>
            <a:spLocks noGrp="1"/>
          </p:cNvSpPr>
          <p:nvPr>
            <p:ph type="body" sz="quarter" idx="37"/>
          </p:nvPr>
        </p:nvSpPr>
        <p:spPr>
          <a:xfrm>
            <a:off x="20456163" y="16887591"/>
            <a:ext cx="8717465" cy="1828572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59"/>
          <p:cNvSpPr>
            <a:spLocks noGrp="1"/>
          </p:cNvSpPr>
          <p:nvPr>
            <p:ph type="body" sz="quarter" idx="30"/>
          </p:nvPr>
        </p:nvSpPr>
        <p:spPr>
          <a:xfrm>
            <a:off x="30434307" y="13210855"/>
            <a:ext cx="12132810" cy="2577624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32"/>
          </p:nvPr>
        </p:nvSpPr>
        <p:spPr>
          <a:xfrm>
            <a:off x="30434304" y="29443521"/>
            <a:ext cx="12132811" cy="1937574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70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6"/>
          <p:cNvSpPr>
            <a:spLocks noGrp="1" noChangeAspect="1"/>
          </p:cNvSpPr>
          <p:nvPr>
            <p:ph type="pic" sz="quarter" idx="55"/>
          </p:nvPr>
        </p:nvSpPr>
        <p:spPr>
          <a:xfrm>
            <a:off x="15526699" y="23875506"/>
            <a:ext cx="12955589" cy="8026894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1344878" y="32463358"/>
            <a:ext cx="2735823" cy="206426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11887968" y="32463358"/>
            <a:ext cx="2487112" cy="206426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4839240" y="32463358"/>
            <a:ext cx="2735823" cy="206426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7"/>
          <p:cNvSpPr>
            <a:spLocks noGrp="1"/>
          </p:cNvSpPr>
          <p:nvPr>
            <p:ph type="pic" sz="quarter" idx="24"/>
          </p:nvPr>
        </p:nvSpPr>
        <p:spPr>
          <a:xfrm>
            <a:off x="8284447" y="32463358"/>
            <a:ext cx="2735823" cy="206426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25"/>
          </p:nvPr>
        </p:nvSpPr>
        <p:spPr>
          <a:xfrm>
            <a:off x="1344880" y="861520"/>
            <a:ext cx="41206517" cy="3456391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11000" b="1" i="0" baseline="0">
                <a:solidFill>
                  <a:schemeClr val="bg1"/>
                </a:solidFill>
                <a:latin typeface="Helvetica"/>
              </a:defRPr>
            </a:lvl1pPr>
            <a:lvl2pPr marL="514944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34"/>
          </p:nvPr>
        </p:nvSpPr>
        <p:spPr>
          <a:xfrm>
            <a:off x="1344878" y="13683967"/>
            <a:ext cx="13030200" cy="9196428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9"/>
          <p:cNvSpPr>
            <a:spLocks noGrp="1"/>
          </p:cNvSpPr>
          <p:nvPr>
            <p:ph type="body" sz="quarter" idx="39"/>
          </p:nvPr>
        </p:nvSpPr>
        <p:spPr>
          <a:xfrm>
            <a:off x="1344876" y="5854133"/>
            <a:ext cx="13030200" cy="1103464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4"/>
          <p:cNvSpPr>
            <a:spLocks noGrp="1"/>
          </p:cNvSpPr>
          <p:nvPr>
            <p:ph type="body" sz="quarter" idx="40"/>
          </p:nvPr>
        </p:nvSpPr>
        <p:spPr>
          <a:xfrm>
            <a:off x="1344880" y="7086372"/>
            <a:ext cx="13030200" cy="5675629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4"/>
          <p:cNvSpPr>
            <a:spLocks noGrp="1"/>
          </p:cNvSpPr>
          <p:nvPr>
            <p:ph type="body" sz="quarter" idx="41"/>
          </p:nvPr>
        </p:nvSpPr>
        <p:spPr>
          <a:xfrm>
            <a:off x="1344878" y="25191468"/>
            <a:ext cx="13030200" cy="5954638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44"/>
          </p:nvPr>
        </p:nvSpPr>
        <p:spPr>
          <a:xfrm>
            <a:off x="29471300" y="20030823"/>
            <a:ext cx="8781100" cy="7077256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15452089" y="5949152"/>
            <a:ext cx="13030200" cy="6299474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74"/>
          <p:cNvSpPr>
            <a:spLocks noGrp="1"/>
          </p:cNvSpPr>
          <p:nvPr>
            <p:ph type="body" sz="quarter" idx="50"/>
          </p:nvPr>
        </p:nvSpPr>
        <p:spPr>
          <a:xfrm>
            <a:off x="29568205" y="14882875"/>
            <a:ext cx="13030200" cy="4233548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9"/>
          <p:cNvSpPr>
            <a:spLocks noGrp="1"/>
          </p:cNvSpPr>
          <p:nvPr>
            <p:ph type="body" sz="quarter" idx="49"/>
          </p:nvPr>
        </p:nvSpPr>
        <p:spPr>
          <a:xfrm>
            <a:off x="15526700" y="31902400"/>
            <a:ext cx="13030200" cy="2625227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9"/>
          <p:cNvSpPr>
            <a:spLocks noGrp="1"/>
          </p:cNvSpPr>
          <p:nvPr>
            <p:ph type="body" sz="quarter" idx="35"/>
          </p:nvPr>
        </p:nvSpPr>
        <p:spPr>
          <a:xfrm>
            <a:off x="1344878" y="22880395"/>
            <a:ext cx="13030200" cy="1230914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9"/>
          <p:cNvSpPr>
            <a:spLocks noGrp="1"/>
          </p:cNvSpPr>
          <p:nvPr>
            <p:ph type="body" sz="quarter" idx="47"/>
          </p:nvPr>
        </p:nvSpPr>
        <p:spPr>
          <a:xfrm>
            <a:off x="15452089" y="12248626"/>
            <a:ext cx="13030200" cy="1689336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4"/>
          <p:cNvSpPr>
            <a:spLocks noGrp="1"/>
          </p:cNvSpPr>
          <p:nvPr>
            <p:ph type="body" sz="quarter" idx="52"/>
          </p:nvPr>
        </p:nvSpPr>
        <p:spPr>
          <a:xfrm>
            <a:off x="29471299" y="29011645"/>
            <a:ext cx="13030200" cy="5515982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29568206" y="5949152"/>
            <a:ext cx="13030200" cy="6299474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54"/>
          </p:nvPr>
        </p:nvSpPr>
        <p:spPr>
          <a:xfrm>
            <a:off x="15452089" y="15986339"/>
            <a:ext cx="13030200" cy="6894055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56"/>
          </p:nvPr>
        </p:nvSpPr>
        <p:spPr>
          <a:xfrm>
            <a:off x="15452088" y="14882875"/>
            <a:ext cx="13030200" cy="1103464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9"/>
          <p:cNvSpPr>
            <a:spLocks noGrp="1"/>
          </p:cNvSpPr>
          <p:nvPr>
            <p:ph type="body" sz="quarter" idx="57"/>
          </p:nvPr>
        </p:nvSpPr>
        <p:spPr>
          <a:xfrm>
            <a:off x="29471300" y="27908181"/>
            <a:ext cx="13030200" cy="1103464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59"/>
          <p:cNvSpPr>
            <a:spLocks noGrp="1"/>
          </p:cNvSpPr>
          <p:nvPr>
            <p:ph type="body" sz="quarter" idx="58"/>
          </p:nvPr>
        </p:nvSpPr>
        <p:spPr>
          <a:xfrm>
            <a:off x="38963600" y="20030823"/>
            <a:ext cx="3634806" cy="7077256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59"/>
          <p:cNvSpPr>
            <a:spLocks noGrp="1"/>
          </p:cNvSpPr>
          <p:nvPr>
            <p:ph type="body" sz="quarter" idx="59"/>
          </p:nvPr>
        </p:nvSpPr>
        <p:spPr>
          <a:xfrm>
            <a:off x="29568206" y="12248626"/>
            <a:ext cx="13030200" cy="1689336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1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5561056"/>
            <a:ext cx="43925731" cy="2872132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989" tIns="51494" rIns="102989" bIns="51494" anchor="ctr"/>
          <a:lstStyle/>
          <a:p>
            <a:pPr algn="ctr" defTabSz="235108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43925731" cy="4800600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989" tIns="51494" rIns="102989" bIns="51494" anchor="ctr"/>
          <a:lstStyle/>
          <a:p>
            <a:pPr algn="ctr" defTabSz="235108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FermilabBarDOE_TextInBar_48inches-0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6400"/>
            <a:ext cx="4389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51494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208" indent="-386208" algn="l" defTabSz="51494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785" indent="-321840" algn="l" defTabSz="51494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361" indent="-257472" algn="l" defTabSz="51494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05" indent="-257472" algn="l" defTabSz="514944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7250" indent="-257472" algn="l" defTabSz="514944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2194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7138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2083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7027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944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889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777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4722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666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4611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55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gif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3.gif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959870" y="837985"/>
            <a:ext cx="41607245" cy="3329393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10000" dirty="0">
                <a:latin typeface="Grandview" panose="020B0502040204020203" pitchFamily="34" charset="0"/>
              </a:rPr>
              <a:t>Using variational methods and hyperbolic lattices to find the ground state of gapless systems</a:t>
            </a:r>
            <a:endParaRPr lang="en-US" sz="9600" dirty="0">
              <a:latin typeface="Grandview" panose="020B0502040204020203" pitchFamily="34" charset="0"/>
            </a:endParaRP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4FA0350-5BC3-CBA0-CFBF-A00F3CC819EB}"/>
              </a:ext>
            </a:extLst>
          </p:cNvPr>
          <p:cNvSpPr txBox="1">
            <a:spLocks/>
          </p:cNvSpPr>
          <p:nvPr/>
        </p:nvSpPr>
        <p:spPr>
          <a:xfrm>
            <a:off x="17844878" y="35739773"/>
            <a:ext cx="16081324" cy="1374728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110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158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158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158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158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0" dirty="0">
                <a:latin typeface="Grandview" panose="020B0502040204020203" pitchFamily="34" charset="0"/>
              </a:rPr>
              <a:t>Muhammad Omer Sajid, Judah Unmuth-Yockey</a:t>
            </a: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61A0096E-55A4-63BC-F484-221EBFAADBF0}"/>
              </a:ext>
            </a:extLst>
          </p:cNvPr>
          <p:cNvSpPr txBox="1">
            <a:spLocks/>
          </p:cNvSpPr>
          <p:nvPr/>
        </p:nvSpPr>
        <p:spPr>
          <a:xfrm>
            <a:off x="1005442" y="5559897"/>
            <a:ext cx="4117461" cy="922356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Grandview" panose="020B0502040204020203" pitchFamily="34" charset="0"/>
              </a:rPr>
              <a:t>Introduction</a:t>
            </a:r>
          </a:p>
        </p:txBody>
      </p:sp>
      <p:sp>
        <p:nvSpPr>
          <p:cNvPr id="132" name="Text Placeholder 9">
            <a:extLst>
              <a:ext uri="{FF2B5EF4-FFF2-40B4-BE49-F238E27FC236}">
                <a16:creationId xmlns:a16="http://schemas.microsoft.com/office/drawing/2014/main" id="{37878DAD-DBD3-6BF6-01C4-CD0C9C23D23C}"/>
              </a:ext>
            </a:extLst>
          </p:cNvPr>
          <p:cNvSpPr txBox="1">
            <a:spLocks/>
          </p:cNvSpPr>
          <p:nvPr/>
        </p:nvSpPr>
        <p:spPr>
          <a:xfrm>
            <a:off x="1005442" y="6781958"/>
            <a:ext cx="12460200" cy="7509848"/>
          </a:xfrm>
          <a:prstGeom prst="rect">
            <a:avLst/>
          </a:prstGeom>
        </p:spPr>
        <p:txBody>
          <a:bodyPr vert="horz" lIns="102989" tIns="51494" rIns="102989" bIns="51494" spcCol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randview" panose="020B0502040204020203" pitchFamily="34" charset="0"/>
              </a:rPr>
              <a:t>The AdS/CFT correspondence is a nonperturbative theory which provides a duality between strongly coupled d dimensional critical systems and weakly coupled d+1 dimensional gravitational theory on a negative curved background.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randview" panose="020B0502040204020203" pitchFamily="34" charset="0"/>
              </a:rPr>
              <a:t>We propose a semi classical, near-term quantum algorithm to simulate a hyperbolic quantum lattice to its ground state. The built-in nature of conformal boundary of a hyperbolic space provides us a possible way to find the ground state of gapless systems. We then aim to explore correlations at the conformal boundary.</a:t>
            </a:r>
          </a:p>
        </p:txBody>
      </p:sp>
      <p:sp>
        <p:nvSpPr>
          <p:cNvPr id="133" name="Text Placeholder 8">
            <a:extLst>
              <a:ext uri="{FF2B5EF4-FFF2-40B4-BE49-F238E27FC236}">
                <a16:creationId xmlns:a16="http://schemas.microsoft.com/office/drawing/2014/main" id="{CC3E8004-B73E-C62D-6C3D-B3084E6382B5}"/>
              </a:ext>
            </a:extLst>
          </p:cNvPr>
          <p:cNvSpPr txBox="1">
            <a:spLocks/>
          </p:cNvSpPr>
          <p:nvPr/>
        </p:nvSpPr>
        <p:spPr>
          <a:xfrm>
            <a:off x="1005442" y="14291805"/>
            <a:ext cx="2221280" cy="1289514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Grandview" panose="020B0502040204020203" pitchFamily="34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 Placeholder 9">
                <a:extLst>
                  <a:ext uri="{FF2B5EF4-FFF2-40B4-BE49-F238E27FC236}">
                    <a16:creationId xmlns:a16="http://schemas.microsoft.com/office/drawing/2014/main" id="{81851564-2FCA-1722-A200-CED77A5AC8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443" y="15442450"/>
                <a:ext cx="12460200" cy="6052264"/>
              </a:xfrm>
              <a:prstGeom prst="rect">
                <a:avLst/>
              </a:prstGeom>
            </p:spPr>
            <p:txBody>
              <a:bodyPr vert="horz" lIns="102989" tIns="51494" rIns="102989" bIns="51494" spcCol="0"/>
              <a:lstStyle>
                <a:lvl1pPr marL="0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Helvetica"/>
                    <a:ea typeface="+mn-ea"/>
                    <a:cs typeface="+mn-cs"/>
                  </a:defRPr>
                </a:lvl1pPr>
                <a:lvl2pPr marL="514944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5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2pPr>
                <a:lvl3pPr marL="1029889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5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3pPr>
                <a:lvl4pPr marL="1544833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5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4pPr>
                <a:lvl5pPr marL="2059777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5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5pPr>
                <a:lvl6pPr marL="2832194" indent="-257472" algn="l" defTabSz="5149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47138" indent="-257472" algn="l" defTabSz="5149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62083" indent="-257472" algn="l" defTabSz="5149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77027" indent="-257472" algn="l" defTabSz="5149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randview" panose="020B0502040204020203" pitchFamily="34" charset="0"/>
                  </a:rPr>
                  <a:t>We use the simple and effective Ising model to represent our quantum systems. The model assumes each particle having a spin of |0&gt; or |1&gt;, or a superposition of both states. The Hamiltonian is given as follows: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571500" indent="-571500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dirty="0">
                  <a:latin typeface="Grandview" panose="020B0502040204020203" pitchFamily="34" charset="0"/>
                </a:endParaRPr>
              </a:p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𝐼𝑠𝑖𝑛𝑔</m:t>
                          </m:r>
                        </m:sub>
                      </m:sSub>
                      <m:r>
                        <a:rPr lang="pt-BR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pt-BR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pt-BR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pt-BR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BR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pt-BR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t-BR" sz="4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4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latin typeface="Grandview" panose="020B0502040204020203" pitchFamily="34" charset="0"/>
                </a:endParaRPr>
              </a:p>
            </p:txBody>
          </p:sp>
        </mc:Choice>
        <mc:Fallback xmlns="">
          <p:sp>
            <p:nvSpPr>
              <p:cNvPr id="136" name="Text Placeholder 9">
                <a:extLst>
                  <a:ext uri="{FF2B5EF4-FFF2-40B4-BE49-F238E27FC236}">
                    <a16:creationId xmlns:a16="http://schemas.microsoft.com/office/drawing/2014/main" id="{81851564-2FCA-1722-A200-CED77A5A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43" y="15442450"/>
                <a:ext cx="12460200" cy="6052264"/>
              </a:xfrm>
              <a:prstGeom prst="rect">
                <a:avLst/>
              </a:prstGeom>
              <a:blipFill>
                <a:blip r:embed="rId4"/>
                <a:stretch>
                  <a:fillRect l="-1468" t="-1712" r="-57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 Placeholder 8">
            <a:extLst>
              <a:ext uri="{FF2B5EF4-FFF2-40B4-BE49-F238E27FC236}">
                <a16:creationId xmlns:a16="http://schemas.microsoft.com/office/drawing/2014/main" id="{348BC294-3EBB-1D1B-FF11-536EB4474EE0}"/>
              </a:ext>
            </a:extLst>
          </p:cNvPr>
          <p:cNvSpPr txBox="1">
            <a:spLocks/>
          </p:cNvSpPr>
          <p:nvPr/>
        </p:nvSpPr>
        <p:spPr>
          <a:xfrm>
            <a:off x="1005442" y="21015691"/>
            <a:ext cx="2568752" cy="1289514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Grandview" panose="020B0502040204020203" pitchFamily="34" charset="0"/>
              </a:rPr>
              <a:t>Method</a:t>
            </a:r>
          </a:p>
        </p:txBody>
      </p:sp>
      <p:sp>
        <p:nvSpPr>
          <p:cNvPr id="139" name="Text Placeholder 9">
            <a:extLst>
              <a:ext uri="{FF2B5EF4-FFF2-40B4-BE49-F238E27FC236}">
                <a16:creationId xmlns:a16="http://schemas.microsoft.com/office/drawing/2014/main" id="{9C1B3DD0-8903-6F7B-B82B-EB1578A7EC40}"/>
              </a:ext>
            </a:extLst>
          </p:cNvPr>
          <p:cNvSpPr txBox="1">
            <a:spLocks/>
          </p:cNvSpPr>
          <p:nvPr/>
        </p:nvSpPr>
        <p:spPr>
          <a:xfrm>
            <a:off x="1005441" y="22147223"/>
            <a:ext cx="12460201" cy="4596794"/>
          </a:xfrm>
          <a:prstGeom prst="rect">
            <a:avLst/>
          </a:prstGeom>
        </p:spPr>
        <p:txBody>
          <a:bodyPr vert="horz" lIns="102989" tIns="51494" rIns="102989" bIns="51494" spcCol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randview" panose="020B0502040204020203" pitchFamily="34" charset="0"/>
              </a:rPr>
              <a:t>We essentially want to replicate the natural process of annealing. The process is the cooling down of a system due to random fluctuations as time progress with some magnetization.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randview" panose="020B0502040204020203" pitchFamily="34" charset="0"/>
              </a:rPr>
              <a:t>Our algorithm is inspired by the MCMC Metropolis Sampling method. A 7x7 lattice would look as follows over time:</a:t>
            </a:r>
          </a:p>
        </p:txBody>
      </p:sp>
      <p:sp>
        <p:nvSpPr>
          <p:cNvPr id="140" name="Text Placeholder 8">
            <a:extLst>
              <a:ext uri="{FF2B5EF4-FFF2-40B4-BE49-F238E27FC236}">
                <a16:creationId xmlns:a16="http://schemas.microsoft.com/office/drawing/2014/main" id="{98E038A3-6E45-B2E6-014E-ED00FDD9B492}"/>
              </a:ext>
            </a:extLst>
          </p:cNvPr>
          <p:cNvSpPr txBox="1">
            <a:spLocks/>
          </p:cNvSpPr>
          <p:nvPr/>
        </p:nvSpPr>
        <p:spPr>
          <a:xfrm>
            <a:off x="14142269" y="23009912"/>
            <a:ext cx="2705912" cy="1248051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Grandview" panose="020B0502040204020203" pitchFamily="34" charset="0"/>
              </a:rPr>
              <a:t>Results</a:t>
            </a:r>
          </a:p>
        </p:txBody>
      </p:sp>
      <p:pic>
        <p:nvPicPr>
          <p:cNvPr id="141" name="Picture 140" descr="Chart, scatter chart&#10;&#10;Description automatically generated">
            <a:extLst>
              <a:ext uri="{FF2B5EF4-FFF2-40B4-BE49-F238E27FC236}">
                <a16:creationId xmlns:a16="http://schemas.microsoft.com/office/drawing/2014/main" id="{2E404C45-85C9-C2C2-59EE-5C11EFFBB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2269" y="26241920"/>
            <a:ext cx="6972299" cy="6549736"/>
          </a:xfrm>
          <a:prstGeom prst="rect">
            <a:avLst/>
          </a:prstGeom>
        </p:spPr>
      </p:pic>
      <p:sp>
        <p:nvSpPr>
          <p:cNvPr id="142" name="Text Placeholder 9">
            <a:extLst>
              <a:ext uri="{FF2B5EF4-FFF2-40B4-BE49-F238E27FC236}">
                <a16:creationId xmlns:a16="http://schemas.microsoft.com/office/drawing/2014/main" id="{11C480E4-6CE2-1D25-A08F-A16FDF07BCB3}"/>
              </a:ext>
            </a:extLst>
          </p:cNvPr>
          <p:cNvSpPr txBox="1">
            <a:spLocks/>
          </p:cNvSpPr>
          <p:nvPr/>
        </p:nvSpPr>
        <p:spPr>
          <a:xfrm>
            <a:off x="14142269" y="24078110"/>
            <a:ext cx="13602860" cy="2231031"/>
          </a:xfrm>
          <a:prstGeom prst="rect">
            <a:avLst/>
          </a:prstGeom>
        </p:spPr>
        <p:txBody>
          <a:bodyPr vert="horz" lIns="102989" tIns="51494" rIns="102989" bIns="51494" spcCol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randview" panose="020B0502040204020203" pitchFamily="34" charset="0"/>
              </a:rPr>
              <a:t>We ran the algorithm on the first layer of the hyperbolic lattice consisting of 7 qubits. The number of qubits increase exponentially as we increase the layers.</a:t>
            </a:r>
          </a:p>
        </p:txBody>
      </p:sp>
      <p:sp>
        <p:nvSpPr>
          <p:cNvPr id="145" name="Text Placeholder 8">
            <a:extLst>
              <a:ext uri="{FF2B5EF4-FFF2-40B4-BE49-F238E27FC236}">
                <a16:creationId xmlns:a16="http://schemas.microsoft.com/office/drawing/2014/main" id="{B948A963-96CF-D211-EA40-AE99C1404249}"/>
              </a:ext>
            </a:extLst>
          </p:cNvPr>
          <p:cNvSpPr txBox="1">
            <a:spLocks/>
          </p:cNvSpPr>
          <p:nvPr/>
        </p:nvSpPr>
        <p:spPr>
          <a:xfrm>
            <a:off x="1005442" y="33089156"/>
            <a:ext cx="12457696" cy="1245258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0" dirty="0">
                <a:latin typeface="Grandview" panose="020B0502040204020203" pitchFamily="34" charset="0"/>
              </a:rPr>
              <a:t>a) A 7x7 classical Ising lattice as it goes through our algorithm. b. Average energy of the lattice.</a:t>
            </a:r>
          </a:p>
        </p:txBody>
      </p:sp>
      <p:sp>
        <p:nvSpPr>
          <p:cNvPr id="147" name="Text Placeholder 8">
            <a:extLst>
              <a:ext uri="{FF2B5EF4-FFF2-40B4-BE49-F238E27FC236}">
                <a16:creationId xmlns:a16="http://schemas.microsoft.com/office/drawing/2014/main" id="{9474ACA8-4B11-8743-7D48-3F4DCF0A20EB}"/>
              </a:ext>
            </a:extLst>
          </p:cNvPr>
          <p:cNvSpPr txBox="1">
            <a:spLocks/>
          </p:cNvSpPr>
          <p:nvPr/>
        </p:nvSpPr>
        <p:spPr>
          <a:xfrm>
            <a:off x="14142269" y="20229707"/>
            <a:ext cx="13387627" cy="3023310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0" dirty="0">
                <a:latin typeface="Grandview" panose="020B0502040204020203" pitchFamily="34" charset="0"/>
              </a:rPr>
              <a:t>a) Three-dimensional AdS bulk represented as stacks of hyperbolic lattice at different points in time. A lower dimensional CFT lies on the boundary. b) Two gate distribution of one instance in time for the first layer.</a:t>
            </a:r>
          </a:p>
        </p:txBody>
      </p:sp>
      <p:sp>
        <p:nvSpPr>
          <p:cNvPr id="148" name="Text Placeholder 8">
            <a:extLst>
              <a:ext uri="{FF2B5EF4-FFF2-40B4-BE49-F238E27FC236}">
                <a16:creationId xmlns:a16="http://schemas.microsoft.com/office/drawing/2014/main" id="{1A211AAE-CA0E-BDFD-618E-5330C1CB5052}"/>
              </a:ext>
            </a:extLst>
          </p:cNvPr>
          <p:cNvSpPr txBox="1">
            <a:spLocks/>
          </p:cNvSpPr>
          <p:nvPr/>
        </p:nvSpPr>
        <p:spPr>
          <a:xfrm>
            <a:off x="14142269" y="32849441"/>
            <a:ext cx="13387632" cy="1779335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0" dirty="0">
                <a:latin typeface="Grandview" panose="020B0502040204020203" pitchFamily="34" charset="0"/>
              </a:rPr>
              <a:t>a) First layer of hyperbolic lattice reaching its ground state around average energy of -8.4. b) ZZ correlation of the boundary theory at ground state.</a:t>
            </a:r>
          </a:p>
        </p:txBody>
      </p:sp>
      <p:pic>
        <p:nvPicPr>
          <p:cNvPr id="153" name="Picture 152" descr="Chart, scatter chart&#10;&#10;Description automatically generated">
            <a:extLst>
              <a:ext uri="{FF2B5EF4-FFF2-40B4-BE49-F238E27FC236}">
                <a16:creationId xmlns:a16="http://schemas.microsoft.com/office/drawing/2014/main" id="{C0868537-8235-2254-22E7-2B5764D01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3699" y="26133949"/>
            <a:ext cx="6875860" cy="6573967"/>
          </a:xfrm>
          <a:prstGeom prst="rect">
            <a:avLst/>
          </a:prstGeom>
        </p:spPr>
      </p:pic>
      <p:pic>
        <p:nvPicPr>
          <p:cNvPr id="154" name="Picture 153" descr="A picture containing basketball&#10;&#10;Description automatically generated">
            <a:extLst>
              <a:ext uri="{FF2B5EF4-FFF2-40B4-BE49-F238E27FC236}">
                <a16:creationId xmlns:a16="http://schemas.microsoft.com/office/drawing/2014/main" id="{BA53D76C-BA76-3C99-7FA3-FDECF38B5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4294" y="13515884"/>
            <a:ext cx="3976976" cy="6659016"/>
          </a:xfrm>
          <a:prstGeom prst="rect">
            <a:avLst/>
          </a:prstGeom>
        </p:spPr>
      </p:pic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300312D-1945-F911-AD03-755CF58AD384}"/>
              </a:ext>
            </a:extLst>
          </p:cNvPr>
          <p:cNvCxnSpPr/>
          <p:nvPr/>
        </p:nvCxnSpPr>
        <p:spPr>
          <a:xfrm flipV="1">
            <a:off x="15050600" y="13732855"/>
            <a:ext cx="0" cy="608076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 Placeholder 8">
            <a:extLst>
              <a:ext uri="{FF2B5EF4-FFF2-40B4-BE49-F238E27FC236}">
                <a16:creationId xmlns:a16="http://schemas.microsoft.com/office/drawing/2014/main" id="{2703B110-DA1D-6EA5-0984-016215B05C03}"/>
              </a:ext>
            </a:extLst>
          </p:cNvPr>
          <p:cNvSpPr txBox="1">
            <a:spLocks/>
          </p:cNvSpPr>
          <p:nvPr/>
        </p:nvSpPr>
        <p:spPr>
          <a:xfrm rot="16200000">
            <a:off x="13753125" y="16145509"/>
            <a:ext cx="1615316" cy="876527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800" b="0" dirty="0">
                <a:latin typeface="Grandview" panose="020B0502040204020203" pitchFamily="34" charset="0"/>
              </a:rPr>
              <a:t>Time</a:t>
            </a:r>
          </a:p>
        </p:txBody>
      </p:sp>
      <p:pic>
        <p:nvPicPr>
          <p:cNvPr id="161" name="Picture 160" descr="Shape, circle&#10;&#10;Description automatically generated">
            <a:extLst>
              <a:ext uri="{FF2B5EF4-FFF2-40B4-BE49-F238E27FC236}">
                <a16:creationId xmlns:a16="http://schemas.microsoft.com/office/drawing/2014/main" id="{34850D25-5312-8B8D-3AA0-83127FCA2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19245" y="13071238"/>
            <a:ext cx="6973890" cy="7278366"/>
          </a:xfrm>
          <a:prstGeom prst="rect">
            <a:avLst/>
          </a:prstGeom>
        </p:spPr>
      </p:pic>
      <p:sp>
        <p:nvSpPr>
          <p:cNvPr id="162" name="Text Placeholder 8">
            <a:extLst>
              <a:ext uri="{FF2B5EF4-FFF2-40B4-BE49-F238E27FC236}">
                <a16:creationId xmlns:a16="http://schemas.microsoft.com/office/drawing/2014/main" id="{F0B07FFB-CC7F-9D5E-3789-07C2FE88691D}"/>
              </a:ext>
            </a:extLst>
          </p:cNvPr>
          <p:cNvSpPr txBox="1">
            <a:spLocks/>
          </p:cNvSpPr>
          <p:nvPr/>
        </p:nvSpPr>
        <p:spPr>
          <a:xfrm>
            <a:off x="16131268" y="16435493"/>
            <a:ext cx="2897673" cy="937166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800" b="0" dirty="0">
                <a:latin typeface="Grandview" panose="020B0502040204020203" pitchFamily="34" charset="0"/>
              </a:rPr>
              <a:t>AdS bulk</a:t>
            </a:r>
          </a:p>
        </p:txBody>
      </p:sp>
      <p:sp>
        <p:nvSpPr>
          <p:cNvPr id="163" name="Text Placeholder 9">
            <a:extLst>
              <a:ext uri="{FF2B5EF4-FFF2-40B4-BE49-F238E27FC236}">
                <a16:creationId xmlns:a16="http://schemas.microsoft.com/office/drawing/2014/main" id="{70C14F3E-32C9-0094-73A5-B62EB1E7F217}"/>
              </a:ext>
            </a:extLst>
          </p:cNvPr>
          <p:cNvSpPr txBox="1">
            <a:spLocks/>
          </p:cNvSpPr>
          <p:nvPr/>
        </p:nvSpPr>
        <p:spPr>
          <a:xfrm>
            <a:off x="29182439" y="30521178"/>
            <a:ext cx="13012430" cy="2469416"/>
          </a:xfrm>
          <a:prstGeom prst="rect">
            <a:avLst/>
          </a:prstGeom>
        </p:spPr>
        <p:txBody>
          <a:bodyPr vert="horz" lIns="102989" tIns="51494" rIns="102989" bIns="51494" spcCol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i="0" spc="25" dirty="0">
                <a:solidFill>
                  <a:srgbClr val="444444"/>
                </a:solidFill>
                <a:effectLst/>
                <a:latin typeface="Grandview" panose="020B0502040204020203" pitchFamily="34" charset="0"/>
              </a:rPr>
              <a:t>This manuscript has been authored by Fermi Research Alliance, LLC under Contract No. DE-AC02-07CH11359 with the U.S. Department of Energy, Office of Science, Office of High Energy Physics</a:t>
            </a:r>
            <a:endParaRPr lang="en-US" sz="3600" b="1" dirty="0">
              <a:latin typeface="Grandview" panose="020B0502040204020203" pitchFamily="34" charset="0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94961D3F-C021-C222-3FC1-63EB8796EE97}"/>
              </a:ext>
            </a:extLst>
          </p:cNvPr>
          <p:cNvCxnSpPr>
            <a:cxnSpLocks/>
          </p:cNvCxnSpPr>
          <p:nvPr/>
        </p:nvCxnSpPr>
        <p:spPr>
          <a:xfrm>
            <a:off x="29186883" y="29484852"/>
            <a:ext cx="13513988" cy="0"/>
          </a:xfrm>
          <a:prstGeom prst="line">
            <a:avLst/>
          </a:prstGeom>
          <a:ln w="7620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 Placeholder 8">
            <a:extLst>
              <a:ext uri="{FF2B5EF4-FFF2-40B4-BE49-F238E27FC236}">
                <a16:creationId xmlns:a16="http://schemas.microsoft.com/office/drawing/2014/main" id="{84BEDD1F-E061-CA4A-76A1-6CBC3C0B5212}"/>
              </a:ext>
            </a:extLst>
          </p:cNvPr>
          <p:cNvSpPr txBox="1">
            <a:spLocks/>
          </p:cNvSpPr>
          <p:nvPr/>
        </p:nvSpPr>
        <p:spPr>
          <a:xfrm>
            <a:off x="14142270" y="5255636"/>
            <a:ext cx="3702608" cy="1084835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Grandview" panose="020B0502040204020203" pitchFamily="34" charset="0"/>
              </a:rPr>
              <a:t>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 Placeholder 9">
                <a:extLst>
                  <a:ext uri="{FF2B5EF4-FFF2-40B4-BE49-F238E27FC236}">
                    <a16:creationId xmlns:a16="http://schemas.microsoft.com/office/drawing/2014/main" id="{F535E02D-063B-AB90-A519-39C1B2655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42270" y="6560613"/>
                <a:ext cx="13575530" cy="6984422"/>
              </a:xfrm>
              <a:prstGeom prst="rect">
                <a:avLst/>
              </a:prstGeom>
            </p:spPr>
            <p:txBody>
              <a:bodyPr vert="horz" lIns="102989" tIns="51494" rIns="102989" bIns="51494" spcCol="0"/>
              <a:lstStyle>
                <a:lvl1pPr marL="0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000" kern="1200" baseline="0">
                    <a:solidFill>
                      <a:schemeClr val="tx1"/>
                    </a:solidFill>
                    <a:latin typeface="Helvetica"/>
                    <a:ea typeface="+mn-ea"/>
                    <a:cs typeface="+mn-cs"/>
                  </a:defRPr>
                </a:lvl1pPr>
                <a:lvl2pPr marL="514944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5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2pPr>
                <a:lvl3pPr marL="1029889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5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3pPr>
                <a:lvl4pPr marL="1544833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5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4pPr>
                <a:lvl5pPr marL="2059777" indent="0" algn="l" defTabSz="514944" rtl="0" eaLnBrk="1" latinLnBrk="0" hangingPunct="1">
                  <a:spcBef>
                    <a:spcPct val="20000"/>
                  </a:spcBef>
                  <a:buFontTx/>
                  <a:buNone/>
                  <a:defRPr sz="4500" kern="1200" baseline="0">
                    <a:solidFill>
                      <a:schemeClr val="tx1"/>
                    </a:solidFill>
                    <a:latin typeface=""/>
                    <a:ea typeface="+mn-ea"/>
                    <a:cs typeface="+mn-cs"/>
                  </a:defRPr>
                </a:lvl5pPr>
                <a:lvl6pPr marL="2832194" indent="-257472" algn="l" defTabSz="5149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47138" indent="-257472" algn="l" defTabSz="5149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62083" indent="-257472" algn="l" defTabSz="5149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77027" indent="-257472" algn="l" defTabSz="514944" rtl="0" eaLnBrk="1" latinLnBrk="0" hangingPunct="1">
                  <a:spcBef>
                    <a:spcPct val="20000"/>
                  </a:spcBef>
                  <a:buFont typeface="Arial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randview" panose="020B0502040204020203" pitchFamily="34" charset="0"/>
                  </a:rPr>
                  <a:t>We use an order-7 tiling {3, 7} hyperbolic lattice to represent our negative curved bulk. The hyperbolic can be reconstructed using the formulation defining number of bits in each layer.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dirty="0">
                    <a:latin typeface="Grandview" panose="020B0502040204020203" pitchFamily="34" charset="0"/>
                  </a:rPr>
                </a:br>
                <a:endParaRPr lang="en-US" dirty="0">
                  <a:latin typeface="Grandview" panose="020B0502040204020203" pitchFamily="34" charset="0"/>
                </a:endParaRPr>
              </a:p>
              <a:p>
                <a:pPr algn="ctr" fontAlgn="auto">
                  <a:spcAft>
                    <a:spcPts val="0"/>
                  </a:spcAft>
                </a:pPr>
                <a:r>
                  <a:rPr lang="en-US" b="0" dirty="0">
                    <a:latin typeface="Grandview" panose="020B05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begChr m:val="["/>
                        <m:endChr m:val="]"/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["/>
                        <m:endChr m:val="]"/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["/>
                        <m:endChr m:val="]"/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br>
                  <a:rPr lang="en-US" sz="4200" dirty="0">
                    <a:latin typeface="Grandview" panose="020B0502040204020203" pitchFamily="34" charset="0"/>
                  </a:rPr>
                </a:br>
                <a:endParaRPr lang="en-US" sz="4200" dirty="0">
                  <a:latin typeface="Grandview" panose="020B0502040204020203" pitchFamily="34" charset="0"/>
                </a:endParaRPr>
              </a:p>
              <a:p>
                <a:pPr marL="571500" indent="-571500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randview" panose="020B0502040204020203" pitchFamily="34" charset="0"/>
                  </a:rPr>
                  <a:t>Our ansatz consisted of 14 layers of hyperbolic lattice with alternating single and two qubit gates to maximize entanglement. </a:t>
                </a:r>
              </a:p>
              <a:p>
                <a:pPr fontAlgn="auto">
                  <a:spcAft>
                    <a:spcPts val="0"/>
                  </a:spcAft>
                </a:pPr>
                <a:endParaRPr lang="en-US" dirty="0">
                  <a:latin typeface="Grandview" panose="020B0502040204020203" pitchFamily="34" charset="0"/>
                </a:endParaRPr>
              </a:p>
            </p:txBody>
          </p:sp>
        </mc:Choice>
        <mc:Fallback xmlns="">
          <p:sp>
            <p:nvSpPr>
              <p:cNvPr id="167" name="Text Placeholder 9">
                <a:extLst>
                  <a:ext uri="{FF2B5EF4-FFF2-40B4-BE49-F238E27FC236}">
                    <a16:creationId xmlns:a16="http://schemas.microsoft.com/office/drawing/2014/main" id="{F535E02D-063B-AB90-A519-39C1B2655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270" y="6560613"/>
                <a:ext cx="13575530" cy="6984422"/>
              </a:xfrm>
              <a:prstGeom prst="rect">
                <a:avLst/>
              </a:prstGeom>
              <a:blipFill>
                <a:blip r:embed="rId9"/>
                <a:stretch>
                  <a:fillRect l="-1347" t="-1483" r="-1661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Text Placeholder 8">
            <a:extLst>
              <a:ext uri="{FF2B5EF4-FFF2-40B4-BE49-F238E27FC236}">
                <a16:creationId xmlns:a16="http://schemas.microsoft.com/office/drawing/2014/main" id="{0301C8B2-FF5E-3559-23CE-DA906485DFD2}"/>
              </a:ext>
            </a:extLst>
          </p:cNvPr>
          <p:cNvSpPr txBox="1">
            <a:spLocks/>
          </p:cNvSpPr>
          <p:nvPr/>
        </p:nvSpPr>
        <p:spPr>
          <a:xfrm>
            <a:off x="28491544" y="5669605"/>
            <a:ext cx="5789847" cy="966240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Grandview" panose="020B0502040204020203" pitchFamily="34" charset="0"/>
              </a:rPr>
              <a:t>Another Approach</a:t>
            </a:r>
          </a:p>
        </p:txBody>
      </p:sp>
      <p:sp>
        <p:nvSpPr>
          <p:cNvPr id="169" name="Text Placeholder 8">
            <a:extLst>
              <a:ext uri="{FF2B5EF4-FFF2-40B4-BE49-F238E27FC236}">
                <a16:creationId xmlns:a16="http://schemas.microsoft.com/office/drawing/2014/main" id="{CEE427ED-B017-9565-8D30-5E89DE960FB2}"/>
              </a:ext>
            </a:extLst>
          </p:cNvPr>
          <p:cNvSpPr txBox="1">
            <a:spLocks/>
          </p:cNvSpPr>
          <p:nvPr/>
        </p:nvSpPr>
        <p:spPr>
          <a:xfrm>
            <a:off x="18838488" y="13152720"/>
            <a:ext cx="4135088" cy="937166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800" b="0" dirty="0">
                <a:latin typeface="Grandview" panose="020B0502040204020203" pitchFamily="34" charset="0"/>
              </a:rPr>
              <a:t>CFT boundary</a:t>
            </a:r>
          </a:p>
        </p:txBody>
      </p:sp>
      <p:cxnSp>
        <p:nvCxnSpPr>
          <p:cNvPr id="170" name="Connector: Curved 169">
            <a:extLst>
              <a:ext uri="{FF2B5EF4-FFF2-40B4-BE49-F238E27FC236}">
                <a16:creationId xmlns:a16="http://schemas.microsoft.com/office/drawing/2014/main" id="{04B71B2E-E42A-6947-D1C2-D2E5B522E341}"/>
              </a:ext>
            </a:extLst>
          </p:cNvPr>
          <p:cNvCxnSpPr>
            <a:cxnSpLocks/>
          </p:cNvCxnSpPr>
          <p:nvPr/>
        </p:nvCxnSpPr>
        <p:spPr>
          <a:xfrm rot="5400000">
            <a:off x="18509823" y="14992301"/>
            <a:ext cx="2774290" cy="931395"/>
          </a:xfrm>
          <a:prstGeom prst="curvedConnector2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 Placeholder 9">
            <a:extLst>
              <a:ext uri="{FF2B5EF4-FFF2-40B4-BE49-F238E27FC236}">
                <a16:creationId xmlns:a16="http://schemas.microsoft.com/office/drawing/2014/main" id="{1A938129-51E8-848B-2CDE-AFC3D4A4B04C}"/>
              </a:ext>
            </a:extLst>
          </p:cNvPr>
          <p:cNvSpPr txBox="1">
            <a:spLocks/>
          </p:cNvSpPr>
          <p:nvPr/>
        </p:nvSpPr>
        <p:spPr>
          <a:xfrm>
            <a:off x="28491544" y="6904972"/>
            <a:ext cx="13012430" cy="4159594"/>
          </a:xfrm>
          <a:prstGeom prst="rect">
            <a:avLst/>
          </a:prstGeom>
        </p:spPr>
        <p:txBody>
          <a:bodyPr vert="horz" lIns="102989" tIns="51494" rIns="102989" bIns="51494" spcCol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randview" panose="020B0502040204020203" pitchFamily="34" charset="0"/>
              </a:rPr>
              <a:t>Another interesting approach is to represent quantum systems as tensor networks. Tensor Renormalization Group theory could be applied to our network to rescale and coarse-grain our model. This renormalization could be used to handle large quantum systems.</a:t>
            </a:r>
          </a:p>
        </p:txBody>
      </p:sp>
      <p:sp>
        <p:nvSpPr>
          <p:cNvPr id="172" name="Text Placeholder 8">
            <a:extLst>
              <a:ext uri="{FF2B5EF4-FFF2-40B4-BE49-F238E27FC236}">
                <a16:creationId xmlns:a16="http://schemas.microsoft.com/office/drawing/2014/main" id="{21F9F36D-F7E5-9C82-4A71-EF3EDEA89E28}"/>
              </a:ext>
            </a:extLst>
          </p:cNvPr>
          <p:cNvSpPr txBox="1">
            <a:spLocks/>
          </p:cNvSpPr>
          <p:nvPr/>
        </p:nvSpPr>
        <p:spPr>
          <a:xfrm>
            <a:off x="32862527" y="29484852"/>
            <a:ext cx="6162701" cy="1010223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Grandview" panose="020B0502040204020203" pitchFamily="34" charset="0"/>
              </a:rPr>
              <a:t>Acknowledgements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F175BEA-4185-E7FE-52CC-156B419B3C97}"/>
              </a:ext>
            </a:extLst>
          </p:cNvPr>
          <p:cNvCxnSpPr>
            <a:cxnSpLocks/>
          </p:cNvCxnSpPr>
          <p:nvPr/>
        </p:nvCxnSpPr>
        <p:spPr>
          <a:xfrm>
            <a:off x="32793285" y="32946893"/>
            <a:ext cx="5926859" cy="0"/>
          </a:xfrm>
          <a:prstGeom prst="line">
            <a:avLst/>
          </a:prstGeom>
          <a:ln w="7620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" name="Picture 4" descr="Qiskit - Wikipedia">
            <a:extLst>
              <a:ext uri="{FF2B5EF4-FFF2-40B4-BE49-F238E27FC236}">
                <a16:creationId xmlns:a16="http://schemas.microsoft.com/office/drawing/2014/main" id="{4E37B65F-CF4A-AEAF-EF29-07FAB0A6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152" y="33509399"/>
            <a:ext cx="1227764" cy="12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Python Logo">
            <a:extLst>
              <a:ext uri="{FF2B5EF4-FFF2-40B4-BE49-F238E27FC236}">
                <a16:creationId xmlns:a16="http://schemas.microsoft.com/office/drawing/2014/main" id="{BA6DF740-7FE3-C37B-70FC-5759663B9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8556" y1="41042" x2="38556" y2="41042"/>
                        <a14:foregroundMark x1="38556" y1="41042" x2="51222" y2="35417"/>
                        <a14:foregroundMark x1="51222" y1="35417" x2="54000" y2="3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48" r="28149" b="13513"/>
          <a:stretch/>
        </p:blipFill>
        <p:spPr bwMode="auto">
          <a:xfrm>
            <a:off x="30098482" y="33217887"/>
            <a:ext cx="1524446" cy="15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8" descr="NumPy">
            <a:extLst>
              <a:ext uri="{FF2B5EF4-FFF2-40B4-BE49-F238E27FC236}">
                <a16:creationId xmlns:a16="http://schemas.microsoft.com/office/drawing/2014/main" id="{4C026A01-DA79-DDA1-AEEA-A10EB40B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27556" y1="27556" x2="28889" y2="24444"/>
                        <a14:foregroundMark x1="28889" y1="24444" x2="32444" y2="24889"/>
                        <a14:foregroundMark x1="32444" y1="24889" x2="31111" y2="23556"/>
                        <a14:foregroundMark x1="52444" y1="15111" x2="51556" y2="14222"/>
                        <a14:foregroundMark x1="48889" y1="41333" x2="50222" y2="36444"/>
                        <a14:foregroundMark x1="50222" y1="36444" x2="54667" y2="35111"/>
                        <a14:foregroundMark x1="54667" y1="35111" x2="50667" y2="35556"/>
                        <a14:foregroundMark x1="50667" y1="35556" x2="48889" y2="36889"/>
                        <a14:foregroundMark x1="72444" y1="22222" x2="76889" y2="23111"/>
                        <a14:foregroundMark x1="76889" y1="23111" x2="77778" y2="24889"/>
                        <a14:foregroundMark x1="55111" y1="53333" x2="55556" y2="59111"/>
                        <a14:foregroundMark x1="86667" y1="40444" x2="87111" y2="45778"/>
                        <a14:foregroundMark x1="83111" y1="64889" x2="83556" y2="69778"/>
                        <a14:foregroundMark x1="60889" y1="76444" x2="62222" y2="8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424" y="33299148"/>
            <a:ext cx="1745724" cy="17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0">
            <a:extLst>
              <a:ext uri="{FF2B5EF4-FFF2-40B4-BE49-F238E27FC236}">
                <a16:creationId xmlns:a16="http://schemas.microsoft.com/office/drawing/2014/main" id="{F738DF2B-DCC4-66C8-ABBD-8FA163EA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424" y="33277297"/>
            <a:ext cx="1310720" cy="15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2">
            <a:extLst>
              <a:ext uri="{FF2B5EF4-FFF2-40B4-BE49-F238E27FC236}">
                <a16:creationId xmlns:a16="http://schemas.microsoft.com/office/drawing/2014/main" id="{753A9E71-72A0-7A92-40B8-BB742B52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886" y="33369695"/>
            <a:ext cx="1534566" cy="15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Text Placeholder 8">
            <a:extLst>
              <a:ext uri="{FF2B5EF4-FFF2-40B4-BE49-F238E27FC236}">
                <a16:creationId xmlns:a16="http://schemas.microsoft.com/office/drawing/2014/main" id="{16550EF7-FB75-F4D4-DD62-8C94B1059B92}"/>
              </a:ext>
            </a:extLst>
          </p:cNvPr>
          <p:cNvSpPr txBox="1">
            <a:spLocks/>
          </p:cNvSpPr>
          <p:nvPr/>
        </p:nvSpPr>
        <p:spPr>
          <a:xfrm>
            <a:off x="28491544" y="22215679"/>
            <a:ext cx="6162701" cy="1010223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Grandview" panose="020B0502040204020203" pitchFamily="34" charset="0"/>
              </a:rPr>
              <a:t>Further research</a:t>
            </a:r>
          </a:p>
        </p:txBody>
      </p:sp>
      <p:sp>
        <p:nvSpPr>
          <p:cNvPr id="181" name="Text Placeholder 9">
            <a:extLst>
              <a:ext uri="{FF2B5EF4-FFF2-40B4-BE49-F238E27FC236}">
                <a16:creationId xmlns:a16="http://schemas.microsoft.com/office/drawing/2014/main" id="{E4841102-D2B4-D129-7E41-A05F0BA70BE4}"/>
              </a:ext>
            </a:extLst>
          </p:cNvPr>
          <p:cNvSpPr txBox="1">
            <a:spLocks/>
          </p:cNvSpPr>
          <p:nvPr/>
        </p:nvSpPr>
        <p:spPr>
          <a:xfrm>
            <a:off x="28491544" y="23289850"/>
            <a:ext cx="14394219" cy="5688199"/>
          </a:xfrm>
          <a:prstGeom prst="rect">
            <a:avLst/>
          </a:prstGeom>
        </p:spPr>
        <p:txBody>
          <a:bodyPr vert="horz" lIns="102989" tIns="51494" rIns="102989" bIns="51494" spcCol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400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4500" kern="1200" baseline="0">
                <a:solidFill>
                  <a:schemeClr val="tx1"/>
                </a:solidFill>
                <a:latin typeface="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randview" panose="020B0502040204020203" pitchFamily="34" charset="0"/>
              </a:rPr>
              <a:t>The tensor renormalization can be applied to reduce a large hyperbolic lattice to a smaller lattice. A triad-network tensor can be used to reduce the number of qubits by 3. This approach would help renormalizing a large bulk in a bulk involving lesser computational power.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randview" panose="020B0502040204020203" pitchFamily="34" charset="0"/>
              </a:rPr>
              <a:t>Another application of tensor renormalization group I am interested in exploring is image classification. The algorithm can be used to obtain major image features for neural networks.</a:t>
            </a:r>
          </a:p>
        </p:txBody>
      </p:sp>
      <p:sp>
        <p:nvSpPr>
          <p:cNvPr id="182" name="Text Placeholder 8">
            <a:extLst>
              <a:ext uri="{FF2B5EF4-FFF2-40B4-BE49-F238E27FC236}">
                <a16:creationId xmlns:a16="http://schemas.microsoft.com/office/drawing/2014/main" id="{330B0A7A-BCEB-24B1-861E-49CEB43C39D4}"/>
              </a:ext>
            </a:extLst>
          </p:cNvPr>
          <p:cNvSpPr txBox="1">
            <a:spLocks/>
          </p:cNvSpPr>
          <p:nvPr/>
        </p:nvSpPr>
        <p:spPr>
          <a:xfrm>
            <a:off x="28491544" y="20821505"/>
            <a:ext cx="13410491" cy="1296545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0" dirty="0">
                <a:latin typeface="Grandview" panose="020B0502040204020203" pitchFamily="34" charset="0"/>
              </a:rPr>
              <a:t>Renormalization from a 4x4 lattice to a 2x2 lattice using TRG transformations.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2405D247-2DEF-0600-4147-493B558B3AD5}"/>
              </a:ext>
            </a:extLst>
          </p:cNvPr>
          <p:cNvSpPr txBox="1">
            <a:spLocks/>
          </p:cNvSpPr>
          <p:nvPr/>
        </p:nvSpPr>
        <p:spPr>
          <a:xfrm>
            <a:off x="-1007391" y="37338080"/>
            <a:ext cx="15129910" cy="859563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110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  <a:lvl2pPr marL="514944" indent="0" algn="l" defTabSz="514944" rtl="0" eaLnBrk="1" latinLnBrk="0" hangingPunct="1">
              <a:spcBef>
                <a:spcPct val="20000"/>
              </a:spcBef>
              <a:buFontTx/>
              <a:buNone/>
              <a:defRPr sz="158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1029889" indent="0" algn="l" defTabSz="514944" rtl="0" eaLnBrk="1" latinLnBrk="0" hangingPunct="1">
              <a:spcBef>
                <a:spcPct val="20000"/>
              </a:spcBef>
              <a:buFontTx/>
              <a:buNone/>
              <a:defRPr sz="158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544833" indent="0" algn="l" defTabSz="514944" rtl="0" eaLnBrk="1" latinLnBrk="0" hangingPunct="1">
              <a:spcBef>
                <a:spcPct val="20000"/>
              </a:spcBef>
              <a:buFontTx/>
              <a:buNone/>
              <a:defRPr sz="158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2059777" indent="0" algn="l" defTabSz="514944" rtl="0" eaLnBrk="1" latinLnBrk="0" hangingPunct="1">
              <a:spcBef>
                <a:spcPct val="20000"/>
              </a:spcBef>
              <a:buFontTx/>
              <a:buNone/>
              <a:defRPr sz="158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0" dirty="0">
                <a:latin typeface="Grandview" panose="020B0502040204020203" pitchFamily="34" charset="0"/>
              </a:rPr>
              <a:t>FERMILAB-POSTER-22-128-STUDENT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AA53DFC-3D2D-9F86-899E-741704B0F1F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8499" t="9432" r="7506" b="5181"/>
          <a:stretch/>
        </p:blipFill>
        <p:spPr>
          <a:xfrm>
            <a:off x="671749" y="26545079"/>
            <a:ext cx="12874715" cy="654407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632BEDD-C317-751E-70B1-AC3DF8BEBB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75599" y="11267228"/>
            <a:ext cx="10444319" cy="948692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A864C-4D2F-0852-0D2C-19037FFE036B}"/>
              </a:ext>
            </a:extLst>
          </p:cNvPr>
          <p:cNvGrpSpPr/>
          <p:nvPr/>
        </p:nvGrpSpPr>
        <p:grpSpPr>
          <a:xfrm rot="4638294">
            <a:off x="23519315" y="15492848"/>
            <a:ext cx="2707251" cy="859435"/>
            <a:chOff x="6251310" y="5418115"/>
            <a:chExt cx="4800600" cy="11555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6614F-CA05-AE4F-350C-CEBE7FC3D841}"/>
                </a:ext>
              </a:extLst>
            </p:cNvPr>
            <p:cNvGrpSpPr/>
            <p:nvPr/>
          </p:nvGrpSpPr>
          <p:grpSpPr>
            <a:xfrm>
              <a:off x="6251310" y="5418115"/>
              <a:ext cx="982980" cy="1064138"/>
              <a:chOff x="8183880" y="5418115"/>
              <a:chExt cx="982980" cy="1064138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86EA6AB4-4244-7C05-A53D-71B87BBAC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3880" y="5418115"/>
                <a:ext cx="982980" cy="106413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1E58634-54B6-F44C-8D59-CA43656C2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83880" y="5418115"/>
                <a:ext cx="982980" cy="106413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774F6A-18FF-B853-2C6A-97099720D99E}"/>
                </a:ext>
              </a:extLst>
            </p:cNvPr>
            <p:cNvGrpSpPr/>
            <p:nvPr/>
          </p:nvGrpSpPr>
          <p:grpSpPr>
            <a:xfrm>
              <a:off x="10068930" y="5509555"/>
              <a:ext cx="982980" cy="1064138"/>
              <a:chOff x="8183880" y="5418115"/>
              <a:chExt cx="982980" cy="1064138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835B28A-F982-23A4-EBC0-1830BE3CF9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3880" y="5418115"/>
                <a:ext cx="982980" cy="106413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9C5AB9C-7F18-3976-CFFE-FEB8A8A05E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83880" y="5418115"/>
                <a:ext cx="982980" cy="106413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D75733-9D4A-02DB-24A2-230339BD45F0}"/>
                </a:ext>
              </a:extLst>
            </p:cNvPr>
            <p:cNvCxnSpPr/>
            <p:nvPr/>
          </p:nvCxnSpPr>
          <p:spPr>
            <a:xfrm flipV="1">
              <a:off x="6742800" y="6021075"/>
              <a:ext cx="3817620" cy="2054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8CB952-E122-3242-B171-5D780846BD89}"/>
              </a:ext>
            </a:extLst>
          </p:cNvPr>
          <p:cNvGrpSpPr/>
          <p:nvPr/>
        </p:nvGrpSpPr>
        <p:grpSpPr>
          <a:xfrm rot="5400000">
            <a:off x="22629772" y="16136241"/>
            <a:ext cx="1858890" cy="1067016"/>
            <a:chOff x="6251310" y="5418115"/>
            <a:chExt cx="4800600" cy="115557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6A7020A-473F-4FD3-F4F5-F955472B2318}"/>
                </a:ext>
              </a:extLst>
            </p:cNvPr>
            <p:cNvGrpSpPr/>
            <p:nvPr/>
          </p:nvGrpSpPr>
          <p:grpSpPr>
            <a:xfrm>
              <a:off x="6251310" y="5418115"/>
              <a:ext cx="982980" cy="1064138"/>
              <a:chOff x="8183880" y="5418115"/>
              <a:chExt cx="982980" cy="1064138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A7E134C-021B-E62D-D311-24290D71F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3880" y="5418115"/>
                <a:ext cx="982980" cy="106413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FB9373A-FCF2-DA62-FDF9-0A302DC68D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83880" y="5418115"/>
                <a:ext cx="982980" cy="106413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6B65B10-A816-3DDE-2338-DE54D2D2AC28}"/>
                </a:ext>
              </a:extLst>
            </p:cNvPr>
            <p:cNvGrpSpPr/>
            <p:nvPr/>
          </p:nvGrpSpPr>
          <p:grpSpPr>
            <a:xfrm>
              <a:off x="10068930" y="5509555"/>
              <a:ext cx="982980" cy="1064138"/>
              <a:chOff x="8183880" y="5418115"/>
              <a:chExt cx="982980" cy="1064138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ADE508E-0641-2C8B-1374-BE859BFF6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3880" y="5418115"/>
                <a:ext cx="982980" cy="106413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E57A138-E7CB-F82D-7D8D-5EBD008B85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83880" y="5418115"/>
                <a:ext cx="982980" cy="106413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D9CB364-C800-6AFE-1481-60B2C14924EE}"/>
                </a:ext>
              </a:extLst>
            </p:cNvPr>
            <p:cNvCxnSpPr/>
            <p:nvPr/>
          </p:nvCxnSpPr>
          <p:spPr>
            <a:xfrm flipV="1">
              <a:off x="6742800" y="6021075"/>
              <a:ext cx="3817620" cy="2054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1622943"/>
      </p:ext>
    </p:extLst>
  </p:cSld>
  <p:clrMapOvr>
    <a:masterClrMapping/>
  </p:clrMapOvr>
</p:sld>
</file>

<file path=ppt/theme/theme1.xml><?xml version="1.0" encoding="utf-8"?>
<a:theme xmlns:a="http://schemas.openxmlformats.org/drawingml/2006/main" name="42x48_ScientistPoster_092215_Horizo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B166D36A-3176-D74D-907A-DDDB50732357}" vid="{4F8DB8FB-527A-8F4C-BC47-A6CF7EEE55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FNAL_Scientific_Poster_42x48_HOR_Nov20 (1)</Template>
  <TotalTime>190</TotalTime>
  <Words>591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Grandview</vt:lpstr>
      <vt:lpstr>Helvetica</vt:lpstr>
      <vt:lpstr>42x48_ScientistPoster_092215_Horizontal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Omer Sajid</dc:creator>
  <cp:lastModifiedBy>Muhammad Omer Sajid</cp:lastModifiedBy>
  <cp:revision>8</cp:revision>
  <dcterms:created xsi:type="dcterms:W3CDTF">2022-07-27T05:41:58Z</dcterms:created>
  <dcterms:modified xsi:type="dcterms:W3CDTF">2022-08-05T15:54:50Z</dcterms:modified>
</cp:coreProperties>
</file>