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1"/>
  </p:sldMasterIdLst>
  <p:notesMasterIdLst>
    <p:notesMasterId r:id="rId19"/>
  </p:notesMasterIdLst>
  <p:handoutMasterIdLst>
    <p:handoutMasterId r:id="rId20"/>
  </p:handoutMasterIdLst>
  <p:sldIdLst>
    <p:sldId id="294" r:id="rId2"/>
    <p:sldId id="295" r:id="rId3"/>
    <p:sldId id="296" r:id="rId4"/>
    <p:sldId id="297" r:id="rId5"/>
    <p:sldId id="298" r:id="rId6"/>
    <p:sldId id="299" r:id="rId7"/>
    <p:sldId id="310" r:id="rId8"/>
    <p:sldId id="300" r:id="rId9"/>
    <p:sldId id="301" r:id="rId10"/>
    <p:sldId id="302" r:id="rId11"/>
    <p:sldId id="303" r:id="rId12"/>
    <p:sldId id="309" r:id="rId13"/>
    <p:sldId id="304" r:id="rId14"/>
    <p:sldId id="305" r:id="rId15"/>
    <p:sldId id="308" r:id="rId16"/>
    <p:sldId id="307" r:id="rId17"/>
    <p:sldId id="306" r:id="rId1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99" autoAdjust="0"/>
    <p:restoredTop sz="94663"/>
  </p:normalViewPr>
  <p:slideViewPr>
    <p:cSldViewPr snapToGrid="0" snapToObjects="1" showGuides="1">
      <p:cViewPr varScale="1">
        <p:scale>
          <a:sx n="83" d="100"/>
          <a:sy n="83" d="100"/>
        </p:scale>
        <p:origin x="1442" y="43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8/9/2022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8/9/2022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8/9/2022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Hayman | Magnet Measurement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A6277B28-07F0-1A40-A152-F179A1370D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CC5D535-9066-B247-8A94-392C689516EB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8/9/2022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Hayman | Magnet Measurement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496DF85D-9E15-6943-AE30-0ED88E91D4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9D5FCF3-4E2F-704F-BE1D-3307737332FD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8/9/2022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Hayman | Magnet Measurement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7195FC8E-A302-604F-B566-3B477A1532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A2A4A72-F504-5545-BC7E-7E2B7738B172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8/9/2022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Hayman | Magnet Measurement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B79370FC-E149-604A-B4F3-08DEA3D84B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36FF585D-DDCF-264A-ADC6-3B99862B509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27868" b="27868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4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599" b="36987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2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0916" b="40730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14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6134" b="35512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63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39239" b="12407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16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7732" r="7732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9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8/9/2022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Hayman | Magnet Measurement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9CC9F3FA-594D-7948-B9BB-A349A58089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FED55EB-E5AE-1140-8A4A-A11133DEEC2F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8/9/2022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Hayman | Magnet Measurement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1DA16756-E255-8B4F-A3A1-3BBDD1DB0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7E78866-2134-CA4E-800C-6577038C03A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8/9/2022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Hayman | Magnet Measurement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sz="1600" dirty="0"/>
              <a:t>Jay Hayman – Masters Student in Mechanical Engineering at </a:t>
            </a:r>
            <a:r>
              <a:rPr lang="en-US" sz="1600" dirty="0" err="1"/>
              <a:t>UAHuntsville</a:t>
            </a:r>
            <a:endParaRPr lang="en-US" sz="1600" dirty="0"/>
          </a:p>
          <a:p>
            <a:r>
              <a:rPr lang="en-US" sz="1600" dirty="0"/>
              <a:t>Supervisor – Cristian Boffo	</a:t>
            </a:r>
          </a:p>
          <a:p>
            <a:r>
              <a:rPr lang="en-US" sz="1600" dirty="0"/>
              <a:t>Final Presentation</a:t>
            </a:r>
          </a:p>
          <a:p>
            <a:r>
              <a:rPr lang="en-US" sz="1600" dirty="0"/>
              <a:t>9 August 2022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Mechanical Design of Magnetic Field Measurement Instrumentation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AF9BAD-786E-4234-8F5F-875058753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971550"/>
            <a:ext cx="3586075" cy="50593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A ready-made stage will move a plate and bellows</a:t>
            </a:r>
          </a:p>
          <a:p>
            <a:pPr>
              <a:lnSpc>
                <a:spcPct val="150000"/>
              </a:lnSpc>
            </a:pPr>
            <a:r>
              <a:rPr lang="en-US" dirty="0"/>
              <a:t>PROS: mostly off the shelf, meaning the parts come pre-certified</a:t>
            </a:r>
          </a:p>
          <a:p>
            <a:pPr>
              <a:lnSpc>
                <a:spcPct val="150000"/>
              </a:lnSpc>
            </a:pPr>
            <a:r>
              <a:rPr lang="en-US" dirty="0"/>
              <a:t>CONS: </a:t>
            </a:r>
            <a:r>
              <a:rPr lang="en-US" i="1" dirty="0"/>
              <a:t>very</a:t>
            </a:r>
            <a:r>
              <a:rPr lang="en-US" dirty="0"/>
              <a:t> boring design to execute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30ABB9-027C-46F1-A8F4-365F8452A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#3: Bellows &amp; Stage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D7755-9DA4-4CC2-8370-385AD79C18D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8/9/2022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9433C-42EB-4266-989C-5DF063CE4B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Hayman | Magnet Measurement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E1CB2-DA48-46BD-B78D-0F6EEA485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936CD3-E452-4D21-BAFD-F5D9123737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76" t="6596" r="13312" b="3754"/>
          <a:stretch/>
        </p:blipFill>
        <p:spPr>
          <a:xfrm>
            <a:off x="4168092" y="1152929"/>
            <a:ext cx="4975907" cy="468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434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883471-CF70-4870-BBBF-451F33862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Big Decision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274D-DCE2-48A0-BC42-6648C8E4026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8/9/2022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E7099-C09B-415F-87A1-575A5A9203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Hayman | Magnet Measurement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D6885-C858-4C5B-BEA8-387CAE2134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93BD8F-B8AA-4FD6-BDE4-EB88A6E40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615" y="888370"/>
            <a:ext cx="7266769" cy="530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606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AF175D-E14E-460D-8A30-437FB8801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Geometry &amp; Material Properties:</a:t>
            </a:r>
          </a:p>
          <a:p>
            <a:pPr lvl="1"/>
            <a:r>
              <a:rPr lang="en-US" dirty="0"/>
              <a:t>Stock dimensions of rods from vendors</a:t>
            </a:r>
          </a:p>
          <a:p>
            <a:pPr lvl="1"/>
            <a:r>
              <a:rPr lang="en-US" dirty="0"/>
              <a:t>Published properties for high silicon bronze and other relevant materials</a:t>
            </a:r>
          </a:p>
          <a:p>
            <a:r>
              <a:rPr lang="en-US" sz="2200" dirty="0"/>
              <a:t>Dynamic Response:</a:t>
            </a:r>
          </a:p>
          <a:p>
            <a:pPr lvl="1"/>
            <a:r>
              <a:rPr lang="en-US" dirty="0"/>
              <a:t>Free vibration of a cantilever beam (neglecting probe head)</a:t>
            </a:r>
          </a:p>
          <a:p>
            <a:pPr lvl="1"/>
            <a:r>
              <a:rPr lang="en-US" dirty="0"/>
              <a:t>Natural frequencies calculated for each stock rod</a:t>
            </a:r>
          </a:p>
          <a:p>
            <a:r>
              <a:rPr lang="en-US" sz="2200" dirty="0"/>
              <a:t>Thermal Behavior:</a:t>
            </a:r>
          </a:p>
          <a:p>
            <a:pPr lvl="1"/>
            <a:r>
              <a:rPr lang="en-US" dirty="0"/>
              <a:t>Total thermal energy calculated for high silicon bronze at 300 K with a ground state of 4 K</a:t>
            </a:r>
          </a:p>
          <a:p>
            <a:pPr lvl="1"/>
            <a:r>
              <a:rPr lang="en-US" dirty="0"/>
              <a:t>Radiative heat load from mylar wrapping at 300 K to polished SS 316L at 4 K (infinite concentric cylinder model)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69444B-A06C-4120-B964-C3B938A2C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Analysis – Methods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45857-7B30-4723-80C3-7BAAABF9EE1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8/9/2022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EDE74-E645-45D7-99D9-92AF7C48DA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Hayman | Magnet Measurement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8825B-55A0-455A-95CF-22535236C9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4D1BE0-88B2-4457-90CE-0F133B5776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7508" t="11867" r="9587" b="14524"/>
          <a:stretch/>
        </p:blipFill>
        <p:spPr>
          <a:xfrm>
            <a:off x="7259132" y="3501231"/>
            <a:ext cx="1521632" cy="76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461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96B78A-FE98-47C9-994D-7DA8D1627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Analysis – Results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FF59B-40B1-4702-9B7C-5CF029CD658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8/9/2022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F074E-497A-4ED8-8A93-8E3F4DBF54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Hayman | Magnet Measurement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78286-24C2-42F5-809F-5656439774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2A8976-017E-4A1C-B025-ECEF8A1616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1612443"/>
            <a:ext cx="9125385" cy="341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521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058510-66C6-4C70-8F60-913B5CA7A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Cutouts represent Hall probes in different orientations</a:t>
            </a:r>
          </a:p>
          <a:p>
            <a:r>
              <a:rPr lang="en-US" dirty="0"/>
              <a:t>Rollers on each level to align with the magnet bore</a:t>
            </a:r>
          </a:p>
          <a:p>
            <a:r>
              <a:rPr lang="en-US" dirty="0"/>
              <a:t>Material TBD, depending on electrical requirements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19E368-2D84-41A0-B180-0173FF139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Probe Array Concept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2AECE7-289A-4799-8AA4-60E3FC22D48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8/9/2022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14A64-E490-4591-986B-BFCB27676C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Hayman | Magnet Measurement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53C49-EEE7-44F6-AEE3-F8FD82E9D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09D1E0-8335-416E-BDB1-F06D54A81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685" y="2451799"/>
            <a:ext cx="4904629" cy="367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177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DC014E-EE3E-4453-BD8F-B8D723340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300000"/>
              </a:lnSpc>
            </a:pPr>
            <a:r>
              <a:rPr lang="en-US" dirty="0"/>
              <a:t>Continue analysis to establish tolerances</a:t>
            </a:r>
          </a:p>
          <a:p>
            <a:pPr>
              <a:lnSpc>
                <a:spcPct val="300000"/>
              </a:lnSpc>
            </a:pPr>
            <a:r>
              <a:rPr lang="en-US" dirty="0"/>
              <a:t>Design wiring setup and integrate with mechanical design</a:t>
            </a:r>
          </a:p>
          <a:p>
            <a:pPr>
              <a:lnSpc>
                <a:spcPct val="300000"/>
              </a:lnSpc>
            </a:pPr>
            <a:r>
              <a:rPr lang="en-US" dirty="0"/>
              <a:t>Design DAQ and controls for integrated system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80693D-795B-4404-B380-A6C35E34A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548B8-3648-404D-8D52-67E3884DD03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8/9/2022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AAE57-F55B-486C-BCCC-66B05EA9F9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Hayman | Magnet Measurement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3DC0A-29AF-4AD8-A05F-1A5A545299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626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697E38-A977-4157-8EC8-0D7214924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Cristian Boffo, my supervisor</a:t>
            </a:r>
          </a:p>
          <a:p>
            <a:pPr>
              <a:lnSpc>
                <a:spcPct val="200000"/>
              </a:lnSpc>
            </a:pPr>
            <a:r>
              <a:rPr lang="en-US" dirty="0"/>
              <a:t>Dr. Judy Schneider, Brody Montgomery, and my UAH research group</a:t>
            </a:r>
          </a:p>
          <a:p>
            <a:pPr>
              <a:lnSpc>
                <a:spcPct val="200000"/>
              </a:lnSpc>
            </a:pPr>
            <a:r>
              <a:rPr lang="en-US" dirty="0"/>
              <a:t>Darren Crawford, </a:t>
            </a:r>
            <a:r>
              <a:rPr lang="en-US" dirty="0" err="1"/>
              <a:t>Karie</a:t>
            </a:r>
            <a:r>
              <a:rPr lang="en-US" dirty="0"/>
              <a:t> </a:t>
            </a:r>
            <a:r>
              <a:rPr lang="en-US" dirty="0" err="1"/>
              <a:t>Badgley</a:t>
            </a:r>
            <a:r>
              <a:rPr lang="en-US" dirty="0"/>
              <a:t>, and my Group 6 colleagues</a:t>
            </a:r>
          </a:p>
          <a:p>
            <a:pPr>
              <a:lnSpc>
                <a:spcPct val="200000"/>
              </a:lnSpc>
            </a:pPr>
            <a:r>
              <a:rPr lang="en-US" dirty="0"/>
              <a:t>The National GEM Consortium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F598FE-22A2-49C2-9282-6043387F2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B30EC-6723-489D-BBEA-3D1223B5292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8/9/2022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7E354-1FE5-4A8E-89C1-B4E002550D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Hayman | Magnet Measurement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DF00E-0941-41D0-BA03-16B7FFDAAF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768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577236-B7CF-40D6-A78A-591E76603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>
              <a:lnSpc>
                <a:spcPct val="200000"/>
              </a:lnSpc>
            </a:pPr>
            <a:r>
              <a:rPr lang="en-US" sz="4000" dirty="0"/>
              <a:t>Questions?</a:t>
            </a:r>
          </a:p>
          <a:p>
            <a:pPr algn="ctr">
              <a:lnSpc>
                <a:spcPct val="200000"/>
              </a:lnSpc>
            </a:pPr>
            <a:r>
              <a:rPr lang="en-US" sz="4000" dirty="0"/>
              <a:t>Comments?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75CB52-969C-4D4B-82BE-52FEDDCBE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5285D-4657-48DD-B67F-8E66A9BE81B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8/9/2022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4D16B-E944-4F24-B7B9-50A2FA35F6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Hayman | Magnet Measurement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61CAF-4EC0-49BE-9783-F539E3B2B5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715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C4FF06C-9889-4E83-9413-36FBE4D04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50"/>
            <a:ext cx="3451439" cy="5059363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Field lines normal to the direction of travel generate a force</a:t>
            </a:r>
          </a:p>
          <a:p>
            <a:pPr>
              <a:lnSpc>
                <a:spcPct val="200000"/>
              </a:lnSpc>
            </a:pPr>
            <a:r>
              <a:rPr lang="en-US" dirty="0"/>
              <a:t>Spatial field variations relative to the particle have the same effect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5B6A74-85C2-4D51-BF49-3C7C183D6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– Magnets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BA2D7-2C3E-4CD7-BF9B-222980B1BCC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8/9/2022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8C25F-2061-4A36-9922-97F946DC12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Hayman | Magnet Measurement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672BA3-59C3-4B40-98FD-20D10F9DCC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FE09FA7-B72C-4F84-A9DD-9519B6713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4679" y="1289517"/>
            <a:ext cx="4354795" cy="427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729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8B15AA-DC39-4445-B481-4E646CFA9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971550"/>
            <a:ext cx="4284758" cy="5059363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Focusing from main solenoid</a:t>
            </a:r>
          </a:p>
          <a:p>
            <a:pPr>
              <a:lnSpc>
                <a:spcPct val="200000"/>
              </a:lnSpc>
            </a:pPr>
            <a:r>
              <a:rPr lang="en-US" dirty="0"/>
              <a:t>Corrector magnets can act as steering dipoles</a:t>
            </a:r>
          </a:p>
          <a:p>
            <a:pPr>
              <a:lnSpc>
                <a:spcPct val="200000"/>
              </a:lnSpc>
            </a:pPr>
            <a:r>
              <a:rPr lang="en-US" dirty="0"/>
              <a:t>Bucking coils to minimize fringe field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FD226E-3721-46CB-AC62-08E529E6A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– Focusing Lenses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BB32B-E3F3-4DF6-8F74-FC4D5F3EBDA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8/9/2022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1041A-3B96-4F97-9FAD-D84724BCA0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Hayman | Magnet Measurement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9DD4CA-3350-4188-91E8-A3EE155AA5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64AFB2-CEF5-4B32-B64A-BE6EBAA80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694" y="1654084"/>
            <a:ext cx="3753043" cy="3549832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2C0BA61-DD16-40F6-A4C8-10CFD7EA5BAA}"/>
              </a:ext>
            </a:extLst>
          </p:cNvPr>
          <p:cNvCxnSpPr>
            <a:cxnSpLocks/>
          </p:cNvCxnSpPr>
          <p:nvPr/>
        </p:nvCxnSpPr>
        <p:spPr>
          <a:xfrm flipH="1">
            <a:off x="7909841" y="1391234"/>
            <a:ext cx="123415" cy="5329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BA6C1DE-D8CB-4B16-AA70-C9E893374D35}"/>
              </a:ext>
            </a:extLst>
          </p:cNvPr>
          <p:cNvSpPr txBox="1"/>
          <p:nvPr/>
        </p:nvSpPr>
        <p:spPr>
          <a:xfrm>
            <a:off x="7680524" y="771103"/>
            <a:ext cx="1054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Bucking coils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371234E-1220-45AF-9033-201D4D33F414}"/>
              </a:ext>
            </a:extLst>
          </p:cNvPr>
          <p:cNvCxnSpPr>
            <a:cxnSpLocks/>
          </p:cNvCxnSpPr>
          <p:nvPr/>
        </p:nvCxnSpPr>
        <p:spPr>
          <a:xfrm flipV="1">
            <a:off x="5662329" y="4701026"/>
            <a:ext cx="581396" cy="420736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2D8C860-931D-4A6E-929A-74263768F64A}"/>
              </a:ext>
            </a:extLst>
          </p:cNvPr>
          <p:cNvCxnSpPr/>
          <p:nvPr/>
        </p:nvCxnSpPr>
        <p:spPr>
          <a:xfrm flipH="1" flipV="1">
            <a:off x="6726169" y="4341998"/>
            <a:ext cx="869522" cy="920009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280CEEF-9F89-47AC-88F2-08F085595E68}"/>
              </a:ext>
            </a:extLst>
          </p:cNvPr>
          <p:cNvCxnSpPr>
            <a:cxnSpLocks/>
          </p:cNvCxnSpPr>
          <p:nvPr/>
        </p:nvCxnSpPr>
        <p:spPr>
          <a:xfrm flipV="1">
            <a:off x="5525669" y="3556624"/>
            <a:ext cx="50488" cy="1245378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166F9DD-E97F-4434-9A0D-87711C307CCD}"/>
              </a:ext>
            </a:extLst>
          </p:cNvPr>
          <p:cNvSpPr txBox="1"/>
          <p:nvPr/>
        </p:nvSpPr>
        <p:spPr>
          <a:xfrm>
            <a:off x="4703518" y="4723398"/>
            <a:ext cx="11489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</a:rPr>
              <a:t>corrector magnets (controlled separately)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1025BD-6885-4229-8FBB-BC02BDD9E70B}"/>
              </a:ext>
            </a:extLst>
          </p:cNvPr>
          <p:cNvSpPr txBox="1"/>
          <p:nvPr/>
        </p:nvSpPr>
        <p:spPr>
          <a:xfrm>
            <a:off x="7567956" y="5092441"/>
            <a:ext cx="1279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Main Solenoid</a:t>
            </a:r>
          </a:p>
        </p:txBody>
      </p:sp>
    </p:spTree>
    <p:extLst>
      <p:ext uri="{BB962C8B-B14F-4D97-AF65-F5344CB8AC3E}">
        <p14:creationId xmlns:p14="http://schemas.microsoft.com/office/powerpoint/2010/main" val="1742853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DE94AC-AF20-428F-B9A0-57FD3FC65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Goal: 3D mapping of the magnetic field within superconducting magnets</a:t>
            </a:r>
          </a:p>
          <a:p>
            <a:r>
              <a:rPr lang="en-US" dirty="0"/>
              <a:t>Application: qualification of the SSR focusing lenses for PIP-II</a:t>
            </a:r>
          </a:p>
          <a:p>
            <a:r>
              <a:rPr lang="en-US" dirty="0"/>
              <a:t>Environment: test stand 7 in IB1 – vacuum and 4 K temp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6EC3D3-1C01-4D76-816F-9A1F7F9D5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Objective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EA5F8-B17C-45BA-AD30-4E87B940345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8/9/2022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C4A7F-8C35-4D85-B472-DFD11450D2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Hayman | Magnet Measurement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E2BC3B-F2A4-484F-854A-2483A28765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4DB01A-B67D-44F6-9EC9-9DA510E71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076" y="2895921"/>
            <a:ext cx="4707171" cy="313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072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132F3D-74F5-4DE0-961F-313AE5F55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50"/>
            <a:ext cx="3603929" cy="5059363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Any enclosed portion needs to be reinforced</a:t>
            </a:r>
          </a:p>
          <a:p>
            <a:pPr>
              <a:lnSpc>
                <a:spcPct val="200000"/>
              </a:lnSpc>
            </a:pPr>
            <a:r>
              <a:rPr lang="en-US" dirty="0"/>
              <a:t>Motors either need to be outside the vacuum or have some alternative cooling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CFE399-5C97-4AAE-8985-F7BF6B64F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Constraints – Vacuum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106CC2-89FD-44A7-9823-65581CD157D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8/9/2022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3B38E-1452-4D14-9812-26D92CBECE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Hayman | Magnet Measurement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3330C-0684-461D-8840-CE4D290456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E4B6D5-FAE2-4030-ACE4-F05E57C0F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01" y="1294651"/>
            <a:ext cx="4788590" cy="459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1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4053AC-B407-4F4B-A756-3BC339E3A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7339" y="971550"/>
            <a:ext cx="6833774" cy="5059363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Top of system is room temperature (300 K), magnet is liquid helium temp (4 K)</a:t>
            </a:r>
          </a:p>
          <a:p>
            <a:pPr>
              <a:lnSpc>
                <a:spcPct val="200000"/>
              </a:lnSpc>
            </a:pPr>
            <a:r>
              <a:rPr lang="en-US" dirty="0"/>
              <a:t>Large temperature gradient causes non-linear thermal contraction</a:t>
            </a:r>
          </a:p>
          <a:p>
            <a:pPr>
              <a:lnSpc>
                <a:spcPct val="200000"/>
              </a:lnSpc>
            </a:pPr>
            <a:r>
              <a:rPr lang="en-US" dirty="0"/>
              <a:t>Limited cooling power (1.5 W) means components could compromise operation of the system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5A546C-0FB0-4072-9DF2-B3C968B36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Constraints – Temperature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3693D-0EA7-4079-8A4E-9947BC7CC82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8/9/2022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8DDA43-8771-45D8-AD91-3215EA25CF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Hayman | Magnet Measurement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050BA2-30E4-45FA-BEC6-A610D9873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D9E2AA-2ECA-46DE-B696-008B4743A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23" y="2417196"/>
            <a:ext cx="1937976" cy="202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562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DA3BA5-3EAC-4763-9E43-45F997DC1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to move a probe array (designed separately) at least 500 mm</a:t>
            </a:r>
          </a:p>
          <a:p>
            <a:r>
              <a:rPr lang="en-US" dirty="0"/>
              <a:t>By positioning probes differently in </a:t>
            </a:r>
            <a:r>
              <a:rPr lang="en-US" dirty="0" err="1"/>
              <a:t>xy</a:t>
            </a:r>
            <a:r>
              <a:rPr lang="en-US" dirty="0"/>
              <a:t>-plane, system movement can be kept to z-direction (fewer points of failure)</a:t>
            </a:r>
          </a:p>
          <a:p>
            <a:r>
              <a:rPr lang="en-US" dirty="0"/>
              <a:t>Copper is a diamagnetic metal, so its alloys interact weakly with magnetic fields while being strong and formable</a:t>
            </a:r>
          </a:p>
          <a:p>
            <a:r>
              <a:rPr lang="en-US" dirty="0"/>
              <a:t>A hollow tube has most of the stiffness of a solid rod with proportionally less material</a:t>
            </a:r>
          </a:p>
          <a:p>
            <a:r>
              <a:rPr lang="en-US" dirty="0"/>
              <a:t>Pulsed laser time-of-flight device to measure distance agnostic of thermal contraction</a:t>
            </a:r>
          </a:p>
          <a:p>
            <a:r>
              <a:rPr lang="en-US" dirty="0"/>
              <a:t>Electrical design will be a later project – need to maintain some design flexibility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22BE40-AAC4-4B0D-A0E3-DECA92404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Design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C697F-3440-426B-A6C4-A3C527218C2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8/9/2022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45E3D-266C-4F4F-8BAB-1908A104D9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Hayman | Magnet Measurement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DC22F-87C3-42D8-8A1D-117A1B6341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897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412F4B-2D30-4FEB-93A4-2DC5A69F8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50"/>
            <a:ext cx="6357323" cy="50593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A rigid shell with reinforcing ribs will house a top-mounted motor and a screw-driven bronze shaft</a:t>
            </a:r>
          </a:p>
          <a:p>
            <a:pPr>
              <a:lnSpc>
                <a:spcPct val="150000"/>
              </a:lnSpc>
            </a:pPr>
            <a:r>
              <a:rPr lang="en-US" dirty="0"/>
              <a:t>The motor will use the shell as a large cooling fin</a:t>
            </a:r>
          </a:p>
          <a:p>
            <a:pPr>
              <a:lnSpc>
                <a:spcPct val="150000"/>
              </a:lnSpc>
            </a:pPr>
            <a:r>
              <a:rPr lang="en-US" dirty="0"/>
              <a:t>PROS: looks </a:t>
            </a:r>
            <a:r>
              <a:rPr lang="en-US" dirty="0" err="1"/>
              <a:t>kinda</a:t>
            </a:r>
            <a:r>
              <a:rPr lang="en-US" dirty="0"/>
              <a:t> cool</a:t>
            </a:r>
          </a:p>
          <a:p>
            <a:pPr>
              <a:lnSpc>
                <a:spcPct val="150000"/>
              </a:lnSpc>
            </a:pPr>
            <a:r>
              <a:rPr lang="en-US" dirty="0"/>
              <a:t>CONS: may be very difficult to manufacture, will need temperature monitoring, could still collapse if not overbuilt, etc.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D0DC91-CBD0-4ADC-BA6D-8537B2813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#1: Rigid Tower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50FD2-B931-4DFA-93F3-12B95790BEC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8/9/2022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ED373-804E-4C4E-8309-3654AE4F35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Hayman | Magnet Measurement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DFB18-E6D4-425E-A7CC-7FA4D31B34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42D4B8-E033-417A-8C63-3EFA4BE3F9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96" t="5533" r="31425" b="4722"/>
          <a:stretch/>
        </p:blipFill>
        <p:spPr>
          <a:xfrm>
            <a:off x="6647631" y="1303460"/>
            <a:ext cx="2421453" cy="439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519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DC0A16-F59E-4EFB-BE25-DEB75594B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8321" y="971550"/>
            <a:ext cx="6202793" cy="50593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Three legs will support a plate fixed to flexible vacuum bellows, allowing the motor to sit outside the vacuum and move with the system</a:t>
            </a:r>
          </a:p>
          <a:p>
            <a:pPr>
              <a:lnSpc>
                <a:spcPct val="150000"/>
              </a:lnSpc>
            </a:pPr>
            <a:r>
              <a:rPr lang="en-US" dirty="0"/>
              <a:t>PROS: looks </a:t>
            </a:r>
            <a:r>
              <a:rPr lang="en-US" i="1" dirty="0"/>
              <a:t>really</a:t>
            </a:r>
            <a:r>
              <a:rPr lang="en-US" dirty="0"/>
              <a:t> cool, bellows available off the shelf</a:t>
            </a:r>
          </a:p>
          <a:p>
            <a:pPr>
              <a:lnSpc>
                <a:spcPct val="150000"/>
              </a:lnSpc>
            </a:pPr>
            <a:r>
              <a:rPr lang="en-US" dirty="0"/>
              <a:t>CONS: will need very thick legs to maintain necessary rigidity, every component will need testing and calibration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98461B-B6C9-440E-99E3-030A8035B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#2: Bellows &amp; Legs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8FE0A-0AF7-4CE2-B250-75DDE24B25C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8/9/2022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122AA-D161-46AA-8053-3A6D5999C2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Hayman | Magnet Measurement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D3175-A9E6-4617-9637-43DE40103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E2A77F-AEF1-4579-A76F-B43FEBE1ED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12" t="5351" r="30261" b="2977"/>
          <a:stretch/>
        </p:blipFill>
        <p:spPr>
          <a:xfrm>
            <a:off x="0" y="1153397"/>
            <a:ext cx="2651760" cy="469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032725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3AAD9CBD-DFBA-4705-81E1-AE0F1C65F957}" vid="{CDCCE263-272D-4286-894C-1FA390AF3A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</Template>
  <TotalTime>5809</TotalTime>
  <Words>721</Words>
  <Application>Microsoft Office PowerPoint</Application>
  <PresentationFormat>On-screen Show (4:3)</PresentationFormat>
  <Paragraphs>122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Helvetica</vt:lpstr>
      <vt:lpstr>Fermilab_PPT_090815</vt:lpstr>
      <vt:lpstr>PowerPoint Presentation</vt:lpstr>
      <vt:lpstr>Background – Magnets</vt:lpstr>
      <vt:lpstr>Background – Focusing Lenses</vt:lpstr>
      <vt:lpstr>Project Objective</vt:lpstr>
      <vt:lpstr>Constraints – Vacuum</vt:lpstr>
      <vt:lpstr>Constraints – Temperature</vt:lpstr>
      <vt:lpstr>Conceptual Design</vt:lpstr>
      <vt:lpstr>Concept #1: Rigid Tower</vt:lpstr>
      <vt:lpstr>Concept #2: Bellows &amp; Legs</vt:lpstr>
      <vt:lpstr>Concept #3: Bellows &amp; Stage</vt:lpstr>
      <vt:lpstr>The Big Decision</vt:lpstr>
      <vt:lpstr>System Analysis – Methods</vt:lpstr>
      <vt:lpstr>System Analysis – Results</vt:lpstr>
      <vt:lpstr>Probe Array Concept</vt:lpstr>
      <vt:lpstr>Next Steps</vt:lpstr>
      <vt:lpstr>Acknowledgements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Japheth Hayman</dc:creator>
  <cp:lastModifiedBy>Japheth Hayman</cp:lastModifiedBy>
  <cp:revision>28</cp:revision>
  <cp:lastPrinted>2014-01-20T19:40:21Z</cp:lastPrinted>
  <dcterms:created xsi:type="dcterms:W3CDTF">2022-08-04T21:33:24Z</dcterms:created>
  <dcterms:modified xsi:type="dcterms:W3CDTF">2022-08-09T13:45:39Z</dcterms:modified>
</cp:coreProperties>
</file>