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9"/>
    <p:restoredTop sz="96208"/>
  </p:normalViewPr>
  <p:slideViewPr>
    <p:cSldViewPr snapToGrid="0" snapToObjects="1" showGuides="1">
      <p:cViewPr varScale="1">
        <p:scale>
          <a:sx n="100" d="100"/>
          <a:sy n="100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8877-89ED-BC4A-AFA9-C252E5192FFC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6F78-1AEC-DB41-9515-B3C455108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5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2197-CD88-F446-BC6B-6384F2E48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00FF3-56F6-6645-8214-7336EE9EE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789C9-A42F-C144-ABCC-C4986C41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6A03D-1065-3640-984A-A57200AC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9D838-A5B0-D745-A2D4-7214E152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DB17-E3D1-D74A-AD68-75AD4FD4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23332-DDF2-F648-831D-35FD3D65B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6C22-2E24-C548-97E9-97B0F542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A4A14-BC43-F144-847B-67E36474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13A-B242-1142-AB6B-FD778B0D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8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95FD4-194C-144E-8573-7C2063218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CD109-8157-3942-A2C3-F11117930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539C-E8AB-0A41-AB51-B5B09A61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D6B2-765E-CD43-82A1-9435B269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A36CD-BF3C-6C4A-B05E-4EF638DD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7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2D49-6855-7A41-80FA-09068FC3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8E25-6F19-D84E-AFFB-C843E143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BB0EF-0AC4-B343-B5BA-2B097970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1386-B213-5E41-882D-790DE4E6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F0DA-8D40-2D4B-AA71-410A0D77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AB68-9FEA-3B45-9FA3-C2BFDF45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A741E-A39F-8644-A837-29DBCF9E7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73A13-809E-FD41-BAE8-685B37F0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009C-50AD-7249-8093-A90ADBDF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B47F-8EB2-1C42-9D49-D6EA0EBA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4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62E8-8A6A-DF41-9CC6-5B1CC3EE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18CD-646F-1349-BD45-EF9396855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E8E54-04D2-AE47-B640-436338E4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0EC7F-A31B-C648-B630-CF85011D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87AB5-D639-444E-857F-7C6CC15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88FE3-EDA8-BA44-9904-06BEF96C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2F59-83E4-644C-8F33-C81C9399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76830-893C-ED4A-98F0-7D768DD3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8DBC2-0D55-4740-BF71-6AC09F85D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15FF1-9B18-2947-9A17-6B1B2DFB5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E537E-30C7-4340-920E-2D30946D6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143A0-DB0E-6344-8459-2DD45F5D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D07FB-31C8-8F42-BDA9-66C9FA43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B1625-2A29-934F-ADA5-F60F8B08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00A1-26A8-FB47-8652-FEA418BB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4A0E5-40B9-B644-B1AF-4A3ED1E7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8D210-B9FE-4A43-8C88-C5A5883C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4905E-56A1-5D4A-9AAA-F7F2A7A4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4ADF8-9E24-7C46-95FB-EA87920B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BAA3C-1CF7-024B-85F7-C8D8F1DE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0DB01-E495-7241-AA9C-73C64F65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1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709F-FBBF-6F48-8066-57EE2FD7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49C8-830A-3F41-9368-66C1C31D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D1073-FB83-284E-B693-09FB0FBE8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DF2FF-3C69-E14A-9E50-2E5377EE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B91EE-46BB-5247-8EC0-FCB967D2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DFC13-6C86-DE45-82B7-9ECF2CBA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02A8-310C-4D4C-9E9B-1273C370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EC8C3-2D6C-4B46-8913-A1B8AABDF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D8D38-6B86-3F46-B07E-FA94EB8EE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BA86D-0E65-4E4A-B463-6E4550E7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5E466-18C7-D14C-8383-D3493A36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A25EC-DFED-A349-9B5F-6D2DBC7A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7627D-4325-F14E-8179-59D680D3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D0846-DEBF-E541-9867-6D67D323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A5FA-7AF0-3145-80D5-1B1063FFF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6BF1-D143-E549-B548-6EB04EB20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A0DB6-9BB3-294F-B4A9-A1C73CA87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C931-71ED-104E-BB17-91E4C4F9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D373-91BA-A440-8960-F8243CF0C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Analog Readout Design &amp; DAQ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17854-B7D5-0C4D-A661-9B3EE756E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Christian</a:t>
            </a:r>
          </a:p>
          <a:p>
            <a:r>
              <a:rPr lang="en-US" dirty="0"/>
              <a:t>Fermilab</a:t>
            </a:r>
          </a:p>
          <a:p>
            <a:r>
              <a:rPr lang="en-US" dirty="0"/>
              <a:t>May 3, 2022</a:t>
            </a:r>
          </a:p>
        </p:txBody>
      </p:sp>
    </p:spTree>
    <p:extLst>
      <p:ext uri="{BB962C8B-B14F-4D97-AF65-F5344CB8AC3E}">
        <p14:creationId xmlns:p14="http://schemas.microsoft.com/office/powerpoint/2010/main" val="344176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0E9FE7-7B1B-2A4B-8549-4A308365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since the first </a:t>
            </a:r>
            <a:r>
              <a:rPr lang="en-US" dirty="0" err="1"/>
              <a:t>coldbox</a:t>
            </a:r>
            <a:r>
              <a:rPr lang="en-US" dirty="0"/>
              <a:t> test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2E5D0-3294-4942-BFB7-56787CFC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D99CC-6142-5D48-9B0C-3D1D3378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DBCEF-79B1-1B4C-B3FE-EC7D1082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0CCD86-E60E-8A49-8C3E-F0CAFF93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 of the Argon 2x2 circuit</a:t>
            </a:r>
          </a:p>
          <a:p>
            <a:pPr lvl="1"/>
            <a:r>
              <a:rPr lang="en-US" dirty="0"/>
              <a:t>Facilitate testing/optimization by enabling separate control of LD bias and total channel gain (proven unnecessary in the process)</a:t>
            </a:r>
          </a:p>
          <a:p>
            <a:pPr lvl="1"/>
            <a:r>
              <a:rPr lang="en-US" dirty="0"/>
              <a:t>Redesign board to facilitate mounting on the cathode (right angle mount for laser diodes to allow large fiber bending radius)</a:t>
            </a:r>
          </a:p>
          <a:p>
            <a:pPr lvl="1"/>
            <a:r>
              <a:rPr lang="en-US" dirty="0"/>
              <a:t>Enable automatic mode switching (warm/cold)</a:t>
            </a:r>
          </a:p>
          <a:p>
            <a:r>
              <a:rPr lang="en-US" dirty="0"/>
              <a:t>Include </a:t>
            </a:r>
            <a:r>
              <a:rPr lang="en-US" dirty="0" err="1"/>
              <a:t>PoF</a:t>
            </a:r>
            <a:r>
              <a:rPr lang="en-US" dirty="0"/>
              <a:t> and DC/DC converters on the same PCB as Argon 2X2</a:t>
            </a:r>
          </a:p>
          <a:p>
            <a:pPr lvl="1"/>
            <a:r>
              <a:rPr lang="en-US" dirty="0"/>
              <a:t>Enables compact self contained package next to X-</a:t>
            </a:r>
            <a:r>
              <a:rPr lang="en-US" dirty="0" err="1"/>
              <a:t>Arapuca</a:t>
            </a:r>
            <a:endParaRPr lang="en-US" dirty="0"/>
          </a:p>
          <a:p>
            <a:pPr lvl="1"/>
            <a:r>
              <a:rPr lang="en-US" dirty="0"/>
              <a:t>Allows for the possibility of distributing </a:t>
            </a:r>
            <a:r>
              <a:rPr lang="en-US" dirty="0" err="1"/>
              <a:t>SiPM</a:t>
            </a:r>
            <a:r>
              <a:rPr lang="en-US" dirty="0"/>
              <a:t> bias and LV power to other cathode-mounted modules.</a:t>
            </a:r>
          </a:p>
        </p:txBody>
      </p:sp>
    </p:spTree>
    <p:extLst>
      <p:ext uri="{BB962C8B-B14F-4D97-AF65-F5344CB8AC3E}">
        <p14:creationId xmlns:p14="http://schemas.microsoft.com/office/powerpoint/2010/main" val="187314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0C35-3DCC-744C-BC08-DC320635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2100-68F6-2346-A06C-55880421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12B67-BA36-974F-B9E9-D4655227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1E748C-35F9-4241-89E8-44DAF69F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mode switching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412273-60EA-3446-939F-C7E4C4C7A3E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Solution suggested and demonstrated by Alex Kish</a:t>
            </a:r>
          </a:p>
          <a:p>
            <a:pPr lvl="1"/>
            <a:r>
              <a:rPr lang="en-US"/>
              <a:t>Use resistors with large temperature dependance of passively switch between “warm” and “cold” configurations</a:t>
            </a:r>
          </a:p>
          <a:p>
            <a:endParaRPr lang="en-US" dirty="0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E1D5063B-BBA8-744A-BBB1-307408D0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84" y="3202517"/>
            <a:ext cx="6491816" cy="3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4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A4CA5-0EB9-3A44-9B27-96002259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9CA7D-8057-0641-BAA5-5CB784A5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92637-D613-1746-AA52-46F9B873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A2E61E-1719-2543-9775-29D6A90E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A2E7F43-74C8-9345-BE7F-14213BA3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33" y="1305983"/>
            <a:ext cx="7666567" cy="51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7DF78-9C95-5F42-BB7E-34DA12EE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2BFEE-A31B-4245-BE87-4025412B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BE51B-1272-034B-84D0-41154ADD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ADA090-8AB7-964D-8937-B4317532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PCB for “</a:t>
            </a:r>
            <a:r>
              <a:rPr lang="en-US" dirty="0" err="1"/>
              <a:t>Coldbox</a:t>
            </a:r>
            <a:r>
              <a:rPr lang="en-US" dirty="0"/>
              <a:t> 3” Test in July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C2A2E40-4084-854A-BD40-BF140EEA2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1678175"/>
            <a:ext cx="10257175" cy="34018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1917308-A2AC-5C40-9CCE-4E18B873C1D1}"/>
              </a:ext>
            </a:extLst>
          </p:cNvPr>
          <p:cNvSpPr/>
          <p:nvPr/>
        </p:nvSpPr>
        <p:spPr>
          <a:xfrm>
            <a:off x="5012267" y="1828800"/>
            <a:ext cx="2929466" cy="2912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7216C4-2D36-A740-A2F4-671507FF654A}"/>
              </a:ext>
            </a:extLst>
          </p:cNvPr>
          <p:cNvCxnSpPr>
            <a:cxnSpLocks/>
          </p:cNvCxnSpPr>
          <p:nvPr/>
        </p:nvCxnSpPr>
        <p:spPr>
          <a:xfrm flipH="1" flipV="1">
            <a:off x="7010400" y="4504267"/>
            <a:ext cx="389467" cy="7450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AF73A9-3F95-C74A-AD6E-AB30E33700F6}"/>
              </a:ext>
            </a:extLst>
          </p:cNvPr>
          <p:cNvSpPr txBox="1"/>
          <p:nvPr/>
        </p:nvSpPr>
        <p:spPr>
          <a:xfrm>
            <a:off x="6333067" y="5367866"/>
            <a:ext cx="20489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Argon 2x2 with lasers &amp; laser driver on daughter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656A3-0539-D349-A620-A8ADAD59C47F}"/>
              </a:ext>
            </a:extLst>
          </p:cNvPr>
          <p:cNvSpPr txBox="1"/>
          <p:nvPr/>
        </p:nvSpPr>
        <p:spPr>
          <a:xfrm>
            <a:off x="8991601" y="5215466"/>
            <a:ext cx="20489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DC/DC converters in SIMM connectors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1EE29-2815-6A41-B3EA-B4BB2C797E9D}"/>
              </a:ext>
            </a:extLst>
          </p:cNvPr>
          <p:cNvSpPr txBox="1"/>
          <p:nvPr/>
        </p:nvSpPr>
        <p:spPr>
          <a:xfrm>
            <a:off x="2286001" y="5401733"/>
            <a:ext cx="26415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 to 8 </a:t>
            </a:r>
            <a:r>
              <a:rPr lang="en-US" dirty="0" err="1"/>
              <a:t>PoF</a:t>
            </a:r>
            <a:r>
              <a:rPr lang="en-US" dirty="0"/>
              <a:t> Photovoltaic receivers (silicon or GaAs)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2AC864-E24E-CB4D-9B81-5E43798E834D}"/>
              </a:ext>
            </a:extLst>
          </p:cNvPr>
          <p:cNvCxnSpPr>
            <a:cxnSpLocks/>
          </p:cNvCxnSpPr>
          <p:nvPr/>
        </p:nvCxnSpPr>
        <p:spPr>
          <a:xfrm flipH="1" flipV="1">
            <a:off x="3318933" y="4588933"/>
            <a:ext cx="152400" cy="6942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B17908-7980-EA4B-AFDA-D975A935D50E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3843867"/>
            <a:ext cx="355601" cy="12361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6163F9-B76D-9849-8F65-DE3108D7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Development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141D3B-59B6-C94C-B938-7B1B91C1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laser diode is operated at a depth of more than ~30 cm of liquid argon, the light coupling to the optical fiber gets much worse (observed first in December </a:t>
            </a:r>
            <a:r>
              <a:rPr lang="en-US" dirty="0" err="1"/>
              <a:t>coldbox</a:t>
            </a:r>
            <a:r>
              <a:rPr lang="en-US" dirty="0"/>
              <a:t> test).</a:t>
            </a:r>
          </a:p>
          <a:p>
            <a:pPr lvl="1"/>
            <a:r>
              <a:rPr lang="en-US" dirty="0"/>
              <a:t>If the laser-fiber coupling is potted, this light loss is not observed.</a:t>
            </a:r>
          </a:p>
          <a:p>
            <a:pPr lvl="1"/>
            <a:r>
              <a:rPr lang="en-US" dirty="0"/>
              <a:t>We are exploring potting materials and methods.</a:t>
            </a:r>
          </a:p>
          <a:p>
            <a:pPr lvl="1"/>
            <a:r>
              <a:rPr lang="en-US" dirty="0"/>
              <a:t>We are also exploring alternative solutions.</a:t>
            </a:r>
          </a:p>
          <a:p>
            <a:r>
              <a:rPr lang="en-US" dirty="0"/>
              <a:t>The THS4131 is a bipolar amplifier and should have a very long lifetime at cryogenic temperature.  The </a:t>
            </a:r>
            <a:r>
              <a:rPr lang="en-US" dirty="0" err="1"/>
              <a:t>SiGe</a:t>
            </a:r>
            <a:r>
              <a:rPr lang="en-US" dirty="0"/>
              <a:t> bipolar transistor and laser diode should also both have very long lifetimes cold.</a:t>
            </a:r>
          </a:p>
          <a:p>
            <a:r>
              <a:rPr lang="en-US" dirty="0"/>
              <a:t>However, the OPA354 is a CMOS part, so its lifetime will need to be demonstrated or we will need to find an alternative part.</a:t>
            </a:r>
          </a:p>
          <a:p>
            <a:pPr lvl="1"/>
            <a:r>
              <a:rPr lang="en-US" dirty="0"/>
              <a:t>We are considering circuit modifications that would allow the OPA354 to be operated with greatly reduced bias voltage (now operated at 5V; </a:t>
            </a:r>
            <a:r>
              <a:rPr lang="en-US"/>
              <a:t>7.5V is rated max).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325BD-37EA-EF48-AAC1-B75E136F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63ED1-D133-2049-9CF8-D1321EBF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AFCFD-454A-2341-A820-4BF9F4E8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A0F-BF33-BA47-B19D-EC7A738C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2136-87BB-E64F-A390-8DC508FA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tests to date we have used the </a:t>
            </a:r>
            <a:r>
              <a:rPr lang="en-US" dirty="0" err="1"/>
              <a:t>Koheron</a:t>
            </a:r>
            <a:r>
              <a:rPr lang="en-US" dirty="0"/>
              <a:t> PD100.  This board includes </a:t>
            </a:r>
            <a:r>
              <a:rPr lang="en-US"/>
              <a:t>a GaAs </a:t>
            </a:r>
            <a:r>
              <a:rPr lang="en-US" dirty="0"/>
              <a:t>photodiode and a transimpedance amplifier with a single ended output.</a:t>
            </a:r>
          </a:p>
          <a:p>
            <a:r>
              <a:rPr lang="en-US" dirty="0"/>
              <a:t>In December we captured data from up to four readout channels using a digital oscilloscope.</a:t>
            </a:r>
          </a:p>
          <a:p>
            <a:r>
              <a:rPr lang="en-US" dirty="0"/>
              <a:t>Going forward we expect to use the DAPHNE readout being developed for the FD1 (horizontal drift) photodetector system.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497C3-948E-534C-AC4D-22C8A84E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726A4-8C2C-D149-A836-51423D64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1F2BA-38E2-A44F-9340-0D8F0EA7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4FE9-4714-1942-BDE7-12A68E3E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40 Channel Readout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CFCE-44B8-C944-A6B0-D4F433D0F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an “analog front end” IC intended for use in ultrasound (TI AFE5808A).</a:t>
            </a:r>
          </a:p>
          <a:p>
            <a:r>
              <a:rPr lang="en-US" dirty="0"/>
              <a:t>The DUNE 62.5 MHz master clock is used to generate the waveform sampling clock.</a:t>
            </a:r>
          </a:p>
          <a:p>
            <a:r>
              <a:rPr lang="en-US" dirty="0"/>
              <a:t>14-bit data is output in a serial format for each channel in parallel.</a:t>
            </a:r>
          </a:p>
          <a:p>
            <a:r>
              <a:rPr lang="en-US" dirty="0"/>
              <a:t>Data is collected by an inexpensive Xilinx FPGA and transmitted to FELIX using one or two 4.8 Gbps optical links.</a:t>
            </a:r>
          </a:p>
          <a:p>
            <a:r>
              <a:rPr lang="en-US" dirty="0"/>
              <a:t>A microprocessor is used for configuration and control.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07525-52BB-584D-8251-4F641F96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8820-BF92-6647-BB0F-EFFEAC2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9607-CBB4-5E41-BEA8-87920E86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3199-B961-6147-A98B-30187B71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B17DE-E1F7-F84C-905E-264C180F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DAPHNE boards were produced in 2021</a:t>
            </a:r>
          </a:p>
          <a:p>
            <a:pPr lvl="1"/>
            <a:r>
              <a:rPr lang="en-US" dirty="0"/>
              <a:t>A modest number of design/layout errors were found, but  boards are usable.  The analog channel has been proven to work well (next 3 slides).</a:t>
            </a:r>
          </a:p>
          <a:p>
            <a:pPr lvl="1"/>
            <a:r>
              <a:rPr lang="en-US" dirty="0"/>
              <a:t>Firmware development has been slowed by </a:t>
            </a:r>
            <a:r>
              <a:rPr lang="en-US" dirty="0" err="1"/>
              <a:t>Covid</a:t>
            </a:r>
            <a:r>
              <a:rPr lang="en-US" dirty="0"/>
              <a:t>, but is beginning to converge.   A software and firmware build is now available that will enable DAPHNE to be used in QC of </a:t>
            </a:r>
            <a:r>
              <a:rPr lang="en-US" dirty="0" err="1"/>
              <a:t>SiPMs</a:t>
            </a:r>
            <a:r>
              <a:rPr lang="en-US" dirty="0"/>
              <a:t> and cold electronics.  Full integration with the DAQ is unlikely until after most if not all of the FD1 </a:t>
            </a:r>
            <a:r>
              <a:rPr lang="en-US" dirty="0" err="1"/>
              <a:t>coldbox</a:t>
            </a:r>
            <a:r>
              <a:rPr lang="en-US" dirty="0"/>
              <a:t> testing of APAs for </a:t>
            </a:r>
            <a:r>
              <a:rPr lang="en-US" dirty="0" err="1"/>
              <a:t>ProtoDUNE</a:t>
            </a:r>
            <a:r>
              <a:rPr lang="en-US" dirty="0"/>
              <a:t>-II has been completed.</a:t>
            </a:r>
          </a:p>
          <a:p>
            <a:pPr lvl="1"/>
            <a:r>
              <a:rPr lang="en-US" dirty="0"/>
              <a:t>A minor design revision has been completed that corrects the errors and enables the use of up to 4 output links to FELIX as well as a gigabit Ethernet output that can be used in bench tests.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9AD23-1794-6242-A5DA-AF86EFA9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9491E-EF50-AA4C-BE7A-4FE709BA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EEC14-CEFD-294A-8D6F-6F7F0176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3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B373-2E71-9440-9211-18A97F6A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Analog Performance (1/3)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7C40A-430C-DE42-9F8F-F36B407D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997A5-94AB-2342-A0B9-A906CD62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FEDE4-F975-D744-BFD2-5DDAFE3D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EE0112E2-B132-8C45-84C0-1777BC2C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3" y="1718935"/>
            <a:ext cx="4953000" cy="314960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A0126DF9-267D-004C-9CC1-E6828EC10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947" y="1506152"/>
            <a:ext cx="5092700" cy="353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AC2009-FCF9-AC4A-B5EA-577A8DACEB59}"/>
              </a:ext>
            </a:extLst>
          </p:cNvPr>
          <p:cNvSpPr txBox="1"/>
          <p:nvPr/>
        </p:nvSpPr>
        <p:spPr>
          <a:xfrm>
            <a:off x="1003300" y="5041900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Differential input 800mV</a:t>
            </a:r>
            <a:r>
              <a:rPr lang="en-US" baseline="-25000" dirty="0"/>
              <a:t>pp</a:t>
            </a:r>
            <a:r>
              <a:rPr lang="en-US" dirty="0"/>
              <a:t> (matches FD1 CE); DAPHNE channel gain adjusted to yield close to full-scale ADC output.  Differential to single-ended conversion at input; 100 Ohm termination of SE input to AFE chip.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2E990-2244-1641-A666-2969AF08810D}"/>
              </a:ext>
            </a:extLst>
          </p:cNvPr>
          <p:cNvSpPr txBox="1"/>
          <p:nvPr/>
        </p:nvSpPr>
        <p:spPr>
          <a:xfrm>
            <a:off x="7023101" y="5207000"/>
            <a:ext cx="438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Measured ENOB reflects AFE non-linearity for large signals.</a:t>
            </a:r>
          </a:p>
        </p:txBody>
      </p:sp>
    </p:spTree>
    <p:extLst>
      <p:ext uri="{BB962C8B-B14F-4D97-AF65-F5344CB8AC3E}">
        <p14:creationId xmlns:p14="http://schemas.microsoft.com/office/powerpoint/2010/main" val="53831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082A-733B-9249-89D7-70E4B018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Analog Performance (2/3)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5F44-E030-C344-8100-6A22CD5D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4433-09A8-B341-8D1E-D6A7E706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BED9-FC74-2341-824A-45490438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BFA585BD-0E81-5644-AEFB-38162B9F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714842"/>
            <a:ext cx="4953000" cy="314960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14837F8-2E59-504D-BFAD-654396063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67" y="1361304"/>
            <a:ext cx="54864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15252-073B-0E46-933C-B083C4FB9673}"/>
              </a:ext>
            </a:extLst>
          </p:cNvPr>
          <p:cNvSpPr txBox="1"/>
          <p:nvPr/>
        </p:nvSpPr>
        <p:spPr>
          <a:xfrm>
            <a:off x="1089798" y="5182286"/>
            <a:ext cx="1028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Linearity is significantly better in central part of ADC range (consistent with evaluation board measurements)</a:t>
            </a:r>
          </a:p>
        </p:txBody>
      </p:sp>
    </p:spTree>
    <p:extLst>
      <p:ext uri="{BB962C8B-B14F-4D97-AF65-F5344CB8AC3E}">
        <p14:creationId xmlns:p14="http://schemas.microsoft.com/office/powerpoint/2010/main" val="204741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7F37-EC7B-324B-855F-C5E88A2D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development started 14 months 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5E1C-BE4B-9544-B1CC-9493D0A6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Five joint meetings were held with DARKSIDE in Feb-Mar 2021</a:t>
            </a:r>
          </a:p>
          <a:p>
            <a:pPr lvl="1"/>
            <a:r>
              <a:rPr lang="en-US" dirty="0"/>
              <a:t>DARKSIDE was developing an optical analog readout</a:t>
            </a:r>
          </a:p>
          <a:p>
            <a:pPr lvl="2"/>
            <a:r>
              <a:rPr lang="en-US" dirty="0"/>
              <a:t>Goals: Fast rise time (&lt;8 ns), SNR&gt;10 (1PE=20mV at receiver), dynamic range = 100 (2V max at receiver)</a:t>
            </a:r>
          </a:p>
          <a:p>
            <a:pPr lvl="2"/>
            <a:r>
              <a:rPr lang="en-US" dirty="0"/>
              <a:t>Light source = 1300 nm </a:t>
            </a:r>
            <a:r>
              <a:rPr lang="en-US" dirty="0" err="1"/>
              <a:t>InGaAs</a:t>
            </a:r>
            <a:r>
              <a:rPr lang="en-US" dirty="0"/>
              <a:t> LED (</a:t>
            </a:r>
            <a:r>
              <a:rPr lang="en-US" dirty="0" err="1"/>
              <a:t>SiPMs</a:t>
            </a:r>
            <a:r>
              <a:rPr lang="en-US" dirty="0"/>
              <a:t> are blind to 1300 nm light)</a:t>
            </a:r>
          </a:p>
          <a:p>
            <a:pPr lvl="2"/>
            <a:r>
              <a:rPr lang="en-US" dirty="0"/>
              <a:t>Extreme requirement on radiopurity</a:t>
            </a:r>
          </a:p>
          <a:p>
            <a:pPr lvl="2"/>
            <a:r>
              <a:rPr lang="en-US" dirty="0"/>
              <a:t>Problems included LED nonlinearity in LN2 and poor light coupling to the fiber.</a:t>
            </a:r>
          </a:p>
          <a:p>
            <a:pPr lvl="1"/>
            <a:r>
              <a:rPr lang="en-US" dirty="0"/>
              <a:t>At Fermilab, we started by exploring the use of COTS parts (SFP+ modules) in the context of a digital readout option.</a:t>
            </a:r>
          </a:p>
          <a:p>
            <a:pPr lvl="2"/>
            <a:r>
              <a:rPr lang="en-US" dirty="0"/>
              <a:t>(this was done following work done earlier at SMU for DUNE (</a:t>
            </a:r>
            <a:r>
              <a:rPr lang="en-US" dirty="0" err="1"/>
              <a:t>Jingbo</a:t>
            </a:r>
            <a:r>
              <a:rPr lang="en-US" dirty="0"/>
              <a:t> </a:t>
            </a:r>
            <a:r>
              <a:rPr lang="en-US" dirty="0" err="1"/>
              <a:t>Ye’s</a:t>
            </a:r>
            <a:r>
              <a:rPr lang="en-US" dirty="0"/>
              <a:t> group) and in consultation/collaboration with the SMU group)</a:t>
            </a:r>
          </a:p>
          <a:p>
            <a:pPr lvl="1"/>
            <a:r>
              <a:rPr lang="en-US" dirty="0"/>
              <a:t>The group at APC, Paris (Sabrina </a:t>
            </a:r>
            <a:r>
              <a:rPr lang="en-US" dirty="0" err="1"/>
              <a:t>Sacerdoti</a:t>
            </a:r>
            <a:r>
              <a:rPr lang="en-US" dirty="0"/>
              <a:t>, et al.) decided early on to concentrate on the analog readout option.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A9852-E7FC-9E4A-A85E-F5C59C01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43E4B-AD45-2148-813A-4D3FFA96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BBD7-4F72-FE49-B2AA-35C2DFD0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8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18AF8D-8D04-F64B-9F30-3D06EEC1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Analog Performance (3/3)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3F0F7-3E26-E249-9CCF-E0A40450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DFA9D-B8F0-F141-A7BE-080433A4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9731-BDA3-DA47-B3A1-E804ECDA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262A3415-1F22-3A48-8BF3-92C445AA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14500"/>
            <a:ext cx="4838700" cy="31496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9D9CAC35-1AAE-5242-A90B-07A88481D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79" y="1363019"/>
            <a:ext cx="5486400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301113-419C-FB4F-A3E5-01B8FCCD3C8B}"/>
              </a:ext>
            </a:extLst>
          </p:cNvPr>
          <p:cNvSpPr txBox="1"/>
          <p:nvPr/>
        </p:nvSpPr>
        <p:spPr>
          <a:xfrm>
            <a:off x="406400" y="5156200"/>
            <a:ext cx="112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DAPHNE allows the pedestal to be offset from 0 so that (close to) the 14-bit dynamic range of the ADC can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channel can be adjusted individually.</a:t>
            </a:r>
          </a:p>
        </p:txBody>
      </p:sp>
    </p:spTree>
    <p:extLst>
      <p:ext uri="{BB962C8B-B14F-4D97-AF65-F5344CB8AC3E}">
        <p14:creationId xmlns:p14="http://schemas.microsoft.com/office/powerpoint/2010/main" val="3734273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04CCFD-A05A-9A44-B198-3CC89CFA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DAPHNE with Cathode-Mounted PDS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F9B9ED-F396-064F-8E16-62A95B147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DAPHNE features will not be used (</a:t>
            </a:r>
            <a:r>
              <a:rPr lang="en-US" dirty="0" err="1"/>
              <a:t>SiPM</a:t>
            </a:r>
            <a:r>
              <a:rPr lang="en-US" dirty="0"/>
              <a:t> bias).</a:t>
            </a:r>
          </a:p>
          <a:p>
            <a:r>
              <a:rPr lang="en-US" dirty="0"/>
              <a:t>One modification will be required:</a:t>
            </a:r>
          </a:p>
          <a:p>
            <a:pPr lvl="1"/>
            <a:r>
              <a:rPr lang="en-US" dirty="0"/>
              <a:t>The optical signal is single ended.</a:t>
            </a:r>
          </a:p>
          <a:p>
            <a:pPr lvl="1"/>
            <a:r>
              <a:rPr lang="en-US" dirty="0"/>
              <a:t>It will be necessary either to bypass the differential to single ended input stage of DAPHNE or to add a single ended to differential converter to the photodiode output (</a:t>
            </a:r>
            <a:r>
              <a:rPr lang="en-US" dirty="0" err="1"/>
              <a:t>Koheron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In the longer term, one might produce a version of DAPHNE in which the transformer chips are replaced by photodiode arrays so that the optical signal can be accepted directly.  This version could be simplified by removing the </a:t>
            </a:r>
            <a:r>
              <a:rPr lang="en-US" dirty="0" err="1"/>
              <a:t>SiPM</a:t>
            </a:r>
            <a:r>
              <a:rPr lang="en-US" dirty="0"/>
              <a:t> bias circuitry.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39336-A91F-8D48-A3F4-BD5FF2D0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F06D9-F1E8-644A-B5B2-3B879CF5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476BE-7020-6C47-9266-12E1EFBC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78ED-3FB5-B441-AE33-9CE1AD0C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FNAL: Mixed Success with COTS Optical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9A06-0CD8-2342-91D1-6BBB24B1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None of the SFP+ modules that we tested worked in LN2</a:t>
            </a:r>
          </a:p>
          <a:p>
            <a:pPr lvl="1"/>
            <a:r>
              <a:rPr lang="en-US" dirty="0"/>
              <a:t>At least one type of module transmitted successfully (at 10 Gbps) in LN2 if turned on at RT and then cooled down, but none worked after a power cycle in LN2</a:t>
            </a:r>
          </a:p>
          <a:p>
            <a:pPr lvl="1"/>
            <a:r>
              <a:rPr lang="en-US" dirty="0"/>
              <a:t>The Rx side of all modules failed in LN2.</a:t>
            </a:r>
          </a:p>
          <a:p>
            <a:r>
              <a:rPr lang="en-US" dirty="0"/>
              <a:t>We decided to test individual components and relatively quickly identified a number of 1310 nm laser diodes and at least one commercial laser driver that worked well in LN2.</a:t>
            </a:r>
          </a:p>
          <a:p>
            <a:pPr lvl="1"/>
            <a:r>
              <a:rPr lang="en-US" dirty="0"/>
              <a:t>Two types of 1310 nm laser diodes are made, examples of each work in LN2:</a:t>
            </a:r>
          </a:p>
          <a:p>
            <a:pPr lvl="2"/>
            <a:r>
              <a:rPr lang="en-US" dirty="0"/>
              <a:t>Fabry-Perot (FP) &amp; Distributed Feedback (DFB)</a:t>
            </a:r>
          </a:p>
          <a:p>
            <a:pPr lvl="1"/>
            <a:r>
              <a:rPr lang="en-US" dirty="0"/>
              <a:t>The diode characteristic (light vs bias current) is very different in LN2</a:t>
            </a:r>
          </a:p>
          <a:p>
            <a:pPr lvl="2"/>
            <a:r>
              <a:rPr lang="en-US" dirty="0"/>
              <a:t>Much less current is required in LN2 than at 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7178-EF09-3F4B-BC51-43FDC9DC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0068-F1CD-E247-8BF2-15310216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BDF3-01B2-1849-B6E9-8920D2A2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971BFD6-4110-134C-A5EE-B4EFCC6F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Laser Diode Characteristic (Room Temp &amp; LN2)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D9371-DBC0-454B-AED9-2B375D9A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3956D-D188-B246-BF17-0C446846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D53E6-5E8B-4B45-8AC7-1135973E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416CB9F5-FA7E-8B40-9C00-EDA0DF05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33" y="1445683"/>
            <a:ext cx="7937500" cy="5016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AA786A-9826-8448-B816-911DA3133713}"/>
              </a:ext>
            </a:extLst>
          </p:cNvPr>
          <p:cNvSpPr txBox="1"/>
          <p:nvPr/>
        </p:nvSpPr>
        <p:spPr>
          <a:xfrm>
            <a:off x="8873067" y="1744134"/>
            <a:ext cx="279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some of the earliest measurements we made; response is very linear both warm and cold.</a:t>
            </a:r>
          </a:p>
        </p:txBody>
      </p:sp>
    </p:spTree>
    <p:extLst>
      <p:ext uri="{BB962C8B-B14F-4D97-AF65-F5344CB8AC3E}">
        <p14:creationId xmlns:p14="http://schemas.microsoft.com/office/powerpoint/2010/main" val="355848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55F52-20FA-F24E-8065-FA44A884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DDA9A-9292-044C-B96A-CF7BD76D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76E99-A88B-714E-8B29-FC6AE511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53825E-23DF-8048-BCDB-7AC9826F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laser frequency also changes</a:t>
            </a:r>
          </a:p>
        </p:txBody>
      </p:sp>
      <p:pic>
        <p:nvPicPr>
          <p:cNvPr id="7" name="Picture 6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019AB8D8-948D-9940-8250-AA61D5DC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2" y="1507066"/>
            <a:ext cx="11861800" cy="434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8CAF53-437D-2F46-8DA6-FA4162C7B780}"/>
              </a:ext>
            </a:extLst>
          </p:cNvPr>
          <p:cNvSpPr txBox="1"/>
          <p:nvPr/>
        </p:nvSpPr>
        <p:spPr>
          <a:xfrm>
            <a:off x="3318934" y="5757334"/>
            <a:ext cx="518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Measurements of a Newport Fabry-Perot pigtailed LD</a:t>
            </a:r>
          </a:p>
        </p:txBody>
      </p:sp>
    </p:spTree>
    <p:extLst>
      <p:ext uri="{BB962C8B-B14F-4D97-AF65-F5344CB8AC3E}">
        <p14:creationId xmlns:p14="http://schemas.microsoft.com/office/powerpoint/2010/main" val="22063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DB7BA4-2235-5244-A997-40084F56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APC: Focus on analog readout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7E8A1A-9169-4741-9160-6F0F56A43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DUNE specs will differ from DARKSIDE</a:t>
            </a:r>
          </a:p>
          <a:p>
            <a:pPr lvl="1"/>
            <a:r>
              <a:rPr lang="en-US" dirty="0"/>
              <a:t>Single PE SNR&gt;4</a:t>
            </a:r>
          </a:p>
          <a:p>
            <a:pPr lvl="1"/>
            <a:r>
              <a:rPr lang="en-US" dirty="0"/>
              <a:t>Dynamic Range goal = 2000 PE</a:t>
            </a:r>
          </a:p>
          <a:p>
            <a:pPr lvl="1"/>
            <a:r>
              <a:rPr lang="en-US" dirty="0"/>
              <a:t>Rise time &lt; 100 ns</a:t>
            </a:r>
          </a:p>
          <a:p>
            <a:pPr lvl="1"/>
            <a:r>
              <a:rPr lang="en-US" dirty="0"/>
              <a:t>Bandwidth ~ 5-35 MHz</a:t>
            </a:r>
          </a:p>
          <a:p>
            <a:pPr lvl="1"/>
            <a:r>
              <a:rPr lang="en-US" dirty="0"/>
              <a:t>Power consumption &lt; 100 </a:t>
            </a:r>
            <a:r>
              <a:rPr lang="en-US" dirty="0" err="1"/>
              <a:t>mW</a:t>
            </a:r>
            <a:endParaRPr lang="en-US" dirty="0"/>
          </a:p>
          <a:p>
            <a:r>
              <a:rPr lang="en-US" dirty="0"/>
              <a:t>Design focus:</a:t>
            </a:r>
          </a:p>
          <a:p>
            <a:pPr lvl="1"/>
            <a:r>
              <a:rPr lang="en-US" dirty="0"/>
              <a:t>Laser driver</a:t>
            </a:r>
          </a:p>
          <a:p>
            <a:r>
              <a:rPr lang="en-US" dirty="0"/>
              <a:t>Also testing laser diodes</a:t>
            </a:r>
          </a:p>
          <a:p>
            <a:pPr lvl="1"/>
            <a:r>
              <a:rPr lang="en-US" dirty="0"/>
              <a:t>VCSELs (most did not work well in LN2)</a:t>
            </a:r>
          </a:p>
          <a:p>
            <a:pPr lvl="1"/>
            <a:r>
              <a:rPr lang="en-US" dirty="0"/>
              <a:t>1310 nm (results agreed with FNAL tests)</a:t>
            </a:r>
          </a:p>
          <a:p>
            <a:r>
              <a:rPr lang="en-US" dirty="0"/>
              <a:t>Identified a commercial warm photodiode board (</a:t>
            </a:r>
            <a:r>
              <a:rPr lang="en-US" dirty="0" err="1"/>
              <a:t>Koheron</a:t>
            </a:r>
            <a:r>
              <a:rPr lang="en-US" dirty="0"/>
              <a:t> PD100)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8D97F-B397-4242-A44B-EFD56FD3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C1F26-B8A5-4446-A456-2C4D48B2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166F3-C90B-3B48-907B-8C7E40B2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819C5-C696-2346-AF1A-C89D603B3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Concentrated on 1310 nm laser diodes from a number of vendors</a:t>
            </a:r>
          </a:p>
          <a:p>
            <a:pPr lvl="1"/>
            <a:r>
              <a:rPr lang="en-US" dirty="0"/>
              <a:t>Pigtailed lasers are available only coupled to single mode fibers</a:t>
            </a:r>
          </a:p>
          <a:p>
            <a:pPr lvl="1"/>
            <a:r>
              <a:rPr lang="en-US" dirty="0"/>
              <a:t>Multimode fiber often captures more light and may be preferred (50 micron core vs 9 micron core)</a:t>
            </a:r>
          </a:p>
          <a:p>
            <a:pPr lvl="1"/>
            <a:r>
              <a:rPr lang="en-US" dirty="0"/>
              <a:t>Most development has used </a:t>
            </a:r>
            <a:r>
              <a:rPr lang="en-US" dirty="0" err="1"/>
              <a:t>Lasermate</a:t>
            </a:r>
            <a:r>
              <a:rPr lang="en-US" dirty="0"/>
              <a:t> lasers; pigtailed, and in FC receptacles</a:t>
            </a:r>
          </a:p>
          <a:p>
            <a:r>
              <a:rPr lang="en-US" dirty="0"/>
              <a:t>First near-final circuit (APC design “Argon”) presented on June 9:</a:t>
            </a:r>
          </a:p>
          <a:p>
            <a:pPr lvl="1"/>
            <a:r>
              <a:rPr lang="en-US" dirty="0"/>
              <a:t>Input = 1 – 4 hybrid-ganged groups of 20 </a:t>
            </a:r>
            <a:r>
              <a:rPr lang="en-US" dirty="0" err="1"/>
              <a:t>SiPMs</a:t>
            </a:r>
            <a:endParaRPr lang="en-US" dirty="0"/>
          </a:p>
          <a:p>
            <a:pPr lvl="1"/>
            <a:r>
              <a:rPr lang="en-US" dirty="0"/>
              <a:t>THS4131 amplifies signal from </a:t>
            </a:r>
            <a:r>
              <a:rPr lang="en-US" dirty="0" err="1"/>
              <a:t>SiPMs</a:t>
            </a:r>
            <a:r>
              <a:rPr lang="en-US" dirty="0"/>
              <a:t> (following design by Gustavo </a:t>
            </a:r>
            <a:r>
              <a:rPr lang="en-US" dirty="0" err="1"/>
              <a:t>Cancelo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OPA354 </a:t>
            </a:r>
            <a:r>
              <a:rPr lang="en-US" dirty="0" err="1"/>
              <a:t>opamp</a:t>
            </a:r>
            <a:r>
              <a:rPr lang="en-US" dirty="0"/>
              <a:t> and </a:t>
            </a:r>
            <a:r>
              <a:rPr lang="en-US" dirty="0" err="1"/>
              <a:t>SiGe</a:t>
            </a:r>
            <a:r>
              <a:rPr lang="en-US" dirty="0"/>
              <a:t> bipolar transistor form the laser driver</a:t>
            </a:r>
          </a:p>
          <a:p>
            <a:r>
              <a:rPr lang="en-US" dirty="0"/>
              <a:t>“Argon 2x2” finalized mid-August</a:t>
            </a:r>
          </a:p>
          <a:p>
            <a:pPr lvl="1"/>
            <a:r>
              <a:rPr lang="en-US" dirty="0"/>
              <a:t>First FNAL layout – mounting holes for </a:t>
            </a:r>
            <a:r>
              <a:rPr lang="en-US" dirty="0" err="1"/>
              <a:t>Lasermate</a:t>
            </a:r>
            <a:r>
              <a:rPr lang="en-US" dirty="0"/>
              <a:t> FC or pigtailed laser diodes</a:t>
            </a:r>
          </a:p>
          <a:p>
            <a:pPr lvl="1"/>
            <a:r>
              <a:rPr lang="en-US" dirty="0"/>
              <a:t>2 channels (sufficient for a 60cm x 60cm X-</a:t>
            </a:r>
            <a:r>
              <a:rPr lang="en-US" dirty="0" err="1"/>
              <a:t>Arapuca</a:t>
            </a:r>
            <a:r>
              <a:rPr lang="en-US" dirty="0"/>
              <a:t> with 160 </a:t>
            </a:r>
            <a:r>
              <a:rPr lang="en-US" dirty="0" err="1"/>
              <a:t>SiPMs</a:t>
            </a:r>
            <a:r>
              <a:rPr lang="en-US" dirty="0"/>
              <a:t> (2 x 4 x 20)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0136F-9A2C-8C49-90CD-B425DF86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C958D-A685-0A41-9D8E-8DDA4077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D78BB-4E7B-A44E-AACB-87FDCBAA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F01E10-91AC-B84E-9B69-FEAF08B7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APC/FNAL Development (May, 2021 - …)</a:t>
            </a:r>
          </a:p>
        </p:txBody>
      </p:sp>
    </p:spTree>
    <p:extLst>
      <p:ext uri="{BB962C8B-B14F-4D97-AF65-F5344CB8AC3E}">
        <p14:creationId xmlns:p14="http://schemas.microsoft.com/office/powerpoint/2010/main" val="182492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D332A-B4B6-8C4A-8367-4C1C0D1A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BC59-46AB-264C-BCEF-14F32DA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DB4C-8EEC-2541-B10A-AE11CBBE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CB71B2-F757-F44C-9BF4-BF286E7B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Argon 2x2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CBA71E46-0161-5944-B897-AC61E023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3473388"/>
            <a:ext cx="8336392" cy="28427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0C92CD-C398-C243-A3B0-5BED7EB0B960}"/>
              </a:ext>
            </a:extLst>
          </p:cNvPr>
          <p:cNvCxnSpPr>
            <a:cxnSpLocks/>
          </p:cNvCxnSpPr>
          <p:nvPr/>
        </p:nvCxnSpPr>
        <p:spPr>
          <a:xfrm flipH="1">
            <a:off x="8551333" y="5096933"/>
            <a:ext cx="10837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77B073-FA11-D345-B597-3D81DB2420D3}"/>
              </a:ext>
            </a:extLst>
          </p:cNvPr>
          <p:cNvSpPr txBox="1"/>
          <p:nvPr/>
        </p:nvSpPr>
        <p:spPr>
          <a:xfrm>
            <a:off x="9787467" y="4538133"/>
            <a:ext cx="187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Jumper option sets laser bias either for warm or cold operation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BE3257-8FD4-254F-A2D6-47D3FDE3C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84" y="745067"/>
            <a:ext cx="2963537" cy="365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647110-37C7-554E-A9FA-98C2A5E7B040}"/>
              </a:ext>
            </a:extLst>
          </p:cNvPr>
          <p:cNvSpPr txBox="1"/>
          <p:nvPr/>
        </p:nvSpPr>
        <p:spPr>
          <a:xfrm>
            <a:off x="3166533" y="2810934"/>
            <a:ext cx="532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Argon 2x2 under test in Paris in early September, 2021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6ABC38-CA3A-A144-A835-3D210CC4873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8489209" y="2995600"/>
            <a:ext cx="12813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32CC13-C994-C442-9122-FB7D73473A17}"/>
              </a:ext>
            </a:extLst>
          </p:cNvPr>
          <p:cNvCxnSpPr>
            <a:cxnSpLocks/>
          </p:cNvCxnSpPr>
          <p:nvPr/>
        </p:nvCxnSpPr>
        <p:spPr>
          <a:xfrm>
            <a:off x="8161867" y="1778000"/>
            <a:ext cx="1913466" cy="135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D2F4A5-B939-6A4C-BE96-D90098AE5939}"/>
              </a:ext>
            </a:extLst>
          </p:cNvPr>
          <p:cNvSpPr txBox="1"/>
          <p:nvPr/>
        </p:nvSpPr>
        <p:spPr>
          <a:xfrm>
            <a:off x="6146800" y="1557867"/>
            <a:ext cx="19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SiPM</a:t>
            </a:r>
            <a:r>
              <a:rPr lang="en-US" dirty="0"/>
              <a:t> test board</a:t>
            </a:r>
          </a:p>
        </p:txBody>
      </p:sp>
    </p:spTree>
    <p:extLst>
      <p:ext uri="{BB962C8B-B14F-4D97-AF65-F5344CB8AC3E}">
        <p14:creationId xmlns:p14="http://schemas.microsoft.com/office/powerpoint/2010/main" val="333389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5FA2A-5CAB-1345-9AB1-1EEF505F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02576-F4B5-A344-A95B-9E1A1733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Christian | Analog Readout Design &amp; DAQ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BE136-FE91-F747-A705-B0653CA3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931-71ED-104E-BB17-91E4C4F9FF11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F51D5D-60D6-7448-8390-709ADC17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 CERN in late September, 2021 (on the VD </a:t>
            </a:r>
            <a:r>
              <a:rPr lang="en-US" sz="3200" dirty="0" err="1"/>
              <a:t>Coldbox</a:t>
            </a:r>
            <a:r>
              <a:rPr lang="en-US" sz="3200" dirty="0"/>
              <a:t> cathode)</a:t>
            </a:r>
          </a:p>
        </p:txBody>
      </p:sp>
      <p:pic>
        <p:nvPicPr>
          <p:cNvPr id="20" name="Picture 1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395E2A4-5FDD-8C43-A0B9-5AC294FE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14" y="1303867"/>
            <a:ext cx="6230257" cy="5130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457C9E-0936-144D-B1EF-8D8498F0BB29}"/>
              </a:ext>
            </a:extLst>
          </p:cNvPr>
          <p:cNvSpPr txBox="1"/>
          <p:nvPr/>
        </p:nvSpPr>
        <p:spPr>
          <a:xfrm>
            <a:off x="1439333" y="4876800"/>
            <a:ext cx="180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PoF</a:t>
            </a:r>
            <a:r>
              <a:rPr lang="en-US" dirty="0"/>
              <a:t> for </a:t>
            </a:r>
            <a:r>
              <a:rPr lang="en-US" dirty="0" err="1"/>
              <a:t>SiPM</a:t>
            </a:r>
            <a:r>
              <a:rPr lang="en-US" dirty="0"/>
              <a:t> bias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77D163-4417-124A-8D30-46BD00B99DF1}"/>
              </a:ext>
            </a:extLst>
          </p:cNvPr>
          <p:cNvSpPr txBox="1"/>
          <p:nvPr/>
        </p:nvSpPr>
        <p:spPr>
          <a:xfrm>
            <a:off x="1286934" y="3217333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PoF</a:t>
            </a:r>
            <a:r>
              <a:rPr lang="en-US" dirty="0"/>
              <a:t> for Argon 2x2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758865-399B-FC4D-89A0-08516D299967}"/>
              </a:ext>
            </a:extLst>
          </p:cNvPr>
          <p:cNvSpPr txBox="1"/>
          <p:nvPr/>
        </p:nvSpPr>
        <p:spPr>
          <a:xfrm>
            <a:off x="1676401" y="1896533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Argon 2x2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1BC91-9A49-FF4B-88F7-C4D4BE1D52B7}"/>
              </a:ext>
            </a:extLst>
          </p:cNvPr>
          <p:cNvSpPr txBox="1"/>
          <p:nvPr/>
        </p:nvSpPr>
        <p:spPr>
          <a:xfrm>
            <a:off x="9635067" y="3471333"/>
            <a:ext cx="171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“Mini </a:t>
            </a:r>
            <a:r>
              <a:rPr lang="en-US" dirty="0" err="1"/>
              <a:t>Arapucas</a:t>
            </a:r>
            <a:r>
              <a:rPr lang="en-US" dirty="0"/>
              <a:t>”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EA334A-9C0F-6945-93BE-065D8A8CEC10}"/>
              </a:ext>
            </a:extLst>
          </p:cNvPr>
          <p:cNvCxnSpPr/>
          <p:nvPr/>
        </p:nvCxnSpPr>
        <p:spPr>
          <a:xfrm>
            <a:off x="2963333" y="2116667"/>
            <a:ext cx="27940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F37126-7740-F143-A098-AC417018204D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134106" y="3234267"/>
            <a:ext cx="1370161" cy="1677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32384A-78C4-3448-8F70-C7F805DC0A53}"/>
              </a:ext>
            </a:extLst>
          </p:cNvPr>
          <p:cNvCxnSpPr>
            <a:cxnSpLocks/>
          </p:cNvCxnSpPr>
          <p:nvPr/>
        </p:nvCxnSpPr>
        <p:spPr>
          <a:xfrm>
            <a:off x="3183467" y="5046134"/>
            <a:ext cx="9144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2299C2-FE77-EB4B-92F0-E91DFE842778}"/>
              </a:ext>
            </a:extLst>
          </p:cNvPr>
          <p:cNvCxnSpPr>
            <a:cxnSpLocks/>
          </p:cNvCxnSpPr>
          <p:nvPr/>
        </p:nvCxnSpPr>
        <p:spPr>
          <a:xfrm flipH="1">
            <a:off x="8822267" y="3793067"/>
            <a:ext cx="948266" cy="609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0152E2-BFFD-1C46-A131-286F6425797A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8449733" y="3200400"/>
            <a:ext cx="1185334" cy="4555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1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1736</Words>
  <Application>Microsoft Macintosh PowerPoint</Application>
  <PresentationFormat>Widescreen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Analog Readout Design &amp; DAQ</vt:lpstr>
      <vt:lpstr>Readout development started 14 months ago</vt:lpstr>
      <vt:lpstr>FNAL: Mixed Success with COTS Optical Parts</vt:lpstr>
      <vt:lpstr>Laser Diode Characteristic (Room Temp &amp; LN2)</vt:lpstr>
      <vt:lpstr>Aside: laser frequency also changes</vt:lpstr>
      <vt:lpstr>APC: Focus on analog readout</vt:lpstr>
      <vt:lpstr>Joint APC/FNAL Development (May, 2021 - …)</vt:lpstr>
      <vt:lpstr>Argon 2x2</vt:lpstr>
      <vt:lpstr>At CERN in late September, 2021 (on the VD Coldbox cathode)</vt:lpstr>
      <vt:lpstr>Focus since the first coldbox test</vt:lpstr>
      <vt:lpstr>Automatic mode switching</vt:lpstr>
      <vt:lpstr>Proof of Concept</vt:lpstr>
      <vt:lpstr>New PCB for “Coldbox 3” Test in July</vt:lpstr>
      <vt:lpstr>Ongoing Development</vt:lpstr>
      <vt:lpstr>Warm Electronics</vt:lpstr>
      <vt:lpstr>DAPHNE 40 Channel Readout Board</vt:lpstr>
      <vt:lpstr>DAPHNE Status</vt:lpstr>
      <vt:lpstr>DAPHNE Analog Performance (1/3)</vt:lpstr>
      <vt:lpstr>DAPHNE Analog Performance (2/3)</vt:lpstr>
      <vt:lpstr>DAPHNE Analog Performance (3/3)</vt:lpstr>
      <vt:lpstr>Use of DAPHNE with Cathode-Mounted PDS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 Readout Design &amp; DAQ</dc:title>
  <dc:creator>David C Christian</dc:creator>
  <cp:lastModifiedBy>David C Christian</cp:lastModifiedBy>
  <cp:revision>18</cp:revision>
  <dcterms:created xsi:type="dcterms:W3CDTF">2022-04-30T20:54:11Z</dcterms:created>
  <dcterms:modified xsi:type="dcterms:W3CDTF">2022-05-03T13:59:06Z</dcterms:modified>
</cp:coreProperties>
</file>