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74" r:id="rId2"/>
    <p:sldMasterId id="2147483687" r:id="rId3"/>
    <p:sldMasterId id="2147483700" r:id="rId4"/>
  </p:sldMasterIdLst>
  <p:notesMasterIdLst>
    <p:notesMasterId r:id="rId26"/>
  </p:notesMasterIdLst>
  <p:handoutMasterIdLst>
    <p:handoutMasterId r:id="rId27"/>
  </p:handoutMasterIdLst>
  <p:sldIdLst>
    <p:sldId id="256" r:id="rId5"/>
    <p:sldId id="287" r:id="rId6"/>
    <p:sldId id="264" r:id="rId7"/>
    <p:sldId id="266" r:id="rId8"/>
    <p:sldId id="277" r:id="rId9"/>
    <p:sldId id="276" r:id="rId10"/>
    <p:sldId id="274" r:id="rId11"/>
    <p:sldId id="278" r:id="rId12"/>
    <p:sldId id="286" r:id="rId13"/>
    <p:sldId id="279" r:id="rId14"/>
    <p:sldId id="281" r:id="rId15"/>
    <p:sldId id="280" r:id="rId16"/>
    <p:sldId id="283" r:id="rId17"/>
    <p:sldId id="267" r:id="rId18"/>
    <p:sldId id="273" r:id="rId19"/>
    <p:sldId id="275" r:id="rId20"/>
    <p:sldId id="270" r:id="rId21"/>
    <p:sldId id="282" r:id="rId22"/>
    <p:sldId id="284" r:id="rId23"/>
    <p:sldId id="285" r:id="rId24"/>
    <p:sldId id="269" r:id="rId25"/>
  </p:sldIdLst>
  <p:sldSz cx="12192000" cy="6858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05" autoAdjust="0"/>
  </p:normalViewPr>
  <p:slideViewPr>
    <p:cSldViewPr snapToGrid="0">
      <p:cViewPr varScale="1">
        <p:scale>
          <a:sx n="76" d="100"/>
          <a:sy n="76" d="100"/>
        </p:scale>
        <p:origin x="291"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ttore Segreto" userId="91869b73e8e478b2" providerId="LiveId" clId="{5FDAE6A1-3278-4491-92A4-DABC755B760A}"/>
    <pc:docChg chg="modSld">
      <pc:chgData name="Ettore Segreto" userId="91869b73e8e478b2" providerId="LiveId" clId="{5FDAE6A1-3278-4491-92A4-DABC755B760A}" dt="2022-04-24T22:34:44.933" v="0" actId="20577"/>
      <pc:docMkLst>
        <pc:docMk/>
      </pc:docMkLst>
      <pc:sldChg chg="modSp mod">
        <pc:chgData name="Ettore Segreto" userId="91869b73e8e478b2" providerId="LiveId" clId="{5FDAE6A1-3278-4491-92A4-DABC755B760A}" dt="2022-04-24T22:34:44.933" v="0" actId="20577"/>
        <pc:sldMkLst>
          <pc:docMk/>
          <pc:sldMk cId="0" sldId="270"/>
        </pc:sldMkLst>
        <pc:spChg chg="mod">
          <ac:chgData name="Ettore Segreto" userId="91869b73e8e478b2" providerId="LiveId" clId="{5FDAE6A1-3278-4491-92A4-DABC755B760A}" dt="2022-04-24T22:34:44.933" v="0" actId="20577"/>
          <ac:spMkLst>
            <pc:docMk/>
            <pc:sldMk cId="0" sldId="270"/>
            <ac:spMk id="4" creationId="{C95FC3CF-4730-4728-9A83-543CCDB1EB7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71725E-8CA9-41EB-BC23-E70B1E3CA68F}"/>
              </a:ext>
            </a:extLst>
          </p:cNvPr>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F47CD88-CAE6-4039-AF0A-B4A013901623}"/>
              </a:ext>
            </a:extLst>
          </p:cNvPr>
          <p:cNvSpPr>
            <a:spLocks noGrp="1"/>
          </p:cNvSpPr>
          <p:nvPr>
            <p:ph type="dt" sz="quarter" idx="1"/>
          </p:nvPr>
        </p:nvSpPr>
        <p:spPr>
          <a:xfrm>
            <a:off x="4281488" y="0"/>
            <a:ext cx="3276600" cy="536575"/>
          </a:xfrm>
          <a:prstGeom prst="rect">
            <a:avLst/>
          </a:prstGeom>
        </p:spPr>
        <p:txBody>
          <a:bodyPr vert="horz" lIns="91440" tIns="45720" rIns="91440" bIns="45720" rtlCol="0"/>
          <a:lstStyle>
            <a:lvl1pPr algn="r">
              <a:defRPr sz="1200"/>
            </a:lvl1pPr>
          </a:lstStyle>
          <a:p>
            <a:fld id="{0747008C-7997-4B42-BE96-B928B576A3D7}" type="datetimeFigureOut">
              <a:rPr lang="en-US" smtClean="0"/>
              <a:t>5/3/2022</a:t>
            </a:fld>
            <a:endParaRPr lang="en-US"/>
          </a:p>
        </p:txBody>
      </p:sp>
      <p:sp>
        <p:nvSpPr>
          <p:cNvPr id="4" name="Footer Placeholder 3">
            <a:extLst>
              <a:ext uri="{FF2B5EF4-FFF2-40B4-BE49-F238E27FC236}">
                <a16:creationId xmlns:a16="http://schemas.microsoft.com/office/drawing/2014/main" id="{E5141E18-3A0D-43B1-88AE-B24E1DD2EBA7}"/>
              </a:ext>
            </a:extLst>
          </p:cNvPr>
          <p:cNvSpPr>
            <a:spLocks noGrp="1"/>
          </p:cNvSpPr>
          <p:nvPr>
            <p:ph type="ftr" sz="quarter" idx="2"/>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77769BB-61B6-4F3E-BA42-79328D7075D3}"/>
              </a:ext>
            </a:extLst>
          </p:cNvPr>
          <p:cNvSpPr>
            <a:spLocks noGrp="1"/>
          </p:cNvSpPr>
          <p:nvPr>
            <p:ph type="sldNum" sz="quarter" idx="3"/>
          </p:nvPr>
        </p:nvSpPr>
        <p:spPr>
          <a:xfrm>
            <a:off x="4281488" y="10155238"/>
            <a:ext cx="3276600" cy="536575"/>
          </a:xfrm>
          <a:prstGeom prst="rect">
            <a:avLst/>
          </a:prstGeom>
        </p:spPr>
        <p:txBody>
          <a:bodyPr vert="horz" lIns="91440" tIns="45720" rIns="91440" bIns="45720" rtlCol="0" anchor="b"/>
          <a:lstStyle>
            <a:lvl1pPr algn="r">
              <a:defRPr sz="1200"/>
            </a:lvl1pPr>
          </a:lstStyle>
          <a:p>
            <a:fld id="{C59F96C9-948F-4DCE-BB25-69BA56CEE5CC}" type="slidenum">
              <a:rPr lang="en-US" smtClean="0"/>
              <a:t>‹#›</a:t>
            </a:fld>
            <a:endParaRPr lang="en-US"/>
          </a:p>
        </p:txBody>
      </p:sp>
    </p:spTree>
    <p:extLst>
      <p:ext uri="{BB962C8B-B14F-4D97-AF65-F5344CB8AC3E}">
        <p14:creationId xmlns:p14="http://schemas.microsoft.com/office/powerpoint/2010/main" val="276762873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30B0A77D-4595-4120-869B-2402EC7AD46C}" type="datetimeFigureOut">
              <a:rPr lang="en-US" smtClean="0"/>
              <a:t>5/3/2022</a:t>
            </a:fld>
            <a:endParaRPr lang="en-US"/>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B70FB530-3781-4B78-A579-AC49F0419611}" type="slidenum">
              <a:rPr lang="en-US" smtClean="0"/>
              <a:t>‹#›</a:t>
            </a:fld>
            <a:endParaRPr lang="en-US"/>
          </a:p>
        </p:txBody>
      </p:sp>
    </p:spTree>
    <p:extLst>
      <p:ext uri="{BB962C8B-B14F-4D97-AF65-F5344CB8AC3E}">
        <p14:creationId xmlns:p14="http://schemas.microsoft.com/office/powerpoint/2010/main" val="322836753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92"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pt-B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94"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9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pt-BR" sz="3200" b="0" strike="noStrike" spc="-1">
              <a:latin typeface="Arial"/>
            </a:endParaRPr>
          </a:p>
        </p:txBody>
      </p:sp>
      <p:sp>
        <p:nvSpPr>
          <p:cNvPr id="9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9"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pt-B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0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0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0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pt-B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05"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0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07"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0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1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11"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13"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14"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1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1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1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19"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21"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22"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23"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24"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25"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26"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32"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pt-BR"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34"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3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3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pt-BR"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4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4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4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45"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4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47"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4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51"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53"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54"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5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5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5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59"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61"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62"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63"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64"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65"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66"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72"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pt-BR"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74"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7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7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9"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pt-BR"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8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8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8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85"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8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87"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8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9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91"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93"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94"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9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199"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201"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202"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203"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204"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205"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206"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pt-B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pt-BR" sz="3200" b="0" strike="noStrike" spc="-1">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pt-BR" sz="3200" b="0" strike="noStrike" spc="-1">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pt-BR" sz="4400" b="0" strike="noStrike" spc="-1">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pt-BR" sz="3200" b="0" strike="noStrike" spc="-1">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pt-B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Straight Connector 9"/>
          <p:cNvSpPr/>
          <p:nvPr/>
        </p:nvSpPr>
        <p:spPr>
          <a:xfrm>
            <a:off x="379800" y="475560"/>
            <a:ext cx="11599560" cy="360"/>
          </a:xfrm>
          <a:prstGeom prst="line">
            <a:avLst/>
          </a:prstGeom>
          <a:ln w="19050">
            <a:solidFill>
              <a:srgbClr val="004C97"/>
            </a:solidFill>
            <a:round/>
          </a:ln>
        </p:spPr>
        <p:style>
          <a:lnRef idx="1">
            <a:schemeClr val="dk1"/>
          </a:lnRef>
          <a:fillRef idx="0">
            <a:schemeClr val="dk1"/>
          </a:fillRef>
          <a:effectRef idx="0">
            <a:schemeClr val="dk1"/>
          </a:effectRef>
          <a:fontRef idx="minor"/>
        </p:style>
      </p:sp>
      <p:pic>
        <p:nvPicPr>
          <p:cNvPr id="10" name="Picture 6" descr="FermiLogo_RGB_NALBlue.png"/>
          <p:cNvPicPr/>
          <p:nvPr/>
        </p:nvPicPr>
        <p:blipFill>
          <a:blip r:embed="rId14"/>
          <a:stretch/>
        </p:blipFill>
        <p:spPr>
          <a:xfrm>
            <a:off x="605520" y="6083280"/>
            <a:ext cx="2099520" cy="378720"/>
          </a:xfrm>
          <a:prstGeom prst="rect">
            <a:avLst/>
          </a:prstGeom>
          <a:ln w="0">
            <a:noFill/>
          </a:ln>
        </p:spPr>
      </p:pic>
      <p:sp>
        <p:nvSpPr>
          <p:cNvPr id="2" name="Straight Connector 12"/>
          <p:cNvSpPr/>
          <p:nvPr/>
        </p:nvSpPr>
        <p:spPr>
          <a:xfrm>
            <a:off x="287640" y="5728680"/>
            <a:ext cx="11691720" cy="360"/>
          </a:xfrm>
          <a:prstGeom prst="line">
            <a:avLst/>
          </a:prstGeom>
          <a:ln>
            <a:solidFill>
              <a:srgbClr val="004C97"/>
            </a:solidFill>
            <a:round/>
          </a:ln>
        </p:spPr>
        <p:style>
          <a:lnRef idx="2">
            <a:schemeClr val="accent1"/>
          </a:lnRef>
          <a:fillRef idx="0">
            <a:schemeClr val="accent1"/>
          </a:fillRef>
          <a:effectRef idx="1">
            <a:schemeClr val="accent1"/>
          </a:effectRef>
          <a:fontRef idx="minor"/>
        </p:style>
      </p:sp>
      <p:pic>
        <p:nvPicPr>
          <p:cNvPr id="3" name="Picture 13" descr="CERN-logo_outline.jpg"/>
          <p:cNvPicPr/>
          <p:nvPr/>
        </p:nvPicPr>
        <p:blipFill>
          <a:blip r:embed="rId15"/>
          <a:stretch/>
        </p:blipFill>
        <p:spPr>
          <a:xfrm>
            <a:off x="3129840" y="5916600"/>
            <a:ext cx="873360" cy="858960"/>
          </a:xfrm>
          <a:prstGeom prst="rect">
            <a:avLst/>
          </a:prstGeom>
          <a:ln w="0">
            <a:noFill/>
          </a:ln>
        </p:spPr>
      </p:pic>
      <p:pic>
        <p:nvPicPr>
          <p:cNvPr id="4" name="Picture 16" descr="SanfordSURF-horiz-logo.png"/>
          <p:cNvPicPr/>
          <p:nvPr/>
        </p:nvPicPr>
        <p:blipFill>
          <a:blip r:embed="rId16"/>
          <a:stretch/>
        </p:blipFill>
        <p:spPr>
          <a:xfrm>
            <a:off x="4258080" y="5807880"/>
            <a:ext cx="2488680" cy="929520"/>
          </a:xfrm>
          <a:prstGeom prst="rect">
            <a:avLst/>
          </a:prstGeom>
          <a:ln w="0">
            <a:noFill/>
          </a:ln>
        </p:spPr>
      </p:pic>
      <p:pic>
        <p:nvPicPr>
          <p:cNvPr id="5" name="Picture 1" descr="Color-Seal_Green-Mark_SC_Horizontal.png"/>
          <p:cNvPicPr/>
          <p:nvPr/>
        </p:nvPicPr>
        <p:blipFill>
          <a:blip r:embed="rId17"/>
          <a:stretch/>
        </p:blipFill>
        <p:spPr>
          <a:xfrm>
            <a:off x="7001280" y="6030000"/>
            <a:ext cx="2908800" cy="485640"/>
          </a:xfrm>
          <a:prstGeom prst="rect">
            <a:avLst/>
          </a:prstGeom>
          <a:ln w="0">
            <a:noFill/>
          </a:ln>
        </p:spPr>
      </p:pic>
      <p:pic>
        <p:nvPicPr>
          <p:cNvPr id="6" name="Picture 11"/>
          <p:cNvPicPr/>
          <p:nvPr/>
        </p:nvPicPr>
        <p:blipFill>
          <a:blip r:embed="rId18"/>
          <a:stretch/>
        </p:blipFill>
        <p:spPr>
          <a:xfrm>
            <a:off x="10109160" y="41040"/>
            <a:ext cx="1810080" cy="373320"/>
          </a:xfrm>
          <a:prstGeom prst="rect">
            <a:avLst/>
          </a:prstGeom>
          <a:ln w="0">
            <a:noFill/>
          </a:ln>
        </p:spPr>
      </p:pic>
      <p:sp>
        <p:nvSpPr>
          <p:cNvPr id="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pt-BR" sz="4400" b="0" strike="noStrike" spc="-1">
                <a:latin typeface="Arial"/>
              </a:rPr>
              <a:t>Click to edit the title text format</a:t>
            </a:r>
          </a:p>
        </p:txBody>
      </p:sp>
      <p:sp>
        <p:nvSpPr>
          <p:cNvPr id="8"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t-BR"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pt-BR" sz="2800" b="0" strike="noStrike" spc="-1">
                <a:latin typeface="Arial"/>
              </a:rPr>
              <a:t>Second Outline Level</a:t>
            </a:r>
          </a:p>
          <a:p>
            <a:pPr marL="1296000" lvl="2" indent="-288000">
              <a:spcBef>
                <a:spcPts val="850"/>
              </a:spcBef>
              <a:buClr>
                <a:srgbClr val="000000"/>
              </a:buClr>
              <a:buSzPct val="45000"/>
              <a:buFont typeface="Wingdings" charset="2"/>
              <a:buChar char=""/>
            </a:pPr>
            <a:r>
              <a:rPr lang="pt-BR" sz="2400" b="0" strike="noStrike" spc="-1">
                <a:latin typeface="Arial"/>
              </a:rPr>
              <a:t>Third Outline Level</a:t>
            </a:r>
          </a:p>
          <a:p>
            <a:pPr marL="1728000" lvl="3" indent="-216000">
              <a:spcBef>
                <a:spcPts val="567"/>
              </a:spcBef>
              <a:buClr>
                <a:srgbClr val="000000"/>
              </a:buClr>
              <a:buSzPct val="75000"/>
              <a:buFont typeface="Symbol" charset="2"/>
              <a:buChar char=""/>
            </a:pPr>
            <a:r>
              <a:rPr lang="pt-BR" sz="2000" b="0" strike="noStrike" spc="-1">
                <a:latin typeface="Arial"/>
              </a:rPr>
              <a:t>Fourth Outline Level</a:t>
            </a:r>
          </a:p>
          <a:p>
            <a:pPr marL="2160000" lvl="4" indent="-216000">
              <a:spcBef>
                <a:spcPts val="283"/>
              </a:spcBef>
              <a:buClr>
                <a:srgbClr val="000000"/>
              </a:buClr>
              <a:buSzPct val="45000"/>
              <a:buFont typeface="Wingdings" charset="2"/>
              <a:buChar char=""/>
            </a:pPr>
            <a:r>
              <a:rPr lang="pt-BR" sz="2000" b="0" strike="noStrike" spc="-1">
                <a:latin typeface="Arial"/>
              </a:rPr>
              <a:t>Fifth Outline Level</a:t>
            </a:r>
          </a:p>
          <a:p>
            <a:pPr marL="2592000" lvl="5" indent="-216000">
              <a:spcBef>
                <a:spcPts val="283"/>
              </a:spcBef>
              <a:buClr>
                <a:srgbClr val="000000"/>
              </a:buClr>
              <a:buSzPct val="45000"/>
              <a:buFont typeface="Wingdings" charset="2"/>
              <a:buChar char=""/>
            </a:pPr>
            <a:r>
              <a:rPr lang="pt-BR" sz="2000" b="0" strike="noStrike" spc="-1">
                <a:latin typeface="Arial"/>
              </a:rPr>
              <a:t>Sixth Outline Level</a:t>
            </a:r>
          </a:p>
          <a:p>
            <a:pPr marL="3024000" lvl="6" indent="-216000">
              <a:spcBef>
                <a:spcPts val="283"/>
              </a:spcBef>
              <a:buClr>
                <a:srgbClr val="000000"/>
              </a:buClr>
              <a:buSzPct val="45000"/>
              <a:buFont typeface="Wingdings" charset="2"/>
              <a:buChar char=""/>
            </a:pPr>
            <a:r>
              <a:rPr lang="pt-BR"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 name="Straight Connector 12"/>
          <p:cNvSpPr/>
          <p:nvPr/>
        </p:nvSpPr>
        <p:spPr>
          <a:xfrm>
            <a:off x="287640" y="6357600"/>
            <a:ext cx="11667600" cy="360"/>
          </a:xfrm>
          <a:prstGeom prst="line">
            <a:avLst/>
          </a:prstGeom>
          <a:ln>
            <a:solidFill>
              <a:srgbClr val="004C97"/>
            </a:solidFill>
            <a:round/>
          </a:ln>
        </p:spPr>
        <p:style>
          <a:lnRef idx="2">
            <a:schemeClr val="accent1"/>
          </a:lnRef>
          <a:fillRef idx="0">
            <a:schemeClr val="accent1"/>
          </a:fillRef>
          <a:effectRef idx="1">
            <a:schemeClr val="accent1"/>
          </a:effectRef>
          <a:fontRef idx="minor"/>
        </p:style>
      </p:sp>
      <p:pic>
        <p:nvPicPr>
          <p:cNvPr id="87" name="Picture 6"/>
          <p:cNvPicPr/>
          <p:nvPr/>
        </p:nvPicPr>
        <p:blipFill>
          <a:blip r:embed="rId14"/>
          <a:stretch/>
        </p:blipFill>
        <p:spPr>
          <a:xfrm>
            <a:off x="10310400" y="6425280"/>
            <a:ext cx="1517400" cy="312840"/>
          </a:xfrm>
          <a:prstGeom prst="rect">
            <a:avLst/>
          </a:prstGeom>
          <a:ln w="0">
            <a:noFill/>
          </a:ln>
        </p:spPr>
      </p:pic>
      <p:sp>
        <p:nvSpPr>
          <p:cNvPr id="88" name="Title 1"/>
          <p:cNvSpPr/>
          <p:nvPr/>
        </p:nvSpPr>
        <p:spPr>
          <a:xfrm>
            <a:off x="609480" y="274680"/>
            <a:ext cx="10972080" cy="1142280"/>
          </a:xfrm>
          <a:prstGeom prst="rect">
            <a:avLst/>
          </a:prstGeom>
          <a:noFill/>
          <a:ln w="0">
            <a:noFill/>
          </a:ln>
        </p:spPr>
        <p:style>
          <a:lnRef idx="0">
            <a:scrgbClr r="0" g="0" b="0"/>
          </a:lnRef>
          <a:fillRef idx="0">
            <a:scrgbClr r="0" g="0" b="0"/>
          </a:fillRef>
          <a:effectRef idx="0">
            <a:scrgbClr r="0" g="0" b="0"/>
          </a:effectRef>
          <a:fontRef idx="minor"/>
        </p:style>
      </p:sp>
      <p:sp>
        <p:nvSpPr>
          <p:cNvPr id="89" name="PlaceHolder 1"/>
          <p:cNvSpPr>
            <a:spLocks noGrp="1"/>
          </p:cNvSpPr>
          <p:nvPr>
            <p:ph type="title"/>
          </p:nvPr>
        </p:nvSpPr>
        <p:spPr>
          <a:xfrm>
            <a:off x="609480" y="432720"/>
            <a:ext cx="11056680" cy="568440"/>
          </a:xfrm>
          <a:prstGeom prst="rect">
            <a:avLst/>
          </a:prstGeom>
          <a:noFill/>
          <a:ln w="0">
            <a:noFill/>
          </a:ln>
        </p:spPr>
        <p:txBody>
          <a:bodyPr lIns="0" tIns="0" rIns="0" bIns="0" anchor="ctr">
            <a:noAutofit/>
          </a:bodyPr>
          <a:lstStyle/>
          <a:p>
            <a:r>
              <a:rPr lang="pt-BR" sz="1800" b="0" strike="noStrike" spc="-1">
                <a:latin typeface="Arial"/>
              </a:rPr>
              <a:t>Click to edit the title text format</a:t>
            </a:r>
          </a:p>
        </p:txBody>
      </p:sp>
      <p:sp>
        <p:nvSpPr>
          <p:cNvPr id="90" name="PlaceHolder 2"/>
          <p:cNvSpPr>
            <a:spLocks noGrp="1"/>
          </p:cNvSpPr>
          <p:nvPr>
            <p:ph type="body"/>
          </p:nvPr>
        </p:nvSpPr>
        <p:spPr>
          <a:xfrm>
            <a:off x="609480" y="1238400"/>
            <a:ext cx="11056680" cy="4845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t-BR"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pt-BR" sz="1800" b="0" strike="noStrike" spc="-1">
                <a:latin typeface="Arial"/>
              </a:rPr>
              <a:t>Second Outline Level</a:t>
            </a:r>
          </a:p>
          <a:p>
            <a:pPr marL="1296000" lvl="2" indent="-288000">
              <a:spcBef>
                <a:spcPts val="850"/>
              </a:spcBef>
              <a:buClr>
                <a:srgbClr val="000000"/>
              </a:buClr>
              <a:buSzPct val="45000"/>
              <a:buFont typeface="Wingdings" charset="2"/>
              <a:buChar char=""/>
            </a:pPr>
            <a:r>
              <a:rPr lang="pt-BR" sz="1800" b="0" strike="noStrike" spc="-1">
                <a:latin typeface="Arial"/>
              </a:rPr>
              <a:t>Third Outline Level</a:t>
            </a:r>
          </a:p>
          <a:p>
            <a:pPr marL="1728000" lvl="3" indent="-216000">
              <a:spcBef>
                <a:spcPts val="567"/>
              </a:spcBef>
              <a:buClr>
                <a:srgbClr val="000000"/>
              </a:buClr>
              <a:buSzPct val="75000"/>
              <a:buFont typeface="Symbol" charset="2"/>
              <a:buChar char=""/>
            </a:pPr>
            <a:r>
              <a:rPr lang="pt-BR" sz="1800" b="0" strike="noStrike" spc="-1">
                <a:latin typeface="Arial"/>
              </a:rPr>
              <a:t>Fourth Outline Level</a:t>
            </a:r>
          </a:p>
          <a:p>
            <a:pPr marL="2160000" lvl="4" indent="-216000">
              <a:spcBef>
                <a:spcPts val="283"/>
              </a:spcBef>
              <a:buClr>
                <a:srgbClr val="000000"/>
              </a:buClr>
              <a:buSzPct val="45000"/>
              <a:buFont typeface="Wingdings" charset="2"/>
              <a:buChar char=""/>
            </a:pPr>
            <a:r>
              <a:rPr lang="pt-BR" sz="1800" b="0" strike="noStrike" spc="-1">
                <a:latin typeface="Arial"/>
              </a:rPr>
              <a:t>Fifth Outline Level</a:t>
            </a:r>
          </a:p>
          <a:p>
            <a:pPr marL="2592000" lvl="5" indent="-216000">
              <a:spcBef>
                <a:spcPts val="283"/>
              </a:spcBef>
              <a:buClr>
                <a:srgbClr val="000000"/>
              </a:buClr>
              <a:buSzPct val="45000"/>
              <a:buFont typeface="Wingdings" charset="2"/>
              <a:buChar char=""/>
            </a:pPr>
            <a:r>
              <a:rPr lang="pt-BR" sz="1800" b="0" strike="noStrike" spc="-1">
                <a:latin typeface="Arial"/>
              </a:rPr>
              <a:t>Sixth Outline Level</a:t>
            </a:r>
          </a:p>
          <a:p>
            <a:pPr marL="3024000" lvl="6" indent="-216000">
              <a:spcBef>
                <a:spcPts val="283"/>
              </a:spcBef>
              <a:buClr>
                <a:srgbClr val="000000"/>
              </a:buClr>
              <a:buSzPct val="45000"/>
              <a:buFont typeface="Wingdings" charset="2"/>
              <a:buChar char=""/>
            </a:pPr>
            <a:r>
              <a:rPr lang="pt-BR" sz="18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7" name="Straight Connector 12"/>
          <p:cNvSpPr/>
          <p:nvPr/>
        </p:nvSpPr>
        <p:spPr>
          <a:xfrm>
            <a:off x="287640" y="6357600"/>
            <a:ext cx="11667600" cy="360"/>
          </a:xfrm>
          <a:prstGeom prst="line">
            <a:avLst/>
          </a:prstGeom>
          <a:ln>
            <a:solidFill>
              <a:srgbClr val="004C97"/>
            </a:solidFill>
            <a:round/>
          </a:ln>
        </p:spPr>
        <p:style>
          <a:lnRef idx="2">
            <a:schemeClr val="accent1"/>
          </a:lnRef>
          <a:fillRef idx="0">
            <a:schemeClr val="accent1"/>
          </a:fillRef>
          <a:effectRef idx="1">
            <a:schemeClr val="accent1"/>
          </a:effectRef>
          <a:fontRef idx="minor"/>
        </p:style>
      </p:sp>
      <p:pic>
        <p:nvPicPr>
          <p:cNvPr id="128" name="Picture 6"/>
          <p:cNvPicPr/>
          <p:nvPr/>
        </p:nvPicPr>
        <p:blipFill>
          <a:blip r:embed="rId14"/>
          <a:stretch/>
        </p:blipFill>
        <p:spPr>
          <a:xfrm>
            <a:off x="10310400" y="6425280"/>
            <a:ext cx="1517400" cy="312840"/>
          </a:xfrm>
          <a:prstGeom prst="rect">
            <a:avLst/>
          </a:prstGeom>
          <a:ln w="0">
            <a:noFill/>
          </a:ln>
        </p:spPr>
      </p:pic>
      <p:sp>
        <p:nvSpPr>
          <p:cNvPr id="12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pt-BR" sz="4400" b="0" strike="noStrike" spc="-1">
                <a:latin typeface="Arial"/>
              </a:rPr>
              <a:t>Click to edit the title text format</a:t>
            </a:r>
          </a:p>
        </p:txBody>
      </p:sp>
      <p:sp>
        <p:nvSpPr>
          <p:cNvPr id="130"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t-BR"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pt-BR" sz="2800" b="0" strike="noStrike" spc="-1">
                <a:latin typeface="Arial"/>
              </a:rPr>
              <a:t>Second Outline Level</a:t>
            </a:r>
          </a:p>
          <a:p>
            <a:pPr marL="1296000" lvl="2" indent="-288000">
              <a:spcBef>
                <a:spcPts val="850"/>
              </a:spcBef>
              <a:buClr>
                <a:srgbClr val="000000"/>
              </a:buClr>
              <a:buSzPct val="45000"/>
              <a:buFont typeface="Wingdings" charset="2"/>
              <a:buChar char=""/>
            </a:pPr>
            <a:r>
              <a:rPr lang="pt-BR" sz="2400" b="0" strike="noStrike" spc="-1">
                <a:latin typeface="Arial"/>
              </a:rPr>
              <a:t>Third Outline Level</a:t>
            </a:r>
          </a:p>
          <a:p>
            <a:pPr marL="1728000" lvl="3" indent="-216000">
              <a:spcBef>
                <a:spcPts val="567"/>
              </a:spcBef>
              <a:buClr>
                <a:srgbClr val="000000"/>
              </a:buClr>
              <a:buSzPct val="75000"/>
              <a:buFont typeface="Symbol" charset="2"/>
              <a:buChar char=""/>
            </a:pPr>
            <a:r>
              <a:rPr lang="pt-BR" sz="2000" b="0" strike="noStrike" spc="-1">
                <a:latin typeface="Arial"/>
              </a:rPr>
              <a:t>Fourth Outline Level</a:t>
            </a:r>
          </a:p>
          <a:p>
            <a:pPr marL="2160000" lvl="4" indent="-216000">
              <a:spcBef>
                <a:spcPts val="283"/>
              </a:spcBef>
              <a:buClr>
                <a:srgbClr val="000000"/>
              </a:buClr>
              <a:buSzPct val="45000"/>
              <a:buFont typeface="Wingdings" charset="2"/>
              <a:buChar char=""/>
            </a:pPr>
            <a:r>
              <a:rPr lang="pt-BR" sz="2000" b="0" strike="noStrike" spc="-1">
                <a:latin typeface="Arial"/>
              </a:rPr>
              <a:t>Fifth Outline Level</a:t>
            </a:r>
          </a:p>
          <a:p>
            <a:pPr marL="2592000" lvl="5" indent="-216000">
              <a:spcBef>
                <a:spcPts val="283"/>
              </a:spcBef>
              <a:buClr>
                <a:srgbClr val="000000"/>
              </a:buClr>
              <a:buSzPct val="45000"/>
              <a:buFont typeface="Wingdings" charset="2"/>
              <a:buChar char=""/>
            </a:pPr>
            <a:r>
              <a:rPr lang="pt-BR" sz="2000" b="0" strike="noStrike" spc="-1">
                <a:latin typeface="Arial"/>
              </a:rPr>
              <a:t>Sixth Outline Level</a:t>
            </a:r>
          </a:p>
          <a:p>
            <a:pPr marL="3024000" lvl="6" indent="-216000">
              <a:spcBef>
                <a:spcPts val="283"/>
              </a:spcBef>
              <a:buClr>
                <a:srgbClr val="000000"/>
              </a:buClr>
              <a:buSzPct val="45000"/>
              <a:buFont typeface="Wingdings" charset="2"/>
              <a:buChar char=""/>
            </a:pPr>
            <a:r>
              <a:rPr lang="pt-BR"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 name="Straight Connector 12"/>
          <p:cNvSpPr/>
          <p:nvPr/>
        </p:nvSpPr>
        <p:spPr>
          <a:xfrm>
            <a:off x="287640" y="6357600"/>
            <a:ext cx="11667600" cy="360"/>
          </a:xfrm>
          <a:prstGeom prst="line">
            <a:avLst/>
          </a:prstGeom>
          <a:ln>
            <a:solidFill>
              <a:srgbClr val="004C97"/>
            </a:solidFill>
            <a:round/>
          </a:ln>
        </p:spPr>
        <p:style>
          <a:lnRef idx="2">
            <a:schemeClr val="accent1"/>
          </a:lnRef>
          <a:fillRef idx="0">
            <a:schemeClr val="accent1"/>
          </a:fillRef>
          <a:effectRef idx="1">
            <a:schemeClr val="accent1"/>
          </a:effectRef>
          <a:fontRef idx="minor"/>
        </p:style>
      </p:sp>
      <p:pic>
        <p:nvPicPr>
          <p:cNvPr id="168" name="Picture 6"/>
          <p:cNvPicPr/>
          <p:nvPr/>
        </p:nvPicPr>
        <p:blipFill>
          <a:blip r:embed="rId14"/>
          <a:stretch/>
        </p:blipFill>
        <p:spPr>
          <a:xfrm>
            <a:off x="10310400" y="6425280"/>
            <a:ext cx="1517400" cy="312840"/>
          </a:xfrm>
          <a:prstGeom prst="rect">
            <a:avLst/>
          </a:prstGeom>
          <a:ln w="0">
            <a:noFill/>
          </a:ln>
        </p:spPr>
      </p:pic>
      <p:sp>
        <p:nvSpPr>
          <p:cNvPr id="16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pt-BR" sz="4400" b="0" strike="noStrike" spc="-1">
                <a:latin typeface="Arial"/>
              </a:rPr>
              <a:t>Click to edit the title text format</a:t>
            </a:r>
          </a:p>
        </p:txBody>
      </p:sp>
      <p:sp>
        <p:nvSpPr>
          <p:cNvPr id="170"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t-BR"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pt-BR" sz="2800" b="0" strike="noStrike" spc="-1">
                <a:latin typeface="Arial"/>
              </a:rPr>
              <a:t>Second Outline Level</a:t>
            </a:r>
          </a:p>
          <a:p>
            <a:pPr marL="1296000" lvl="2" indent="-288000">
              <a:spcBef>
                <a:spcPts val="850"/>
              </a:spcBef>
              <a:buClr>
                <a:srgbClr val="000000"/>
              </a:buClr>
              <a:buSzPct val="45000"/>
              <a:buFont typeface="Wingdings" charset="2"/>
              <a:buChar char=""/>
            </a:pPr>
            <a:r>
              <a:rPr lang="pt-BR" sz="2400" b="0" strike="noStrike" spc="-1">
                <a:latin typeface="Arial"/>
              </a:rPr>
              <a:t>Third Outline Level</a:t>
            </a:r>
          </a:p>
          <a:p>
            <a:pPr marL="1728000" lvl="3" indent="-216000">
              <a:spcBef>
                <a:spcPts val="567"/>
              </a:spcBef>
              <a:buClr>
                <a:srgbClr val="000000"/>
              </a:buClr>
              <a:buSzPct val="75000"/>
              <a:buFont typeface="Symbol" charset="2"/>
              <a:buChar char=""/>
            </a:pPr>
            <a:r>
              <a:rPr lang="pt-BR" sz="2000" b="0" strike="noStrike" spc="-1">
                <a:latin typeface="Arial"/>
              </a:rPr>
              <a:t>Fourth Outline Level</a:t>
            </a:r>
          </a:p>
          <a:p>
            <a:pPr marL="2160000" lvl="4" indent="-216000">
              <a:spcBef>
                <a:spcPts val="283"/>
              </a:spcBef>
              <a:buClr>
                <a:srgbClr val="000000"/>
              </a:buClr>
              <a:buSzPct val="45000"/>
              <a:buFont typeface="Wingdings" charset="2"/>
              <a:buChar char=""/>
            </a:pPr>
            <a:r>
              <a:rPr lang="pt-BR" sz="2000" b="0" strike="noStrike" spc="-1">
                <a:latin typeface="Arial"/>
              </a:rPr>
              <a:t>Fifth Outline Level</a:t>
            </a:r>
          </a:p>
          <a:p>
            <a:pPr marL="2592000" lvl="5" indent="-216000">
              <a:spcBef>
                <a:spcPts val="283"/>
              </a:spcBef>
              <a:buClr>
                <a:srgbClr val="000000"/>
              </a:buClr>
              <a:buSzPct val="45000"/>
              <a:buFont typeface="Wingdings" charset="2"/>
              <a:buChar char=""/>
            </a:pPr>
            <a:r>
              <a:rPr lang="pt-BR" sz="2000" b="0" strike="noStrike" spc="-1">
                <a:latin typeface="Arial"/>
              </a:rPr>
              <a:t>Sixth Outline Level</a:t>
            </a:r>
          </a:p>
          <a:p>
            <a:pPr marL="3024000" lvl="6" indent="-216000">
              <a:spcBef>
                <a:spcPts val="283"/>
              </a:spcBef>
              <a:buClr>
                <a:srgbClr val="000000"/>
              </a:buClr>
              <a:buSzPct val="45000"/>
              <a:buFont typeface="Wingdings" charset="2"/>
              <a:buChar char=""/>
            </a:pPr>
            <a:r>
              <a:rPr lang="pt-BR"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26.tif"/><Relationship Id="rId1" Type="http://schemas.openxmlformats.org/officeDocument/2006/relationships/slideLayout" Target="../slideLayouts/slideLayout14.xml"/><Relationship Id="rId4" Type="http://schemas.openxmlformats.org/officeDocument/2006/relationships/image" Target="../media/image28.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1711800"/>
            <a:ext cx="11056680" cy="1142280"/>
          </a:xfrm>
          <a:prstGeom prst="rect">
            <a:avLst/>
          </a:prstGeom>
          <a:noFill/>
          <a:ln w="0">
            <a:noFill/>
          </a:ln>
        </p:spPr>
        <p:txBody>
          <a:bodyPr lIns="0" tIns="0" rIns="0" bIns="0" anchor="b">
            <a:noAutofit/>
          </a:bodyPr>
          <a:lstStyle/>
          <a:p>
            <a:pPr>
              <a:lnSpc>
                <a:spcPct val="100000"/>
              </a:lnSpc>
              <a:buNone/>
            </a:pPr>
            <a:r>
              <a:rPr lang="en-US" sz="3200" b="1" spc="-1" dirty="0" smtClean="0">
                <a:solidFill>
                  <a:srgbClr val="004C97"/>
                </a:solidFill>
                <a:latin typeface="Arial"/>
              </a:rPr>
              <a:t>FD2-VD Photon </a:t>
            </a:r>
            <a:r>
              <a:rPr lang="en-US" sz="3200" b="1" spc="-1" dirty="0">
                <a:solidFill>
                  <a:srgbClr val="004C97"/>
                </a:solidFill>
                <a:latin typeface="Arial"/>
              </a:rPr>
              <a:t>Detection System </a:t>
            </a:r>
            <a:r>
              <a:rPr lang="en-US" sz="3200" b="1" spc="-1" dirty="0" smtClean="0">
                <a:solidFill>
                  <a:srgbClr val="004C97"/>
                </a:solidFill>
                <a:latin typeface="Arial"/>
              </a:rPr>
              <a:t>Mechanical Design</a:t>
            </a:r>
            <a:endParaRPr lang="pt-BR" sz="3200" b="0" strike="noStrike" spc="-1" dirty="0">
              <a:latin typeface="Arial"/>
            </a:endParaRPr>
          </a:p>
        </p:txBody>
      </p:sp>
      <p:sp>
        <p:nvSpPr>
          <p:cNvPr id="208" name="PlaceHolder 2"/>
          <p:cNvSpPr>
            <a:spLocks noGrp="1"/>
          </p:cNvSpPr>
          <p:nvPr>
            <p:ph/>
          </p:nvPr>
        </p:nvSpPr>
        <p:spPr>
          <a:xfrm>
            <a:off x="605520" y="3209760"/>
            <a:ext cx="11061000" cy="1720440"/>
          </a:xfrm>
          <a:prstGeom prst="rect">
            <a:avLst/>
          </a:prstGeom>
          <a:noFill/>
          <a:ln w="0">
            <a:noFill/>
          </a:ln>
        </p:spPr>
        <p:txBody>
          <a:bodyPr lIns="0" tIns="0" rIns="0" bIns="0" anchor="t">
            <a:noAutofit/>
          </a:bodyPr>
          <a:lstStyle/>
          <a:p>
            <a:pPr>
              <a:lnSpc>
                <a:spcPct val="100000"/>
              </a:lnSpc>
              <a:spcBef>
                <a:spcPts val="439"/>
              </a:spcBef>
              <a:buNone/>
              <a:tabLst>
                <a:tab pos="0" algn="l"/>
              </a:tabLst>
            </a:pPr>
            <a:r>
              <a:rPr lang="en-US" sz="2200" spc="-1" dirty="0" smtClean="0">
                <a:solidFill>
                  <a:srgbClr val="004C97"/>
                </a:solidFill>
                <a:latin typeface="Arial"/>
                <a:ea typeface="Geneva"/>
              </a:rPr>
              <a:t>David Warner</a:t>
            </a:r>
            <a:endParaRPr lang="pt-BR" sz="2200" b="0" strike="noStrike" spc="-1" dirty="0">
              <a:latin typeface="Arial"/>
            </a:endParaRPr>
          </a:p>
          <a:p>
            <a:pPr>
              <a:lnSpc>
                <a:spcPct val="100000"/>
              </a:lnSpc>
              <a:spcBef>
                <a:spcPts val="439"/>
              </a:spcBef>
              <a:buNone/>
              <a:tabLst>
                <a:tab pos="0" algn="l"/>
              </a:tabLst>
            </a:pPr>
            <a:r>
              <a:rPr lang="en-US" sz="2200" b="0" strike="noStrike" spc="-1" dirty="0" smtClean="0">
                <a:solidFill>
                  <a:srgbClr val="004C97"/>
                </a:solidFill>
                <a:latin typeface="Arial"/>
                <a:ea typeface="Geneva"/>
              </a:rPr>
              <a:t>FD2-VD Photon Detector Preliminary Design Review</a:t>
            </a:r>
            <a:endParaRPr lang="pt-BR" sz="2200" b="0" strike="noStrike" spc="-1" dirty="0">
              <a:latin typeface="Arial"/>
            </a:endParaRPr>
          </a:p>
          <a:p>
            <a:pPr>
              <a:lnSpc>
                <a:spcPct val="100000"/>
              </a:lnSpc>
              <a:spcBef>
                <a:spcPts val="439"/>
              </a:spcBef>
              <a:buNone/>
              <a:tabLst>
                <a:tab pos="0" algn="l"/>
              </a:tabLst>
            </a:pPr>
            <a:r>
              <a:rPr lang="en-US" sz="2200" b="0" strike="noStrike" spc="-1" dirty="0" smtClean="0">
                <a:solidFill>
                  <a:srgbClr val="004C97"/>
                </a:solidFill>
                <a:latin typeface="Arial"/>
                <a:ea typeface="Geneva"/>
              </a:rPr>
              <a:t>3-4 </a:t>
            </a:r>
            <a:r>
              <a:rPr lang="en-US" sz="2200" b="0" strike="noStrike" spc="-1" dirty="0">
                <a:solidFill>
                  <a:srgbClr val="004C97"/>
                </a:solidFill>
                <a:latin typeface="Arial"/>
                <a:ea typeface="Geneva"/>
              </a:rPr>
              <a:t>May 2022</a:t>
            </a:r>
            <a:endParaRPr lang="pt-BR" sz="2200" b="0" strike="noStrike" spc="-1" dirty="0">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27" y="159102"/>
            <a:ext cx="7004137" cy="693966"/>
          </a:xfrm>
        </p:spPr>
        <p:txBody>
          <a:bodyPr/>
          <a:lstStyle/>
          <a:p>
            <a:r>
              <a:rPr lang="en-US" sz="3600" dirty="0" smtClean="0"/>
              <a:t>WLS Plate detail </a:t>
            </a:r>
            <a:r>
              <a:rPr lang="en-US" sz="2000" i="1" dirty="0" smtClean="0"/>
              <a:t>C. Cattadori, Milano Bicocca</a:t>
            </a:r>
            <a:endParaRPr lang="en-US" sz="2000" i="1" dirty="0"/>
          </a:p>
        </p:txBody>
      </p:sp>
      <p:sp>
        <p:nvSpPr>
          <p:cNvPr id="6" name="Rectangle 5"/>
          <p:cNvSpPr/>
          <p:nvPr/>
        </p:nvSpPr>
        <p:spPr>
          <a:xfrm>
            <a:off x="281327" y="770545"/>
            <a:ext cx="6096000" cy="923330"/>
          </a:xfrm>
          <a:prstGeom prst="rect">
            <a:avLst/>
          </a:prstGeom>
        </p:spPr>
        <p:txBody>
          <a:bodyPr>
            <a:spAutoFit/>
          </a:bodyPr>
          <a:lstStyle/>
          <a:p>
            <a:r>
              <a:rPr lang="en-US" dirty="0">
                <a:solidFill>
                  <a:srgbClr val="CC0000"/>
                </a:solidFill>
                <a:latin typeface="Montserrat"/>
              </a:rPr>
              <a:t>Large size High efficiency WLS Tiles</a:t>
            </a:r>
            <a:endParaRPr lang="en-US" dirty="0"/>
          </a:p>
          <a:p>
            <a:r>
              <a:rPr lang="en-US" dirty="0"/>
              <a:t/>
            </a:r>
            <a:br>
              <a:rPr lang="en-US" dirty="0"/>
            </a:br>
            <a:endParaRPr lang="en-US" dirty="0"/>
          </a:p>
        </p:txBody>
      </p:sp>
      <p:pic>
        <p:nvPicPr>
          <p:cNvPr id="2063" name="Picture 15" descr="https://lh6.googleusercontent.com/vgtjVoByUKDD4YtuX0mGrHlCILoebQtgiT6g9zZU-3Ay508ldHMaufnafMO5dCWeIuzypPPjPCNM6iysthCUtN0ciKWfh7Jhfn5OBlfxihg_Cf1rbY4bxCrAKXpyjE0ZcT4a92bA3RgEI6NtGtiQK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289" y="1119928"/>
            <a:ext cx="2821260" cy="2086263"/>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https://lh6.googleusercontent.com/UU4cG3SQwXuSynIEsGcW6x316gMizVnQSRgjaQI8G4-ie26SovlqIuAVerE3XkUj4iVjOL4wVcgtLU2S5pjQawQjzVc5gxO7h8fCyQKfDCZmpDe2_sNnpOLRhFZipCQB0TsXPo7IzL2GbS0SW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99" y="3388045"/>
            <a:ext cx="2746640" cy="23542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81327" y="3080741"/>
            <a:ext cx="2731222" cy="307777"/>
          </a:xfrm>
          <a:prstGeom prst="rect">
            <a:avLst/>
          </a:prstGeom>
          <a:noFill/>
        </p:spPr>
        <p:txBody>
          <a:bodyPr wrap="square" rtlCol="0">
            <a:spAutoFit/>
          </a:bodyPr>
          <a:lstStyle/>
          <a:p>
            <a:r>
              <a:rPr lang="en-US" sz="1400" dirty="0" smtClean="0"/>
              <a:t>Optimized for dichroic filters…</a:t>
            </a:r>
            <a:endParaRPr lang="en-US" sz="1400" dirty="0"/>
          </a:p>
        </p:txBody>
      </p:sp>
      <p:sp>
        <p:nvSpPr>
          <p:cNvPr id="21" name="TextBox 20"/>
          <p:cNvSpPr txBox="1"/>
          <p:nvPr/>
        </p:nvSpPr>
        <p:spPr>
          <a:xfrm>
            <a:off x="281326" y="5770833"/>
            <a:ext cx="2447693" cy="306659"/>
          </a:xfrm>
          <a:prstGeom prst="rect">
            <a:avLst/>
          </a:prstGeom>
          <a:noFill/>
        </p:spPr>
        <p:txBody>
          <a:bodyPr wrap="square" rtlCol="0">
            <a:spAutoFit/>
          </a:bodyPr>
          <a:lstStyle/>
          <a:p>
            <a:r>
              <a:rPr lang="en-US" sz="1400" dirty="0" smtClean="0"/>
              <a:t>…and for SiPMs</a:t>
            </a:r>
            <a:endParaRPr lang="en-US" sz="1400" dirty="0"/>
          </a:p>
        </p:txBody>
      </p:sp>
      <p:sp>
        <p:nvSpPr>
          <p:cNvPr id="9" name="Rectangle 8"/>
          <p:cNvSpPr/>
          <p:nvPr/>
        </p:nvSpPr>
        <p:spPr>
          <a:xfrm>
            <a:off x="3053815" y="1609470"/>
            <a:ext cx="4089884" cy="3970318"/>
          </a:xfrm>
          <a:prstGeom prst="rect">
            <a:avLst/>
          </a:prstGeom>
        </p:spPr>
        <p:txBody>
          <a:bodyPr wrap="square">
            <a:spAutoFit/>
          </a:bodyPr>
          <a:lstStyle/>
          <a:p>
            <a:pPr fontAlgn="base">
              <a:buFont typeface="Arial" panose="020B0604020202020204" pitchFamily="34" charset="0"/>
              <a:buChar char="•"/>
            </a:pPr>
            <a:r>
              <a:rPr lang="en-US" dirty="0" smtClean="0">
                <a:solidFill>
                  <a:srgbClr val="000000"/>
                </a:solidFill>
                <a:latin typeface="Arial" panose="020B0604020202020204" pitchFamily="34" charset="0"/>
              </a:rPr>
              <a:t>Fabricated from PMMA base resin:</a:t>
            </a:r>
            <a:endParaRPr lang="en-US" dirty="0">
              <a:solidFill>
                <a:srgbClr val="000000"/>
              </a:solidFill>
              <a:latin typeface="Arial" panose="020B0604020202020204" pitchFamily="34" charset="0"/>
            </a:endParaRPr>
          </a:p>
          <a:p>
            <a:pPr lvl="1" fontAlgn="base">
              <a:buFont typeface="Arial" panose="020B0604020202020204" pitchFamily="34" charset="0"/>
              <a:buChar char="•"/>
            </a:pPr>
            <a:r>
              <a:rPr lang="en-US" dirty="0" smtClean="0">
                <a:solidFill>
                  <a:srgbClr val="000000"/>
                </a:solidFill>
                <a:latin typeface="Arial" panose="020B0604020202020204" pitchFamily="34" charset="0"/>
              </a:rPr>
              <a:t>Proven to be </a:t>
            </a:r>
            <a:r>
              <a:rPr lang="en-US" dirty="0" err="1" smtClean="0">
                <a:solidFill>
                  <a:srgbClr val="000000"/>
                </a:solidFill>
                <a:latin typeface="Arial" panose="020B0604020202020204" pitchFamily="34" charset="0"/>
              </a:rPr>
              <a:t>cryoresiliant</a:t>
            </a:r>
            <a:r>
              <a:rPr lang="en-US" dirty="0" smtClean="0">
                <a:solidFill>
                  <a:srgbClr val="000000"/>
                </a:solidFill>
                <a:latin typeface="Arial" panose="020B0604020202020204" pitchFamily="34" charset="0"/>
              </a:rPr>
              <a:t> in FD1-HD testing.</a:t>
            </a:r>
            <a:endParaRPr lang="en-US" dirty="0">
              <a:solidFill>
                <a:srgbClr val="000000"/>
              </a:solidFill>
              <a:latin typeface="Arial" panose="020B0604020202020204" pitchFamily="34" charset="0"/>
            </a:endParaRPr>
          </a:p>
          <a:p>
            <a:pPr lvl="1" fontAlgn="base">
              <a:buFont typeface="Arial" panose="020B0604020202020204" pitchFamily="34" charset="0"/>
              <a:buChar char="•"/>
            </a:pPr>
            <a:r>
              <a:rPr lang="en-US" dirty="0" smtClean="0">
                <a:solidFill>
                  <a:srgbClr val="000000"/>
                </a:solidFill>
                <a:latin typeface="Arial" panose="020B0604020202020204" pitchFamily="34" charset="0"/>
              </a:rPr>
              <a:t>Cast </a:t>
            </a:r>
            <a:r>
              <a:rPr lang="en-US" dirty="0">
                <a:solidFill>
                  <a:srgbClr val="000000"/>
                </a:solidFill>
                <a:latin typeface="Arial" panose="020B0604020202020204" pitchFamily="34" charset="0"/>
              </a:rPr>
              <a:t>from monomer </a:t>
            </a:r>
            <a:r>
              <a:rPr lang="en-US" dirty="0" smtClean="0">
                <a:solidFill>
                  <a:srgbClr val="000000"/>
                </a:solidFill>
                <a:latin typeface="Arial" panose="020B0604020202020204" pitchFamily="34" charset="0"/>
              </a:rPr>
              <a:t>syrup.</a:t>
            </a:r>
          </a:p>
          <a:p>
            <a:pPr lvl="1" fontAlgn="base"/>
            <a:endParaRPr lang="en-US" dirty="0">
              <a:solidFill>
                <a:srgbClr val="000000"/>
              </a:solidFill>
              <a:latin typeface="Arial" panose="020B0604020202020204" pitchFamily="34" charset="0"/>
            </a:endParaRPr>
          </a:p>
          <a:p>
            <a:pPr fontAlgn="base">
              <a:buFont typeface="Arial" panose="020B0604020202020204" pitchFamily="34" charset="0"/>
              <a:buChar char="•"/>
            </a:pPr>
            <a:r>
              <a:rPr lang="en-US" dirty="0" err="1">
                <a:solidFill>
                  <a:srgbClr val="000000"/>
                </a:solidFill>
                <a:latin typeface="Arial" panose="020B0604020202020204" pitchFamily="34" charset="0"/>
              </a:rPr>
              <a:t>Cromophore</a:t>
            </a:r>
            <a:r>
              <a:rPr lang="en-US" dirty="0">
                <a:solidFill>
                  <a:srgbClr val="000000"/>
                </a:solidFill>
                <a:latin typeface="Arial" panose="020B0604020202020204" pitchFamily="34" charset="0"/>
              </a:rPr>
              <a:t> tuned </a:t>
            </a:r>
            <a:r>
              <a:rPr lang="en-US" dirty="0" smtClean="0">
                <a:solidFill>
                  <a:srgbClr val="000000"/>
                </a:solidFill>
                <a:latin typeface="Arial" panose="020B0604020202020204" pitchFamily="34" charset="0"/>
              </a:rPr>
              <a:t>to </a:t>
            </a:r>
            <a:r>
              <a:rPr lang="en-US" dirty="0">
                <a:solidFill>
                  <a:srgbClr val="000000"/>
                </a:solidFill>
                <a:latin typeface="Arial" panose="020B0604020202020204" pitchFamily="34" charset="0"/>
              </a:rPr>
              <a:t>minimize absorption/emission spectra </a:t>
            </a:r>
            <a:r>
              <a:rPr lang="en-US" dirty="0" smtClean="0">
                <a:solidFill>
                  <a:srgbClr val="000000"/>
                </a:solidFill>
                <a:latin typeface="Arial" panose="020B0604020202020204" pitchFamily="34" charset="0"/>
              </a:rPr>
              <a:t>overlap.</a:t>
            </a:r>
          </a:p>
          <a:p>
            <a:pPr fontAlgn="base"/>
            <a:endParaRPr lang="en-US" dirty="0">
              <a:solidFill>
                <a:srgbClr val="000000"/>
              </a:solidFill>
              <a:latin typeface="Arial" panose="020B0604020202020204" pitchFamily="34" charset="0"/>
            </a:endParaRPr>
          </a:p>
          <a:p>
            <a:pPr fontAlgn="base">
              <a:buFont typeface="Arial" panose="020B0604020202020204" pitchFamily="34" charset="0"/>
              <a:buChar char="•"/>
            </a:pPr>
            <a:r>
              <a:rPr lang="en-US" dirty="0">
                <a:solidFill>
                  <a:srgbClr val="000000"/>
                </a:solidFill>
                <a:latin typeface="Arial" panose="020B0604020202020204" pitchFamily="34" charset="0"/>
              </a:rPr>
              <a:t>Absorption length &gt;=1 </a:t>
            </a:r>
            <a:r>
              <a:rPr lang="en-US" dirty="0" smtClean="0">
                <a:solidFill>
                  <a:srgbClr val="000000"/>
                </a:solidFill>
                <a:latin typeface="Arial" panose="020B0604020202020204" pitchFamily="34" charset="0"/>
              </a:rPr>
              <a:t>m.</a:t>
            </a:r>
          </a:p>
          <a:p>
            <a:pPr fontAlgn="base"/>
            <a:endParaRPr lang="en-US" dirty="0">
              <a:solidFill>
                <a:srgbClr val="000000"/>
              </a:solidFill>
              <a:latin typeface="Arial" panose="020B0604020202020204" pitchFamily="34" charset="0"/>
            </a:endParaRPr>
          </a:p>
          <a:p>
            <a:pPr fontAlgn="base">
              <a:buFont typeface="Arial" panose="020B0604020202020204" pitchFamily="34" charset="0"/>
              <a:buChar char="•"/>
            </a:pPr>
            <a:r>
              <a:rPr lang="en-US" dirty="0">
                <a:solidFill>
                  <a:srgbClr val="000000"/>
                </a:solidFill>
                <a:latin typeface="Arial" panose="020B0604020202020204" pitchFamily="34" charset="0"/>
              </a:rPr>
              <a:t>Laser cut and polished at the </a:t>
            </a:r>
            <a:r>
              <a:rPr lang="en-US" dirty="0" smtClean="0">
                <a:solidFill>
                  <a:srgbClr val="000000"/>
                </a:solidFill>
                <a:latin typeface="Arial" panose="020B0604020202020204" pitchFamily="34" charset="0"/>
              </a:rPr>
              <a:t>edges.</a:t>
            </a:r>
            <a:endParaRPr lang="en-US" dirty="0">
              <a:solidFill>
                <a:srgbClr val="000000"/>
              </a:solidFill>
              <a:latin typeface="Arial" panose="020B0604020202020204" pitchFamily="34" charset="0"/>
            </a:endParaRPr>
          </a:p>
          <a:p>
            <a:r>
              <a:rPr lang="en-US" dirty="0"/>
              <a:t/>
            </a:r>
            <a:br>
              <a:rPr lang="en-US" dirty="0"/>
            </a:br>
            <a:r>
              <a:rPr lang="en-US" dirty="0"/>
              <a:t/>
            </a:r>
            <a:br>
              <a:rPr lang="en-US" dirty="0"/>
            </a:br>
            <a:endParaRPr lang="en-US" dirty="0"/>
          </a:p>
        </p:txBody>
      </p:sp>
      <p:pic>
        <p:nvPicPr>
          <p:cNvPr id="2067" name="Picture 19" descr="https://lh4.googleusercontent.com/TQXUNKYpDOkwyr9Zq3NVzg2nPJJtedQIa6gNo3K5e-JVpOkvXkXLvpVOClMKoCGXZ_XX10T3AvrnMhY0-QrzBUxkjYgp5YG51H56YOg77YM49eaxB5-74mprZAH2HmWBcQXqR5fTvtlJOSw2U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8653" y="244333"/>
            <a:ext cx="4649071" cy="261510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285464" y="2243882"/>
            <a:ext cx="4017123" cy="1231106"/>
          </a:xfrm>
          <a:prstGeom prst="rect">
            <a:avLst/>
          </a:prstGeom>
        </p:spPr>
        <p:txBody>
          <a:bodyPr wrap="square">
            <a:spAutoFit/>
          </a:bodyPr>
          <a:lstStyle/>
          <a:p>
            <a:r>
              <a:rPr lang="en-US" sz="2000" dirty="0" smtClean="0">
                <a:solidFill>
                  <a:srgbClr val="000000"/>
                </a:solidFill>
                <a:latin typeface="Montserrat"/>
              </a:rPr>
              <a:t>90 </a:t>
            </a:r>
            <a:r>
              <a:rPr lang="en-US" dirty="0" smtClean="0">
                <a:solidFill>
                  <a:srgbClr val="000000"/>
                </a:solidFill>
                <a:latin typeface="Montserrat"/>
              </a:rPr>
              <a:t>WLS light guide </a:t>
            </a:r>
            <a:r>
              <a:rPr lang="en-US" dirty="0">
                <a:solidFill>
                  <a:srgbClr val="000000"/>
                </a:solidFill>
                <a:latin typeface="Montserrat"/>
              </a:rPr>
              <a:t>slabs for the DUNE HD-PDS: 480 x 93 x 4 mm</a:t>
            </a:r>
            <a:r>
              <a:rPr lang="en-US" baseline="30000" dirty="0">
                <a:solidFill>
                  <a:srgbClr val="000000"/>
                </a:solidFill>
                <a:latin typeface="Montserrat"/>
              </a:rPr>
              <a:t>2</a:t>
            </a:r>
            <a:endParaRPr lang="en-US" dirty="0"/>
          </a:p>
          <a:p>
            <a:r>
              <a:rPr lang="en-US" dirty="0"/>
              <a:t/>
            </a:r>
            <a:br>
              <a:rPr lang="en-US" dirty="0"/>
            </a:br>
            <a:endParaRPr lang="en-US" dirty="0"/>
          </a:p>
        </p:txBody>
      </p:sp>
      <p:pic>
        <p:nvPicPr>
          <p:cNvPr id="2069" name="Picture 21" descr="https://lh4.googleusercontent.com/tHp9MK-VeFcYIA1lnHNrJ9mga2nZNIxv64IoiQBgadusClKK_uxCq8z6WMPNQCqWhf-_QIxDel5f0Ell5LGj_Ab1LjecUdnWELAY2ZeC9_vUJ270m6iICzt_4yTWzIYW_AEYd5Yunik0zlxpG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653" y="3049110"/>
            <a:ext cx="4676415" cy="263048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285464" y="3164023"/>
            <a:ext cx="3152078" cy="1200329"/>
          </a:xfrm>
          <a:prstGeom prst="rect">
            <a:avLst/>
          </a:prstGeom>
        </p:spPr>
        <p:txBody>
          <a:bodyPr wrap="square">
            <a:spAutoFit/>
          </a:bodyPr>
          <a:lstStyle/>
          <a:p>
            <a:r>
              <a:rPr lang="en-US" dirty="0">
                <a:solidFill>
                  <a:srgbClr val="131E21"/>
                </a:solidFill>
                <a:latin typeface="Montserrat"/>
              </a:rPr>
              <a:t>5</a:t>
            </a:r>
            <a:r>
              <a:rPr lang="en-US" dirty="0" smtClean="0">
                <a:solidFill>
                  <a:srgbClr val="131E21"/>
                </a:solidFill>
                <a:latin typeface="Montserrat"/>
              </a:rPr>
              <a:t> </a:t>
            </a:r>
            <a:r>
              <a:rPr lang="en-US" dirty="0">
                <a:solidFill>
                  <a:srgbClr val="131E21"/>
                </a:solidFill>
                <a:latin typeface="Montserrat"/>
              </a:rPr>
              <a:t>WLS slabs </a:t>
            </a:r>
            <a:r>
              <a:rPr lang="en-US" dirty="0" smtClean="0">
                <a:solidFill>
                  <a:srgbClr val="131E21"/>
                </a:solidFill>
                <a:latin typeface="Montserrat"/>
              </a:rPr>
              <a:t>for </a:t>
            </a:r>
            <a:r>
              <a:rPr lang="en-US" dirty="0">
                <a:solidFill>
                  <a:srgbClr val="131E21"/>
                </a:solidFill>
                <a:latin typeface="Montserrat"/>
              </a:rPr>
              <a:t>VD-PDS: 600 x 600 x 4 mm</a:t>
            </a:r>
            <a:r>
              <a:rPr lang="en-US" baseline="30000" dirty="0">
                <a:solidFill>
                  <a:srgbClr val="131E21"/>
                </a:solidFill>
                <a:latin typeface="Montserrat"/>
              </a:rPr>
              <a:t>2</a:t>
            </a:r>
            <a:endParaRPr lang="en-US" dirty="0"/>
          </a:p>
          <a:p>
            <a:r>
              <a:rPr lang="en-US" dirty="0"/>
              <a:t/>
            </a:r>
            <a:br>
              <a:rPr lang="en-US" dirty="0"/>
            </a:br>
            <a:endParaRPr lang="en-US" dirty="0"/>
          </a:p>
        </p:txBody>
      </p:sp>
    </p:spTree>
    <p:extLst>
      <p:ext uri="{BB962C8B-B14F-4D97-AF65-F5344CB8AC3E}">
        <p14:creationId xmlns:p14="http://schemas.microsoft.com/office/powerpoint/2010/main" val="1751695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7702" y="291209"/>
            <a:ext cx="11425759" cy="5993015"/>
          </a:xfrm>
          <a:prstGeom prst="rect">
            <a:avLst/>
          </a:prstGeom>
        </p:spPr>
      </p:pic>
    </p:spTree>
    <p:extLst>
      <p:ext uri="{BB962C8B-B14F-4D97-AF65-F5344CB8AC3E}">
        <p14:creationId xmlns:p14="http://schemas.microsoft.com/office/powerpoint/2010/main" val="3954876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844" y="0"/>
            <a:ext cx="10972440" cy="897278"/>
          </a:xfrm>
        </p:spPr>
        <p:txBody>
          <a:bodyPr/>
          <a:lstStyle/>
          <a:p>
            <a:r>
              <a:rPr lang="en-US" dirty="0" smtClean="0"/>
              <a:t>Module frame support--  Cathode</a:t>
            </a:r>
            <a:endParaRPr lang="en-US" dirty="0"/>
          </a:p>
        </p:txBody>
      </p:sp>
      <p:pic>
        <p:nvPicPr>
          <p:cNvPr id="4" name="Picture 3"/>
          <p:cNvPicPr>
            <a:picLocks noChangeAspect="1"/>
          </p:cNvPicPr>
          <p:nvPr/>
        </p:nvPicPr>
        <p:blipFill>
          <a:blip r:embed="rId2"/>
          <a:stretch>
            <a:fillRect/>
          </a:stretch>
        </p:blipFill>
        <p:spPr>
          <a:xfrm>
            <a:off x="4007051" y="1345524"/>
            <a:ext cx="7908977" cy="4943580"/>
          </a:xfrm>
          <a:prstGeom prst="rect">
            <a:avLst/>
          </a:prstGeom>
        </p:spPr>
      </p:pic>
      <p:sp>
        <p:nvSpPr>
          <p:cNvPr id="13" name="TextBox 12"/>
          <p:cNvSpPr txBox="1"/>
          <p:nvPr/>
        </p:nvSpPr>
        <p:spPr>
          <a:xfrm>
            <a:off x="172844" y="708103"/>
            <a:ext cx="3724507" cy="5724644"/>
          </a:xfrm>
          <a:prstGeom prst="rect">
            <a:avLst/>
          </a:prstGeom>
          <a:noFill/>
        </p:spPr>
        <p:txBody>
          <a:bodyPr wrap="square" rtlCol="0">
            <a:spAutoFit/>
          </a:bodyPr>
          <a:lstStyle/>
          <a:p>
            <a:r>
              <a:rPr lang="en-US" dirty="0" smtClean="0"/>
              <a:t>Cathode-mount PD modules are supported on the G-10 cathode frames (inside mesh), 4 modules per frame.</a:t>
            </a:r>
          </a:p>
          <a:p>
            <a:pPr marL="742950" lvl="1" indent="-285750">
              <a:buFont typeface="Arial" panose="020B0604020202020204" pitchFamily="34" charset="0"/>
              <a:buChar char="•"/>
            </a:pPr>
            <a:r>
              <a:rPr lang="en-US" sz="1400" dirty="0" smtClean="0"/>
              <a:t>Four G-10 supports will be mounted to the inside of the cathode frame and the module mounted to those (exact positions TBD).</a:t>
            </a:r>
          </a:p>
          <a:p>
            <a:pPr marL="742950" lvl="1" indent="-285750">
              <a:buFont typeface="Arial" panose="020B0604020202020204" pitchFamily="34" charset="0"/>
              <a:buChar char="•"/>
            </a:pPr>
            <a:endParaRPr lang="en-US" sz="1400" dirty="0" smtClean="0"/>
          </a:p>
          <a:p>
            <a:pPr marL="742950" lvl="1" indent="-285750">
              <a:buFont typeface="Arial" panose="020B0604020202020204" pitchFamily="34" charset="0"/>
              <a:buChar char="•"/>
            </a:pPr>
            <a:r>
              <a:rPr lang="en-US" sz="1400" dirty="0" smtClean="0"/>
              <a:t>Exact module configuration within the cathode plane is still under discussion (See R. Rivera talk), but is not foreseen to impact the design.</a:t>
            </a:r>
          </a:p>
          <a:p>
            <a:pPr marL="742950" lvl="1" indent="-285750">
              <a:buFont typeface="Arial" panose="020B0604020202020204" pitchFamily="34" charset="0"/>
              <a:buChar char="•"/>
            </a:pPr>
            <a:endParaRPr lang="en-US" sz="1400" dirty="0"/>
          </a:p>
          <a:p>
            <a:pPr marL="742950" lvl="1" indent="-285750">
              <a:buFont typeface="Arial" panose="020B0604020202020204" pitchFamily="34" charset="0"/>
              <a:buChar char="•"/>
            </a:pPr>
            <a:r>
              <a:rPr lang="en-US" sz="1400" dirty="0" smtClean="0"/>
              <a:t>PD Module frame and cathode frame both manufactured from G-10 to minimize CTE issues.</a:t>
            </a:r>
          </a:p>
          <a:p>
            <a:pPr marL="1200150" lvl="2" indent="-285750">
              <a:buFont typeface="Arial" panose="020B0604020202020204" pitchFamily="34" charset="0"/>
              <a:buChar char="•"/>
            </a:pPr>
            <a:r>
              <a:rPr lang="en-US" sz="1400" dirty="0" smtClean="0"/>
              <a:t>G-10 fiber plane configuration considered.</a:t>
            </a:r>
          </a:p>
          <a:p>
            <a:pPr marL="742950" lvl="1" indent="-285750">
              <a:buFont typeface="Arial" panose="020B0604020202020204" pitchFamily="34" charset="0"/>
              <a:buChar char="•"/>
            </a:pPr>
            <a:endParaRPr lang="en-US" sz="1400" dirty="0"/>
          </a:p>
          <a:p>
            <a:pPr marL="742950" lvl="1" indent="-285750">
              <a:buFont typeface="Arial" panose="020B0604020202020204" pitchFamily="34" charset="0"/>
              <a:buChar char="•"/>
            </a:pPr>
            <a:r>
              <a:rPr lang="en-US" sz="1400" dirty="0" smtClean="0"/>
              <a:t>Power and signal fibers routed through frame (see D. Pushka presentation.</a:t>
            </a:r>
            <a:endParaRPr lang="en-US" sz="1400" dirty="0"/>
          </a:p>
        </p:txBody>
      </p:sp>
    </p:spTree>
    <p:extLst>
      <p:ext uri="{BB962C8B-B14F-4D97-AF65-F5344CB8AC3E}">
        <p14:creationId xmlns:p14="http://schemas.microsoft.com/office/powerpoint/2010/main" val="2733406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80" y="273600"/>
            <a:ext cx="5484661" cy="1003215"/>
          </a:xfrm>
        </p:spPr>
        <p:txBody>
          <a:bodyPr/>
          <a:lstStyle/>
          <a:p>
            <a:r>
              <a:rPr lang="en-US" sz="3200" dirty="0" smtClean="0"/>
              <a:t>Membrane Mount Module Design and Mounting</a:t>
            </a:r>
            <a:endParaRPr lang="en-US" sz="3200" dirty="0"/>
          </a:p>
        </p:txBody>
      </p:sp>
      <p:sp>
        <p:nvSpPr>
          <p:cNvPr id="4" name="Subtitle 2"/>
          <p:cNvSpPr>
            <a:spLocks noGrp="1"/>
          </p:cNvSpPr>
          <p:nvPr>
            <p:ph type="subTitle"/>
          </p:nvPr>
        </p:nvSpPr>
        <p:spPr>
          <a:xfrm>
            <a:off x="426293" y="1162757"/>
            <a:ext cx="7808881" cy="4630301"/>
          </a:xfrm>
        </p:spPr>
        <p:txBody>
          <a:bodyPr/>
          <a:lstStyle/>
          <a:p>
            <a:r>
              <a:rPr lang="en-US" sz="1800" dirty="0" smtClean="0">
                <a:solidFill>
                  <a:srgbClr val="00B050"/>
                </a:solidFill>
              </a:rPr>
              <a:t>Membrane mount modules are primarily a EU responsibility, and as such are only just beginning to move into the design phase.</a:t>
            </a:r>
          </a:p>
          <a:p>
            <a:endParaRPr lang="en-US" sz="1800" dirty="0"/>
          </a:p>
          <a:p>
            <a:pPr marL="285750" indent="-285750">
              <a:buFont typeface="Arial" panose="020B0604020202020204" pitchFamily="34" charset="0"/>
              <a:buChar char="•"/>
            </a:pPr>
            <a:r>
              <a:rPr lang="en-US" sz="1800" dirty="0" smtClean="0"/>
              <a:t>P6 costing and cold box test planning foresee using a very similar module design and mounting scheme for the membrane mount modules.</a:t>
            </a:r>
          </a:p>
          <a:p>
            <a:endParaRPr lang="en-US" sz="1800" dirty="0" smtClean="0"/>
          </a:p>
          <a:p>
            <a:pPr lvl="1"/>
            <a:r>
              <a:rPr lang="en-US" sz="100" dirty="0" smtClean="0"/>
              <a:t>Significant </a:t>
            </a:r>
          </a:p>
          <a:p>
            <a:pPr marL="285750" lvl="1" indent="-285750">
              <a:buFont typeface="Arial" panose="020B0604020202020204" pitchFamily="34" charset="0"/>
              <a:buChar char="•"/>
            </a:pPr>
            <a:endParaRPr lang="en-US" sz="100" dirty="0" smtClean="0"/>
          </a:p>
          <a:p>
            <a:pPr marL="285750" lvl="1" indent="-285750">
              <a:buFont typeface="Arial" panose="020B0604020202020204" pitchFamily="34" charset="0"/>
              <a:buChar char="•"/>
            </a:pPr>
            <a:endParaRPr lang="en-US" sz="100" dirty="0"/>
          </a:p>
          <a:p>
            <a:pPr marL="285750" indent="-285750">
              <a:buFont typeface="Arial" panose="020B0604020202020204" pitchFamily="34" charset="0"/>
              <a:buChar char="•"/>
            </a:pPr>
            <a:r>
              <a:rPr lang="en-US" sz="1800" dirty="0" smtClean="0"/>
              <a:t>Since membrane mount modules are single-sided, we have significant flexibility to add mounting points to the rear side of the modules.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I</a:t>
            </a:r>
            <a:r>
              <a:rPr lang="en-US" sz="1800" dirty="0" smtClean="0"/>
              <a:t>nfrastructure for cable trays exists in this region of the detector.  Significant effort will be taken to leverage this infrastructure to support the PD modules. Additional supports will be added if needed.</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smtClean="0"/>
              <a:t>Since the membrane mount modules do not need to mount inside the cathode frame nor operate at HV, additional flexibility for module design exists. Design teams in Spain and Italy are beginning to study if we want to leverage this flexibility to re-optimize the module design.</a:t>
            </a:r>
            <a:endParaRPr lang="en-US" sz="1800" dirty="0"/>
          </a:p>
        </p:txBody>
      </p:sp>
      <p:pic>
        <p:nvPicPr>
          <p:cNvPr id="5" name="Picture 4"/>
          <p:cNvPicPr>
            <a:picLocks noChangeAspect="1"/>
          </p:cNvPicPr>
          <p:nvPr/>
        </p:nvPicPr>
        <p:blipFill>
          <a:blip r:embed="rId2"/>
          <a:stretch>
            <a:fillRect/>
          </a:stretch>
        </p:blipFill>
        <p:spPr>
          <a:xfrm>
            <a:off x="8360106" y="63641"/>
            <a:ext cx="3388271" cy="5578875"/>
          </a:xfrm>
          <a:prstGeom prst="rect">
            <a:avLst/>
          </a:prstGeom>
        </p:spPr>
      </p:pic>
      <p:sp>
        <p:nvSpPr>
          <p:cNvPr id="6" name="TextBox 5"/>
          <p:cNvSpPr txBox="1"/>
          <p:nvPr/>
        </p:nvSpPr>
        <p:spPr>
          <a:xfrm>
            <a:off x="8360106" y="5731727"/>
            <a:ext cx="3566123" cy="646331"/>
          </a:xfrm>
          <a:prstGeom prst="rect">
            <a:avLst/>
          </a:prstGeom>
          <a:noFill/>
        </p:spPr>
        <p:txBody>
          <a:bodyPr wrap="square" rtlCol="0">
            <a:spAutoFit/>
          </a:bodyPr>
          <a:lstStyle/>
          <a:p>
            <a:r>
              <a:rPr lang="en-US" dirty="0" smtClean="0"/>
              <a:t>Shared cable trays (with bottom CE) or independent supports</a:t>
            </a:r>
            <a:endParaRPr lang="en-US" dirty="0"/>
          </a:p>
        </p:txBody>
      </p:sp>
    </p:spTree>
    <p:extLst>
      <p:ext uri="{BB962C8B-B14F-4D97-AF65-F5344CB8AC3E}">
        <p14:creationId xmlns:p14="http://schemas.microsoft.com/office/powerpoint/2010/main" val="3938824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PlaceHolder 8"/>
          <p:cNvSpPr txBox="1"/>
          <p:nvPr/>
        </p:nvSpPr>
        <p:spPr>
          <a:xfrm>
            <a:off x="459263" y="695211"/>
            <a:ext cx="11056680" cy="568440"/>
          </a:xfrm>
          <a:prstGeom prst="rect">
            <a:avLst/>
          </a:prstGeom>
          <a:noFill/>
          <a:ln w="0">
            <a:noFill/>
          </a:ln>
        </p:spPr>
        <p:txBody>
          <a:bodyPr lIns="0" tIns="0" rIns="0" bIns="0" anchor="t">
            <a:noAutofit/>
          </a:bodyPr>
          <a:lstStyle/>
          <a:p>
            <a:pPr>
              <a:lnSpc>
                <a:spcPct val="100000"/>
              </a:lnSpc>
              <a:buNone/>
            </a:pPr>
            <a:r>
              <a:rPr lang="en-US" sz="2200" b="1" strike="noStrike" spc="-1" dirty="0">
                <a:solidFill>
                  <a:srgbClr val="004C97"/>
                </a:solidFill>
                <a:latin typeface="Arial"/>
                <a:ea typeface="Geneva"/>
              </a:rPr>
              <a:t>Cold Box 1 </a:t>
            </a:r>
            <a:r>
              <a:rPr lang="en-US" sz="2200" b="1" strike="noStrike" spc="-1" dirty="0" smtClean="0">
                <a:solidFill>
                  <a:srgbClr val="004C97"/>
                </a:solidFill>
                <a:latin typeface="Arial"/>
                <a:ea typeface="Geneva"/>
              </a:rPr>
              <a:t>at CERN: </a:t>
            </a:r>
            <a:endParaRPr lang="pt-BR" sz="2200" b="0" strike="noStrike" spc="-1" dirty="0">
              <a:latin typeface="Arial"/>
            </a:endParaRPr>
          </a:p>
        </p:txBody>
      </p:sp>
      <p:pic>
        <p:nvPicPr>
          <p:cNvPr id="304" name="Picture 303"/>
          <p:cNvPicPr/>
          <p:nvPr/>
        </p:nvPicPr>
        <p:blipFill>
          <a:blip r:embed="rId2"/>
          <a:stretch/>
        </p:blipFill>
        <p:spPr>
          <a:xfrm>
            <a:off x="6389825" y="174016"/>
            <a:ext cx="4957200" cy="6185880"/>
          </a:xfrm>
          <a:prstGeom prst="rect">
            <a:avLst/>
          </a:prstGeom>
          <a:ln w="0">
            <a:noFill/>
          </a:ln>
        </p:spPr>
      </p:pic>
      <p:sp>
        <p:nvSpPr>
          <p:cNvPr id="305" name="TextBox 304"/>
          <p:cNvSpPr txBox="1"/>
          <p:nvPr/>
        </p:nvSpPr>
        <p:spPr>
          <a:xfrm>
            <a:off x="349401" y="1263651"/>
            <a:ext cx="5198331" cy="4416586"/>
          </a:xfrm>
          <a:prstGeom prst="rect">
            <a:avLst/>
          </a:prstGeom>
          <a:noFill/>
          <a:ln w="0">
            <a:noFill/>
          </a:ln>
        </p:spPr>
        <p:txBody>
          <a:bodyPr lIns="90000" tIns="45000" rIns="90000" bIns="45000" anchor="t">
            <a:noAutofit/>
          </a:bodyPr>
          <a:lstStyle/>
          <a:p>
            <a:pPr>
              <a:lnSpc>
                <a:spcPct val="100000"/>
              </a:lnSpc>
              <a:buNone/>
            </a:pPr>
            <a:r>
              <a:rPr lang="pt-BR" sz="1800" b="1" strike="noStrike" spc="-1" dirty="0">
                <a:latin typeface="Arial"/>
              </a:rPr>
              <a:t>Demonstration of full scale </a:t>
            </a:r>
            <a:r>
              <a:rPr lang="pt-BR" sz="1800" b="1" strike="noStrike" spc="-1" dirty="0" smtClean="0">
                <a:latin typeface="Arial"/>
              </a:rPr>
              <a:t>X-ARAPUCA </a:t>
            </a:r>
          </a:p>
          <a:p>
            <a:pPr>
              <a:lnSpc>
                <a:spcPct val="100000"/>
              </a:lnSpc>
              <a:buNone/>
            </a:pPr>
            <a:endParaRPr lang="pt-BR" b="1" i="1" spc="-1" dirty="0" smtClean="0">
              <a:latin typeface="Arial"/>
            </a:endParaRPr>
          </a:p>
          <a:p>
            <a:pPr marL="285750" indent="-285750">
              <a:lnSpc>
                <a:spcPct val="100000"/>
              </a:lnSpc>
              <a:buFont typeface="Arial" panose="020B0604020202020204" pitchFamily="34" charset="0"/>
              <a:buChar char="•"/>
            </a:pPr>
            <a:r>
              <a:rPr lang="pt-BR" sz="1800" b="0" i="1" strike="noStrike" spc="-1" dirty="0" smtClean="0">
                <a:latin typeface="Arial"/>
              </a:rPr>
              <a:t>One </a:t>
            </a:r>
            <a:r>
              <a:rPr lang="pt-BR" sz="1800" b="0" i="1" strike="noStrike" spc="-1" dirty="0">
                <a:latin typeface="Arial"/>
              </a:rPr>
              <a:t>60 cm X 60 cm X-ARAPUCA tile installed on the </a:t>
            </a:r>
            <a:r>
              <a:rPr lang="pt-BR" sz="1800" b="0" i="1" strike="noStrike" spc="-1" dirty="0" smtClean="0">
                <a:latin typeface="Arial"/>
              </a:rPr>
              <a:t>cathode.</a:t>
            </a:r>
            <a:endParaRPr lang="pt-BR" sz="1800" b="0" i="1" strike="noStrike" spc="-1" dirty="0">
              <a:latin typeface="Arial"/>
              <a:ea typeface="Noto Sans CJK SC"/>
            </a:endParaRPr>
          </a:p>
          <a:p>
            <a:pPr marL="285750" indent="-285750">
              <a:lnSpc>
                <a:spcPct val="100000"/>
              </a:lnSpc>
              <a:buClr>
                <a:srgbClr val="000000"/>
              </a:buClr>
              <a:buSzPct val="45000"/>
              <a:buFont typeface="Arial" panose="020B0604020202020204" pitchFamily="34" charset="0"/>
              <a:buChar char="•"/>
            </a:pPr>
            <a:endParaRPr lang="pt-BR" sz="1800" b="0" i="1" strike="noStrike" spc="-1" dirty="0" smtClean="0">
              <a:latin typeface="Arial"/>
            </a:endParaRPr>
          </a:p>
          <a:p>
            <a:pPr marL="285750" indent="-285750">
              <a:lnSpc>
                <a:spcPct val="100000"/>
              </a:lnSpc>
              <a:buClr>
                <a:srgbClr val="000000"/>
              </a:buClr>
              <a:buSzPct val="45000"/>
              <a:buFont typeface="Arial" panose="020B0604020202020204" pitchFamily="34" charset="0"/>
              <a:buChar char="•"/>
            </a:pPr>
            <a:r>
              <a:rPr lang="pt-BR" sz="1800" b="0" i="1" strike="noStrike" spc="-1" dirty="0" smtClean="0">
                <a:latin typeface="Arial"/>
              </a:rPr>
              <a:t>Successful operation in LAr at HV on cathode represents initial design validation.</a:t>
            </a:r>
          </a:p>
          <a:p>
            <a:pPr marL="285750" indent="-285750">
              <a:lnSpc>
                <a:spcPct val="100000"/>
              </a:lnSpc>
              <a:buClr>
                <a:srgbClr val="000000"/>
              </a:buClr>
              <a:buSzPct val="45000"/>
              <a:buFont typeface="Arial" panose="020B0604020202020204" pitchFamily="34" charset="0"/>
              <a:buChar char="•"/>
            </a:pPr>
            <a:endParaRPr lang="pt-BR" i="1" spc="-1" dirty="0">
              <a:latin typeface="Arial"/>
              <a:ea typeface="Noto Sans CJK SC"/>
            </a:endParaRPr>
          </a:p>
          <a:p>
            <a:pPr marL="285750" indent="-285750">
              <a:lnSpc>
                <a:spcPct val="100000"/>
              </a:lnSpc>
              <a:buClr>
                <a:srgbClr val="000000"/>
              </a:buClr>
              <a:buSzPct val="45000"/>
              <a:buFont typeface="Arial" panose="020B0604020202020204" pitchFamily="34" charset="0"/>
              <a:buChar char="•"/>
            </a:pPr>
            <a:r>
              <a:rPr lang="pt-BR" sz="1800" b="0" i="1" strike="noStrike" spc="-1" dirty="0" smtClean="0">
                <a:latin typeface="Arial"/>
                <a:ea typeface="Noto Sans CJK SC"/>
              </a:rPr>
              <a:t>Validation of spring-loaded SiPM mounting concept for SiPMs (with significant lessons learned!).</a:t>
            </a:r>
          </a:p>
          <a:p>
            <a:pPr marL="285750" indent="-285750">
              <a:lnSpc>
                <a:spcPct val="100000"/>
              </a:lnSpc>
              <a:buClr>
                <a:srgbClr val="000000"/>
              </a:buClr>
              <a:buSzPct val="45000"/>
              <a:buFont typeface="Arial" panose="020B0604020202020204" pitchFamily="34" charset="0"/>
              <a:buChar char="•"/>
            </a:pPr>
            <a:endParaRPr lang="pt-BR" i="1" spc="-1" dirty="0">
              <a:latin typeface="Arial"/>
              <a:ea typeface="Noto Sans CJK SC"/>
            </a:endParaRPr>
          </a:p>
          <a:p>
            <a:pPr marL="285750" indent="-285750">
              <a:lnSpc>
                <a:spcPct val="100000"/>
              </a:lnSpc>
              <a:buClr>
                <a:srgbClr val="000000"/>
              </a:buClr>
              <a:buSzPct val="45000"/>
              <a:buFont typeface="Arial" panose="020B0604020202020204" pitchFamily="34" charset="0"/>
              <a:buChar char="•"/>
            </a:pPr>
            <a:r>
              <a:rPr lang="pt-BR" sz="1800" b="0" i="1" strike="noStrike" spc="-1" dirty="0" smtClean="0">
                <a:latin typeface="Arial"/>
                <a:ea typeface="Noto Sans CJK SC"/>
              </a:rPr>
              <a:t>Will inform continuing designs.</a:t>
            </a:r>
            <a:endParaRPr lang="pt-BR" sz="1800" b="0" i="1" strike="noStrike" spc="-1" dirty="0">
              <a:latin typeface="Arial"/>
              <a:ea typeface="Noto Sans CJK SC"/>
            </a:endParaRPr>
          </a:p>
        </p:txBody>
      </p:sp>
      <p:pic>
        <p:nvPicPr>
          <p:cNvPr id="306" name="Picture 305"/>
          <p:cNvPicPr/>
          <p:nvPr/>
        </p:nvPicPr>
        <p:blipFill>
          <a:blip r:embed="rId3"/>
          <a:stretch/>
        </p:blipFill>
        <p:spPr>
          <a:xfrm>
            <a:off x="6611400" y="233546"/>
            <a:ext cx="2638080" cy="2237760"/>
          </a:xfrm>
          <a:prstGeom prst="rect">
            <a:avLst/>
          </a:prstGeom>
          <a:ln w="0">
            <a:noFill/>
          </a:ln>
        </p:spPr>
      </p:pic>
      <p:sp>
        <p:nvSpPr>
          <p:cNvPr id="2" name="TextBox 1"/>
          <p:cNvSpPr txBox="1"/>
          <p:nvPr/>
        </p:nvSpPr>
        <p:spPr>
          <a:xfrm>
            <a:off x="417819" y="233546"/>
            <a:ext cx="4405373" cy="461665"/>
          </a:xfrm>
          <a:prstGeom prst="rect">
            <a:avLst/>
          </a:prstGeom>
          <a:noFill/>
        </p:spPr>
        <p:txBody>
          <a:bodyPr wrap="none" rtlCol="0">
            <a:spAutoFit/>
          </a:bodyPr>
          <a:lstStyle/>
          <a:p>
            <a:r>
              <a:rPr lang="en-US" sz="2400" b="1" dirty="0" smtClean="0"/>
              <a:t>Mechanical Prototyping Path</a:t>
            </a:r>
            <a:endParaRPr lang="en-US" sz="24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386" y="0"/>
            <a:ext cx="10972440" cy="1144800"/>
          </a:xfrm>
        </p:spPr>
        <p:txBody>
          <a:bodyPr/>
          <a:lstStyle/>
          <a:p>
            <a:r>
              <a:rPr lang="en-US" dirty="0" smtClean="0"/>
              <a:t>Towards a </a:t>
            </a:r>
            <a:r>
              <a:rPr lang="en-US" dirty="0"/>
              <a:t>F</a:t>
            </a:r>
            <a:r>
              <a:rPr lang="en-US" dirty="0" smtClean="0"/>
              <a:t>inal </a:t>
            </a:r>
            <a:r>
              <a:rPr lang="en-US" dirty="0"/>
              <a:t>M</a:t>
            </a:r>
            <a:r>
              <a:rPr lang="en-US" dirty="0" smtClean="0"/>
              <a:t>odule:</a:t>
            </a:r>
            <a:br>
              <a:rPr lang="en-US" dirty="0" smtClean="0"/>
            </a:br>
            <a:r>
              <a:rPr lang="en-US" dirty="0" smtClean="0"/>
              <a:t>Cold Box 3 and 4</a:t>
            </a:r>
            <a:endParaRPr lang="en-US" dirty="0"/>
          </a:p>
        </p:txBody>
      </p:sp>
      <p:sp>
        <p:nvSpPr>
          <p:cNvPr id="3" name="Subtitle 2"/>
          <p:cNvSpPr>
            <a:spLocks noGrp="1"/>
          </p:cNvSpPr>
          <p:nvPr>
            <p:ph type="subTitle"/>
          </p:nvPr>
        </p:nvSpPr>
        <p:spPr>
          <a:xfrm>
            <a:off x="323386" y="1281600"/>
            <a:ext cx="5508182" cy="4747329"/>
          </a:xfrm>
        </p:spPr>
        <p:txBody>
          <a:bodyPr/>
          <a:lstStyle/>
          <a:p>
            <a:pPr marL="0" indent="0">
              <a:buNone/>
            </a:pPr>
            <a:r>
              <a:rPr lang="en-US" sz="1800" dirty="0" smtClean="0">
                <a:solidFill>
                  <a:srgbClr val="00B050"/>
                </a:solidFill>
              </a:rPr>
              <a:t>Proposed module improvements to be tested in CB 2 and 3 include:</a:t>
            </a:r>
            <a:endParaRPr lang="en-US" sz="1800" dirty="0"/>
          </a:p>
          <a:p>
            <a:r>
              <a:rPr lang="en-US" sz="1800" dirty="0" smtClean="0"/>
              <a:t>Larger dichroic filters (200 X 200mm</a:t>
            </a:r>
            <a:r>
              <a:rPr lang="en-US" sz="1800" baseline="30000" dirty="0" smtClean="0"/>
              <a:t>2</a:t>
            </a:r>
            <a:r>
              <a:rPr lang="en-US" sz="1800" dirty="0" smtClean="0"/>
              <a:t>, 2mm thick) to minimize mechanical light loss (</a:t>
            </a:r>
            <a:r>
              <a:rPr lang="en-US" sz="1800" i="1" dirty="0" smtClean="0"/>
              <a:t>Has impacts of frame strength, mass.  Under investigation</a:t>
            </a:r>
            <a:r>
              <a:rPr lang="en-US" sz="1800" dirty="0" smtClean="0"/>
              <a:t>)</a:t>
            </a:r>
          </a:p>
          <a:p>
            <a:endParaRPr lang="en-US" sz="1800" dirty="0"/>
          </a:p>
          <a:p>
            <a:r>
              <a:rPr lang="en-US" sz="1800" dirty="0" smtClean="0"/>
              <a:t>Direct optical coupling (epoxying) of SiPMs to WLS plate (</a:t>
            </a:r>
            <a:r>
              <a:rPr lang="en-US" sz="1800" i="1" dirty="0" smtClean="0"/>
              <a:t>Requires validation of epoxy performance cryogenically</a:t>
            </a:r>
            <a:r>
              <a:rPr lang="en-US" sz="1800" dirty="0" smtClean="0"/>
              <a:t>)</a:t>
            </a:r>
          </a:p>
          <a:p>
            <a:endParaRPr lang="en-US" sz="1800" dirty="0"/>
          </a:p>
          <a:p>
            <a:r>
              <a:rPr lang="en-US" sz="1800" dirty="0" smtClean="0"/>
              <a:t>Light-focusing cutouts (“Divots”) in the side of WLS plates to improve spring-loaded light collection (</a:t>
            </a:r>
            <a:r>
              <a:rPr lang="en-US" sz="1800" i="1" dirty="0" smtClean="0"/>
              <a:t>Thermal expansion issues.  Under investigation</a:t>
            </a:r>
            <a:r>
              <a:rPr lang="en-US" sz="1800" dirty="0" smtClean="0"/>
              <a:t>)</a:t>
            </a:r>
          </a:p>
          <a:p>
            <a:endParaRPr lang="en-US" sz="1800" dirty="0"/>
          </a:p>
          <a:p>
            <a:r>
              <a:rPr lang="en-US" sz="1800" dirty="0" smtClean="0"/>
              <a:t>Mechanical improvements to reduce part count, reduce mechanical dead areas, and improve manufacturability.</a:t>
            </a:r>
            <a:endParaRPr lang="en-US" sz="1800" dirty="0"/>
          </a:p>
        </p:txBody>
      </p:sp>
      <p:pic>
        <p:nvPicPr>
          <p:cNvPr id="5" name="Picture 4"/>
          <p:cNvPicPr>
            <a:picLocks noChangeAspect="1"/>
          </p:cNvPicPr>
          <p:nvPr/>
        </p:nvPicPr>
        <p:blipFill>
          <a:blip r:embed="rId2"/>
          <a:stretch>
            <a:fillRect/>
          </a:stretch>
        </p:blipFill>
        <p:spPr>
          <a:xfrm>
            <a:off x="5971097" y="921858"/>
            <a:ext cx="5610823" cy="5243871"/>
          </a:xfrm>
          <a:prstGeom prst="rect">
            <a:avLst/>
          </a:prstGeom>
        </p:spPr>
      </p:pic>
      <p:sp>
        <p:nvSpPr>
          <p:cNvPr id="6" name="TextBox 5"/>
          <p:cNvSpPr txBox="1"/>
          <p:nvPr/>
        </p:nvSpPr>
        <p:spPr>
          <a:xfrm>
            <a:off x="10142035" y="5558883"/>
            <a:ext cx="1300356" cy="646331"/>
          </a:xfrm>
          <a:prstGeom prst="rect">
            <a:avLst/>
          </a:prstGeom>
          <a:noFill/>
        </p:spPr>
        <p:txBody>
          <a:bodyPr wrap="none" rtlCol="0">
            <a:spAutoFit/>
          </a:bodyPr>
          <a:lstStyle/>
          <a:p>
            <a:r>
              <a:rPr lang="en-US" dirty="0" smtClean="0"/>
              <a:t>P. Debbins</a:t>
            </a:r>
          </a:p>
          <a:p>
            <a:r>
              <a:rPr lang="en-US" dirty="0" smtClean="0"/>
              <a:t>U of Iowa) </a:t>
            </a:r>
            <a:endParaRPr lang="en-US" dirty="0"/>
          </a:p>
        </p:txBody>
      </p:sp>
    </p:spTree>
    <p:extLst>
      <p:ext uri="{BB962C8B-B14F-4D97-AF65-F5344CB8AC3E}">
        <p14:creationId xmlns:p14="http://schemas.microsoft.com/office/powerpoint/2010/main" val="929744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54" y="363826"/>
            <a:ext cx="5179779" cy="605855"/>
          </a:xfrm>
        </p:spPr>
        <p:txBody>
          <a:bodyPr/>
          <a:lstStyle/>
          <a:p>
            <a:r>
              <a:rPr lang="en-US" sz="2800" dirty="0" smtClean="0"/>
              <a:t>Design improvements:  Leaf springs and Cathode HV Shielding</a:t>
            </a:r>
            <a:endParaRPr lang="en-US" sz="2800" dirty="0"/>
          </a:p>
        </p:txBody>
      </p:sp>
      <p:pic>
        <p:nvPicPr>
          <p:cNvPr id="42" name="VD_PD_T4-2.tiff" descr="VD_PD_T4-2.tiff"/>
          <p:cNvPicPr>
            <a:picLocks noChangeAspect="1"/>
          </p:cNvPicPr>
          <p:nvPr/>
        </p:nvPicPr>
        <p:blipFill>
          <a:blip r:embed="rId2">
            <a:extLst/>
          </a:blip>
          <a:stretch>
            <a:fillRect/>
          </a:stretch>
        </p:blipFill>
        <p:spPr>
          <a:xfrm>
            <a:off x="6258841" y="472369"/>
            <a:ext cx="5319265" cy="2672702"/>
          </a:xfrm>
          <a:prstGeom prst="rect">
            <a:avLst/>
          </a:prstGeom>
          <a:ln w="12700">
            <a:miter lim="400000"/>
          </a:ln>
        </p:spPr>
      </p:pic>
      <p:pic>
        <p:nvPicPr>
          <p:cNvPr id="43" name="VD_PD_T4-2-a.tiff" descr="VD_PD_T4-2-a.tiff"/>
          <p:cNvPicPr>
            <a:picLocks noChangeAspect="1"/>
          </p:cNvPicPr>
          <p:nvPr/>
        </p:nvPicPr>
        <p:blipFill>
          <a:blip r:embed="rId3">
            <a:extLst/>
          </a:blip>
          <a:srcRect t="15873" b="15364"/>
          <a:stretch>
            <a:fillRect/>
          </a:stretch>
        </p:blipFill>
        <p:spPr>
          <a:xfrm>
            <a:off x="6258841" y="3506170"/>
            <a:ext cx="5725002" cy="1977981"/>
          </a:xfrm>
          <a:prstGeom prst="rect">
            <a:avLst/>
          </a:prstGeom>
          <a:ln w="12700">
            <a:miter lim="400000"/>
          </a:ln>
        </p:spPr>
      </p:pic>
      <p:pic>
        <p:nvPicPr>
          <p:cNvPr id="44" name="VD_PD_T4-2-ac.tiff" descr="VD_PD_T4-2-ac.tiff"/>
          <p:cNvPicPr>
            <a:picLocks noChangeAspect="1"/>
          </p:cNvPicPr>
          <p:nvPr/>
        </p:nvPicPr>
        <p:blipFill>
          <a:blip r:embed="rId4">
            <a:extLst/>
          </a:blip>
          <a:stretch>
            <a:fillRect/>
          </a:stretch>
        </p:blipFill>
        <p:spPr>
          <a:xfrm>
            <a:off x="210742" y="2574298"/>
            <a:ext cx="5897884" cy="2963433"/>
          </a:xfrm>
          <a:prstGeom prst="rect">
            <a:avLst/>
          </a:prstGeom>
          <a:ln w="12700">
            <a:miter lim="400000"/>
          </a:ln>
        </p:spPr>
      </p:pic>
      <p:sp>
        <p:nvSpPr>
          <p:cNvPr id="45" name="TextBox 44"/>
          <p:cNvSpPr txBox="1"/>
          <p:nvPr/>
        </p:nvSpPr>
        <p:spPr>
          <a:xfrm>
            <a:off x="210742" y="5537731"/>
            <a:ext cx="5604619" cy="646331"/>
          </a:xfrm>
          <a:prstGeom prst="rect">
            <a:avLst/>
          </a:prstGeom>
          <a:noFill/>
        </p:spPr>
        <p:txBody>
          <a:bodyPr wrap="square" rtlCol="0">
            <a:spAutoFit/>
          </a:bodyPr>
          <a:lstStyle/>
          <a:p>
            <a:r>
              <a:rPr lang="en-US" dirty="0" smtClean="0"/>
              <a:t>Possible shield locations (Outer cover preferred optically, inner cover may be electrically superior).</a:t>
            </a:r>
            <a:endParaRPr lang="en-US" dirty="0"/>
          </a:p>
        </p:txBody>
      </p:sp>
      <p:cxnSp>
        <p:nvCxnSpPr>
          <p:cNvPr id="48" name="Straight Arrow Connector 47"/>
          <p:cNvCxnSpPr>
            <a:stCxn id="45" idx="0"/>
          </p:cNvCxnSpPr>
          <p:nvPr/>
        </p:nvCxnSpPr>
        <p:spPr>
          <a:xfrm flipV="1">
            <a:off x="3013052" y="4348977"/>
            <a:ext cx="360193" cy="11887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5" idx="0"/>
          </p:cNvCxnSpPr>
          <p:nvPr/>
        </p:nvCxnSpPr>
        <p:spPr>
          <a:xfrm flipH="1" flipV="1">
            <a:off x="2102010" y="3769113"/>
            <a:ext cx="911042" cy="17686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9188606" y="5581186"/>
            <a:ext cx="2835135" cy="646331"/>
          </a:xfrm>
          <a:prstGeom prst="rect">
            <a:avLst/>
          </a:prstGeom>
          <a:noFill/>
        </p:spPr>
        <p:txBody>
          <a:bodyPr wrap="none" rtlCol="0">
            <a:spAutoFit/>
          </a:bodyPr>
          <a:lstStyle/>
          <a:p>
            <a:r>
              <a:rPr lang="en-US" dirty="0" smtClean="0"/>
              <a:t>Drawings from P. Debbins</a:t>
            </a:r>
          </a:p>
          <a:p>
            <a:r>
              <a:rPr lang="en-US" dirty="0" smtClean="0"/>
              <a:t>U of Iowa) </a:t>
            </a:r>
            <a:endParaRPr lang="en-US" dirty="0"/>
          </a:p>
        </p:txBody>
      </p:sp>
      <p:sp>
        <p:nvSpPr>
          <p:cNvPr id="61" name="TextBox 60"/>
          <p:cNvSpPr txBox="1"/>
          <p:nvPr/>
        </p:nvSpPr>
        <p:spPr>
          <a:xfrm>
            <a:off x="156118" y="1327802"/>
            <a:ext cx="5887844"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As a result of CB1 testing, we are in the process of improving the module design for later cold box tests.</a:t>
            </a:r>
          </a:p>
          <a:p>
            <a:pPr marL="285750" indent="-285750">
              <a:buFont typeface="Arial" panose="020B0604020202020204" pitchFamily="34" charset="0"/>
              <a:buChar char="•"/>
            </a:pPr>
            <a:r>
              <a:rPr lang="en-US" dirty="0" smtClean="0"/>
              <a:t>Revisions include HV shielding and improved SiPM spring loading.</a:t>
            </a:r>
            <a:endParaRPr lang="en-US" dirty="0"/>
          </a:p>
        </p:txBody>
      </p:sp>
    </p:spTree>
    <p:extLst>
      <p:ext uri="{BB962C8B-B14F-4D97-AF65-F5344CB8AC3E}">
        <p14:creationId xmlns:p14="http://schemas.microsoft.com/office/powerpoint/2010/main" val="3163165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1;p17">
            <a:extLst>
              <a:ext uri="{FF2B5EF4-FFF2-40B4-BE49-F238E27FC236}">
                <a16:creationId xmlns:a16="http://schemas.microsoft.com/office/drawing/2014/main" id="{3C38FC80-2AB2-460A-892C-60A0958901C9}"/>
              </a:ext>
            </a:extLst>
          </p:cNvPr>
          <p:cNvSpPr txBox="1">
            <a:spLocks/>
          </p:cNvSpPr>
          <p:nvPr/>
        </p:nvSpPr>
        <p:spPr>
          <a:xfrm>
            <a:off x="311698" y="693805"/>
            <a:ext cx="11661225" cy="5694914"/>
          </a:xfrm>
          <a:prstGeom prst="rect">
            <a:avLst/>
          </a:prstGeom>
        </p:spPr>
        <p:txBody>
          <a:bodyPr spcFirstLastPara="1" wrap="square" lIns="91425" tIns="91425" rIns="91425" bIns="91425" anchor="t"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17182">
              <a:spcBef>
                <a:spcPts val="0"/>
              </a:spcBef>
              <a:buSzPct val="100000"/>
              <a:buFont typeface="Arial" panose="020B0604020202020204" pitchFamily="34" charset="0"/>
              <a:buChar char="-"/>
            </a:pPr>
            <a:r>
              <a:rPr lang="en-GB" dirty="0" smtClean="0"/>
              <a:t>Cold </a:t>
            </a:r>
            <a:r>
              <a:rPr lang="en-GB" dirty="0"/>
              <a:t>Box progression:</a:t>
            </a:r>
          </a:p>
          <a:p>
            <a:pPr marL="914400" lvl="1" indent="-297497">
              <a:spcBef>
                <a:spcPts val="0"/>
              </a:spcBef>
              <a:buSzPct val="100000"/>
              <a:buFont typeface="Arial" panose="020B0604020202020204" pitchFamily="34" charset="0"/>
              <a:buChar char="-"/>
            </a:pPr>
            <a:r>
              <a:rPr lang="en-GB" dirty="0"/>
              <a:t>July ‘22 CRP CB3 ⇒ </a:t>
            </a:r>
            <a:r>
              <a:rPr lang="en-GB" dirty="0" smtClean="0"/>
              <a:t>test of SiPM mounting and improved mechanical design</a:t>
            </a:r>
            <a:endParaRPr lang="en-GB" dirty="0"/>
          </a:p>
          <a:p>
            <a:pPr marL="1371600" lvl="2" indent="-297497">
              <a:spcBef>
                <a:spcPts val="0"/>
              </a:spcBef>
              <a:buSzPct val="100000"/>
              <a:buFont typeface="Arial" panose="020B0604020202020204" pitchFamily="34" charset="0"/>
              <a:buChar char="-"/>
            </a:pPr>
            <a:r>
              <a:rPr lang="en-GB" dirty="0"/>
              <a:t>Min Viable product ⇒ one full </a:t>
            </a:r>
            <a:r>
              <a:rPr lang="en-GB" dirty="0" smtClean="0"/>
              <a:t>module works </a:t>
            </a:r>
            <a:r>
              <a:rPr lang="en-GB" dirty="0"/>
              <a:t>on the cathode</a:t>
            </a:r>
          </a:p>
          <a:p>
            <a:pPr marL="914400" lvl="1" indent="-297497">
              <a:spcBef>
                <a:spcPts val="0"/>
              </a:spcBef>
              <a:buSzPct val="100000"/>
              <a:buFont typeface="Arial" panose="020B0604020202020204" pitchFamily="34" charset="0"/>
              <a:buChar char="-"/>
            </a:pPr>
            <a:r>
              <a:rPr lang="en-GB" b="1" u="sng" dirty="0"/>
              <a:t>Extra</a:t>
            </a:r>
            <a:r>
              <a:rPr lang="en-GB" dirty="0"/>
              <a:t> CB3+ possible -- Sep ‘22 PDS CB ⇒ </a:t>
            </a:r>
            <a:r>
              <a:rPr lang="en-GB" dirty="0" smtClean="0"/>
              <a:t>Flex, </a:t>
            </a:r>
            <a:r>
              <a:rPr lang="en-GB" dirty="0"/>
              <a:t>Better packaged </a:t>
            </a:r>
            <a:r>
              <a:rPr lang="en-GB" dirty="0" err="1"/>
              <a:t>PoF</a:t>
            </a:r>
            <a:r>
              <a:rPr lang="en-GB" dirty="0"/>
              <a:t> &amp; readout.</a:t>
            </a:r>
          </a:p>
          <a:p>
            <a:pPr marL="1371600" lvl="2" indent="-297497">
              <a:spcBef>
                <a:spcPts val="0"/>
              </a:spcBef>
              <a:buSzPct val="100000"/>
              <a:buFont typeface="Arial" panose="020B0604020202020204" pitchFamily="34" charset="0"/>
              <a:buChar char="-"/>
            </a:pPr>
            <a:r>
              <a:rPr lang="en-GB" dirty="0"/>
              <a:t>Min Viable product ⇒ one full chain works on the cathode</a:t>
            </a:r>
          </a:p>
          <a:p>
            <a:pPr marL="1371600" lvl="2" indent="-297497">
              <a:spcBef>
                <a:spcPts val="0"/>
              </a:spcBef>
              <a:buSzPct val="100000"/>
              <a:buFont typeface="Arial" panose="020B0604020202020204" pitchFamily="34" charset="0"/>
              <a:buChar char="-"/>
            </a:pPr>
            <a:r>
              <a:rPr lang="en-GB" dirty="0"/>
              <a:t>Min Viable product ⇒ one full chain works on the membrane</a:t>
            </a:r>
          </a:p>
          <a:p>
            <a:pPr marL="914400" lvl="1" indent="-297497">
              <a:spcBef>
                <a:spcPts val="0"/>
              </a:spcBef>
              <a:buSzPct val="100000"/>
              <a:buFont typeface="Arial" panose="020B0604020202020204" pitchFamily="34" charset="0"/>
              <a:buChar char="-"/>
            </a:pPr>
            <a:r>
              <a:rPr lang="en-GB" dirty="0"/>
              <a:t>Nov ‘22 CRP CB4 ⇒ </a:t>
            </a:r>
            <a:r>
              <a:rPr lang="en-GB" b="1" u="sng" dirty="0"/>
              <a:t>Preliminary</a:t>
            </a:r>
            <a:r>
              <a:rPr lang="en-GB" dirty="0"/>
              <a:t> module-0; Components moved to module-0.</a:t>
            </a:r>
          </a:p>
          <a:p>
            <a:pPr marL="1371600" lvl="2" indent="-297497">
              <a:spcBef>
                <a:spcPts val="0"/>
              </a:spcBef>
              <a:buSzPct val="100000"/>
              <a:buFont typeface="Arial" panose="020B0604020202020204" pitchFamily="34" charset="0"/>
              <a:buChar char="-"/>
            </a:pPr>
            <a:r>
              <a:rPr lang="en-GB" dirty="0"/>
              <a:t>Min Viable product ⇒ one full chain works on the cathode</a:t>
            </a:r>
          </a:p>
          <a:p>
            <a:pPr marL="1371600" lvl="2" indent="-297497">
              <a:spcBef>
                <a:spcPts val="0"/>
              </a:spcBef>
              <a:buSzPct val="100000"/>
              <a:buFont typeface="Arial" panose="020B0604020202020204" pitchFamily="34" charset="0"/>
              <a:buChar char="-"/>
            </a:pPr>
            <a:r>
              <a:rPr lang="en-GB" dirty="0"/>
              <a:t>Min Viable product ⇒ one full chain works on the membrane</a:t>
            </a:r>
          </a:p>
          <a:p>
            <a:pPr marL="914400" lvl="1" indent="-297497">
              <a:spcBef>
                <a:spcPts val="0"/>
              </a:spcBef>
              <a:buSzPct val="100000"/>
              <a:buFont typeface="Arial" panose="020B0604020202020204" pitchFamily="34" charset="0"/>
              <a:buChar char="-"/>
            </a:pPr>
            <a:r>
              <a:rPr lang="en-GB" b="1" u="sng" dirty="0"/>
              <a:t>Extra</a:t>
            </a:r>
            <a:r>
              <a:rPr lang="en-GB" dirty="0"/>
              <a:t> CB4+ planned -- July ‘23 PDS CB ⇒ </a:t>
            </a:r>
            <a:r>
              <a:rPr lang="en-GB" b="1" u="sng" dirty="0"/>
              <a:t>Final</a:t>
            </a:r>
            <a:r>
              <a:rPr lang="en-GB" dirty="0"/>
              <a:t> packaging </a:t>
            </a:r>
            <a:r>
              <a:rPr lang="en-GB" dirty="0" err="1"/>
              <a:t>PoF</a:t>
            </a:r>
            <a:r>
              <a:rPr lang="en-GB" dirty="0"/>
              <a:t> &amp; readout.</a:t>
            </a:r>
          </a:p>
          <a:p>
            <a:pPr marL="1371600" lvl="2" indent="-297497">
              <a:spcBef>
                <a:spcPts val="0"/>
              </a:spcBef>
              <a:buSzPct val="100000"/>
              <a:buFont typeface="Arial" panose="020B0604020202020204" pitchFamily="34" charset="0"/>
              <a:buChar char="-"/>
            </a:pPr>
            <a:r>
              <a:rPr lang="en-GB" dirty="0"/>
              <a:t>Min Viable product ⇒ one full chain works on the cathode</a:t>
            </a:r>
          </a:p>
          <a:p>
            <a:pPr marL="1371600" lvl="2" indent="-297497">
              <a:spcBef>
                <a:spcPts val="0"/>
              </a:spcBef>
              <a:buSzPct val="100000"/>
              <a:buFont typeface="Arial" panose="020B0604020202020204" pitchFamily="34" charset="0"/>
              <a:buChar char="-"/>
            </a:pPr>
            <a:r>
              <a:rPr lang="en-GB" dirty="0"/>
              <a:t>Min Viable product ⇒ one full chain works on the </a:t>
            </a:r>
            <a:r>
              <a:rPr lang="en-GB" dirty="0" smtClean="0"/>
              <a:t>membrane</a:t>
            </a:r>
          </a:p>
          <a:p>
            <a:pPr marL="457200" indent="-317182">
              <a:spcBef>
                <a:spcPts val="0"/>
              </a:spcBef>
              <a:buSzPct val="100000"/>
              <a:buFont typeface="Arial" panose="020B0604020202020204" pitchFamily="34" charset="0"/>
              <a:buChar char="-"/>
            </a:pPr>
            <a:r>
              <a:rPr lang="en-GB" dirty="0"/>
              <a:t>Module-0 demonstration:</a:t>
            </a:r>
          </a:p>
          <a:p>
            <a:pPr marL="914400" lvl="1" indent="-297497">
              <a:spcBef>
                <a:spcPts val="0"/>
              </a:spcBef>
              <a:buSzPct val="100000"/>
              <a:buFont typeface="Arial" panose="020B0604020202020204" pitchFamily="34" charset="0"/>
              <a:buChar char="-"/>
            </a:pPr>
            <a:r>
              <a:rPr lang="en-GB" dirty="0"/>
              <a:t>Install March ‘23</a:t>
            </a:r>
          </a:p>
          <a:p>
            <a:pPr marL="914400" lvl="1" indent="-297497">
              <a:spcBef>
                <a:spcPts val="0"/>
              </a:spcBef>
              <a:buSzPct val="100000"/>
              <a:buFont typeface="Arial" panose="020B0604020202020204" pitchFamily="34" charset="0"/>
              <a:buChar char="-"/>
            </a:pPr>
            <a:r>
              <a:rPr lang="en-GB" dirty="0"/>
              <a:t>Survival of HV discharge</a:t>
            </a:r>
          </a:p>
          <a:p>
            <a:pPr marL="914400" lvl="1" indent="-297497">
              <a:spcBef>
                <a:spcPts val="0"/>
              </a:spcBef>
              <a:buSzPct val="100000"/>
              <a:buFont typeface="Arial" panose="020B0604020202020204" pitchFamily="34" charset="0"/>
              <a:buChar char="-"/>
            </a:pPr>
            <a:r>
              <a:rPr lang="en-GB" dirty="0"/>
              <a:t>Mechanical installation </a:t>
            </a:r>
            <a:r>
              <a:rPr lang="en-GB" dirty="0" smtClean="0"/>
              <a:t>procedure</a:t>
            </a:r>
            <a:endParaRPr lang="en-GB" dirty="0"/>
          </a:p>
          <a:p>
            <a:pPr marL="457200" indent="-317182">
              <a:spcBef>
                <a:spcPts val="0"/>
              </a:spcBef>
              <a:buSzPct val="100000"/>
              <a:buFont typeface="Arial" panose="020B0604020202020204" pitchFamily="34" charset="0"/>
              <a:buChar char="-"/>
            </a:pPr>
            <a:r>
              <a:rPr lang="en-GB" dirty="0"/>
              <a:t>Small-scale Cold Tests:</a:t>
            </a:r>
          </a:p>
          <a:p>
            <a:pPr marL="914400" lvl="1" indent="-297497">
              <a:spcBef>
                <a:spcPts val="0"/>
              </a:spcBef>
              <a:buSzPct val="100000"/>
              <a:buFont typeface="Arial" panose="020B0604020202020204" pitchFamily="34" charset="0"/>
              <a:buChar char="-"/>
            </a:pPr>
            <a:r>
              <a:rPr lang="en-GB" dirty="0"/>
              <a:t>Downselect </a:t>
            </a:r>
            <a:r>
              <a:rPr lang="en-GB" dirty="0" smtClean="0"/>
              <a:t>filter configuration</a:t>
            </a:r>
            <a:endParaRPr lang="en-GB" dirty="0"/>
          </a:p>
          <a:p>
            <a:pPr marL="914400" lvl="1" indent="-297497">
              <a:spcBef>
                <a:spcPts val="0"/>
              </a:spcBef>
              <a:buSzPct val="100000"/>
              <a:buFont typeface="Arial" panose="020B0604020202020204" pitchFamily="34" charset="0"/>
              <a:buChar char="-"/>
            </a:pPr>
            <a:r>
              <a:rPr lang="en-GB" dirty="0"/>
              <a:t>Downselect SiPM </a:t>
            </a:r>
            <a:r>
              <a:rPr lang="en-GB" dirty="0" smtClean="0"/>
              <a:t>mounting</a:t>
            </a:r>
            <a:endParaRPr lang="en-GB" dirty="0"/>
          </a:p>
        </p:txBody>
      </p:sp>
      <p:sp>
        <p:nvSpPr>
          <p:cNvPr id="4" name="PlaceHolder 1">
            <a:extLst>
              <a:ext uri="{FF2B5EF4-FFF2-40B4-BE49-F238E27FC236}">
                <a16:creationId xmlns:a16="http://schemas.microsoft.com/office/drawing/2014/main" id="{C95FC3CF-4730-4728-9A83-543CCDB1EB7E}"/>
              </a:ext>
            </a:extLst>
          </p:cNvPr>
          <p:cNvSpPr txBox="1">
            <a:spLocks/>
          </p:cNvSpPr>
          <p:nvPr/>
        </p:nvSpPr>
        <p:spPr>
          <a:xfrm>
            <a:off x="613971" y="208999"/>
            <a:ext cx="11056680" cy="568440"/>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200" b="1" spc="-1" dirty="0">
                <a:solidFill>
                  <a:srgbClr val="004C97"/>
                </a:solidFill>
                <a:latin typeface="Arial"/>
              </a:rPr>
              <a:t>2022/2023 Progression</a:t>
            </a:r>
            <a:endParaRPr lang="pt-BR" sz="2200" spc="-1" dirty="0">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80" y="10844"/>
            <a:ext cx="6688994" cy="925156"/>
          </a:xfrm>
        </p:spPr>
        <p:txBody>
          <a:bodyPr/>
          <a:lstStyle/>
          <a:p>
            <a:r>
              <a:rPr lang="en-US" sz="3200" dirty="0" smtClean="0"/>
              <a:t>Analysis Plan</a:t>
            </a:r>
            <a:endParaRPr lang="en-US" sz="3200" dirty="0"/>
          </a:p>
        </p:txBody>
      </p:sp>
      <p:pic>
        <p:nvPicPr>
          <p:cNvPr id="4" name="Picture 3"/>
          <p:cNvPicPr>
            <a:picLocks noChangeAspect="1"/>
          </p:cNvPicPr>
          <p:nvPr/>
        </p:nvPicPr>
        <p:blipFill>
          <a:blip r:embed="rId2"/>
          <a:stretch>
            <a:fillRect/>
          </a:stretch>
        </p:blipFill>
        <p:spPr>
          <a:xfrm>
            <a:off x="7298474" y="214185"/>
            <a:ext cx="4409424" cy="5431709"/>
          </a:xfrm>
          <a:prstGeom prst="rect">
            <a:avLst/>
          </a:prstGeom>
        </p:spPr>
      </p:pic>
      <p:sp>
        <p:nvSpPr>
          <p:cNvPr id="5" name="TextBox 4"/>
          <p:cNvSpPr txBox="1"/>
          <p:nvPr/>
        </p:nvSpPr>
        <p:spPr>
          <a:xfrm>
            <a:off x="359999" y="936000"/>
            <a:ext cx="6631815" cy="4709894"/>
          </a:xfrm>
          <a:prstGeom prst="rect">
            <a:avLst/>
          </a:prstGeom>
          <a:noFill/>
          <a:ln w="0">
            <a:noFill/>
          </a:ln>
        </p:spPr>
        <p:txBody>
          <a:bodyPr lIns="90000" tIns="45000" rIns="90000" bIns="45000" anchor="t">
            <a:noAutofit/>
          </a:bodyPr>
          <a:lstStyle/>
          <a:p>
            <a:pPr>
              <a:lnSpc>
                <a:spcPct val="100000"/>
              </a:lnSpc>
              <a:buNone/>
            </a:pPr>
            <a:r>
              <a:rPr lang="pt-BR" sz="1800" b="1" strike="noStrike" spc="-1" dirty="0" smtClean="0">
                <a:solidFill>
                  <a:srgbClr val="00B050"/>
                </a:solidFill>
                <a:latin typeface="Arial"/>
              </a:rPr>
              <a:t>Initial draft of analysis plan document (mechanical) is with the compliance office now.</a:t>
            </a:r>
            <a:endParaRPr lang="pt-BR" sz="1800" b="1" strike="noStrike" spc="-1" dirty="0">
              <a:solidFill>
                <a:srgbClr val="00B050"/>
              </a:solidFill>
              <a:latin typeface="Arial"/>
              <a:ea typeface="Noto Sans CJK SC"/>
            </a:endParaRPr>
          </a:p>
          <a:p>
            <a:pPr marL="216000" indent="-216000">
              <a:lnSpc>
                <a:spcPct val="100000"/>
              </a:lnSpc>
              <a:buClr>
                <a:srgbClr val="000000"/>
              </a:buClr>
              <a:buSzPct val="45000"/>
              <a:buFont typeface="Wingdings" charset="2"/>
              <a:buChar char=""/>
            </a:pPr>
            <a:endParaRPr lang="pt-BR" sz="1800" b="0" i="1" strike="noStrike" spc="-1" dirty="0" smtClean="0">
              <a:latin typeface="Arial"/>
            </a:endParaRPr>
          </a:p>
          <a:p>
            <a:pPr marL="673200" lvl="1" indent="-216000">
              <a:buClr>
                <a:srgbClr val="000000"/>
              </a:buClr>
              <a:buSzPct val="45000"/>
              <a:buFont typeface="Wingdings" charset="2"/>
              <a:buChar char=""/>
            </a:pPr>
            <a:r>
              <a:rPr lang="pt-BR" i="1" spc="-1" dirty="0" smtClean="0">
                <a:latin typeface="Arial"/>
              </a:rPr>
              <a:t>Initial (Brief!) conversation with Olga Beltramello held at CERN 4/26.  Initially positive discussion.</a:t>
            </a:r>
            <a:endParaRPr lang="pt-BR" i="1" spc="-1" dirty="0">
              <a:latin typeface="Arial"/>
            </a:endParaRPr>
          </a:p>
          <a:p>
            <a:pPr marL="216000" indent="-216000">
              <a:lnSpc>
                <a:spcPct val="100000"/>
              </a:lnSpc>
              <a:buClr>
                <a:srgbClr val="000000"/>
              </a:buClr>
              <a:buSzPct val="45000"/>
              <a:buFont typeface="Wingdings" charset="2"/>
              <a:buChar char=""/>
            </a:pPr>
            <a:endParaRPr lang="pt-BR" sz="1800" b="0" strike="noStrike" spc="-1" dirty="0" smtClean="0">
              <a:latin typeface="Arial"/>
            </a:endParaRPr>
          </a:p>
          <a:p>
            <a:pPr marL="216000" indent="-216000">
              <a:lnSpc>
                <a:spcPct val="100000"/>
              </a:lnSpc>
              <a:buClr>
                <a:srgbClr val="000000"/>
              </a:buClr>
              <a:buSzPct val="45000"/>
              <a:buFont typeface="Wingdings" charset="2"/>
              <a:buChar char=""/>
            </a:pPr>
            <a:r>
              <a:rPr lang="pt-BR" sz="1200" strike="noStrike" spc="-1" dirty="0" smtClean="0">
                <a:latin typeface="Arial"/>
              </a:rPr>
              <a:t>Main PD consortium responsibilities include:</a:t>
            </a:r>
          </a:p>
          <a:p>
            <a:pPr lvl="0" hangingPunct="0"/>
            <a:r>
              <a:rPr lang="en-US" sz="1200" b="1" dirty="0" smtClean="0"/>
              <a:t>	</a:t>
            </a:r>
          </a:p>
          <a:p>
            <a:pPr lvl="0" hangingPunct="0"/>
            <a:r>
              <a:rPr lang="en-US" sz="1200" b="1" dirty="0"/>
              <a:t>	</a:t>
            </a:r>
            <a:r>
              <a:rPr lang="en-US" sz="1200" b="1" dirty="0" smtClean="0"/>
              <a:t>(</a:t>
            </a:r>
            <a:r>
              <a:rPr lang="en-US" sz="1200" b="1" dirty="0"/>
              <a:t>LC-2.2.1-A)</a:t>
            </a:r>
            <a:r>
              <a:rPr lang="en-US" sz="1200" dirty="0"/>
              <a:t> Loads due to relative thermal expansion of the module relative to the </a:t>
            </a:r>
            <a:r>
              <a:rPr lang="en-US" sz="1200" dirty="0" smtClean="0"/>
              <a:t>	CPA </a:t>
            </a:r>
            <a:r>
              <a:rPr lang="en-US" sz="1200" dirty="0"/>
              <a:t>frame, particularly as related to module/frame mechanical tolerances and the </a:t>
            </a:r>
            <a:r>
              <a:rPr lang="en-US" sz="1200" dirty="0" smtClean="0"/>
              <a:t>	need </a:t>
            </a:r>
            <a:r>
              <a:rPr lang="en-US" sz="1200" dirty="0"/>
              <a:t>to maintain electrical contact following cool-down</a:t>
            </a:r>
          </a:p>
          <a:p>
            <a:pPr lvl="0" hangingPunct="0"/>
            <a:r>
              <a:rPr lang="en-US" sz="1200" b="1" dirty="0" smtClean="0"/>
              <a:t>	(</a:t>
            </a:r>
            <a:r>
              <a:rPr lang="en-US" sz="1200" b="1" dirty="0"/>
              <a:t>LC-2.2.2-B)</a:t>
            </a:r>
            <a:r>
              <a:rPr lang="en-US" sz="1200" dirty="0"/>
              <a:t> Loads due to detector masses and support cable self-load of the </a:t>
            </a:r>
            <a:r>
              <a:rPr lang="en-US" sz="1200" dirty="0" smtClean="0"/>
              <a:t>	membrane </a:t>
            </a:r>
            <a:r>
              <a:rPr lang="en-US" sz="1200" dirty="0"/>
              <a:t>mount PD system.  This load will also include any cable and/or </a:t>
            </a:r>
            <a:r>
              <a:rPr lang="en-US" sz="1200" dirty="0" smtClean="0"/>
              <a:t>	</a:t>
            </a:r>
            <a:r>
              <a:rPr lang="en-US" sz="1200" dirty="0" err="1" smtClean="0"/>
              <a:t>fiberoptic</a:t>
            </a:r>
            <a:r>
              <a:rPr lang="en-US" sz="1200" dirty="0" smtClean="0"/>
              <a:t> mass (I&amp;I interface).</a:t>
            </a:r>
            <a:endParaRPr lang="en-US" sz="1200" dirty="0"/>
          </a:p>
          <a:p>
            <a:pPr lvl="0" hangingPunct="0"/>
            <a:r>
              <a:rPr lang="en-US" sz="1200" b="1" dirty="0" smtClean="0"/>
              <a:t>	(</a:t>
            </a:r>
            <a:r>
              <a:rPr lang="en-US" sz="1200" b="1" dirty="0"/>
              <a:t>LC-2.2.2-C)</a:t>
            </a:r>
            <a:r>
              <a:rPr lang="en-US" sz="1200" dirty="0"/>
              <a:t> Loads due to relative thermal contraction between the cryostat, </a:t>
            </a:r>
            <a:r>
              <a:rPr lang="en-US" sz="1200" dirty="0" smtClean="0"/>
              <a:t>	support </a:t>
            </a:r>
            <a:r>
              <a:rPr lang="en-US" sz="1200" dirty="0"/>
              <a:t>cables, and optical fibers due to differential cooling during cryostat filling </a:t>
            </a:r>
            <a:r>
              <a:rPr lang="en-US" sz="1200" dirty="0" smtClean="0"/>
              <a:t>	and </a:t>
            </a:r>
            <a:r>
              <a:rPr lang="en-US" sz="1200" dirty="0"/>
              <a:t>different coefficients of thermal expansion (CTEs)</a:t>
            </a:r>
          </a:p>
          <a:p>
            <a:pPr lvl="2">
              <a:buClr>
                <a:srgbClr val="000000"/>
              </a:buClr>
              <a:buSzPct val="45000"/>
            </a:pPr>
            <a:endParaRPr lang="pt-BR" i="1" spc="-1" dirty="0">
              <a:latin typeface="Arial"/>
              <a:ea typeface="Noto Sans CJK SC"/>
            </a:endParaRPr>
          </a:p>
          <a:p>
            <a:pPr marL="216000" indent="-216000">
              <a:lnSpc>
                <a:spcPct val="100000"/>
              </a:lnSpc>
              <a:buClr>
                <a:srgbClr val="000000"/>
              </a:buClr>
              <a:buSzPct val="45000"/>
              <a:buFont typeface="Wingdings" charset="2"/>
              <a:buChar char=""/>
            </a:pPr>
            <a:r>
              <a:rPr lang="pt-BR" sz="1800" b="0" strike="noStrike" spc="-1" dirty="0" smtClean="0">
                <a:solidFill>
                  <a:srgbClr val="FF0000"/>
                </a:solidFill>
                <a:latin typeface="Arial"/>
                <a:ea typeface="Noto Sans CJK SC"/>
              </a:rPr>
              <a:t>Critical point:  Need to confirm that Cathode consortium and I&amp;I will include PD modules in their analysis of load cases.</a:t>
            </a:r>
          </a:p>
          <a:p>
            <a:pPr marL="673200" lvl="1" indent="-216000">
              <a:buClr>
                <a:srgbClr val="000000"/>
              </a:buClr>
              <a:buSzPct val="45000"/>
              <a:buFont typeface="Wingdings" charset="2"/>
              <a:buChar char=""/>
            </a:pPr>
            <a:r>
              <a:rPr lang="pt-BR" spc="-1" dirty="0" smtClean="0">
                <a:latin typeface="Arial"/>
                <a:ea typeface="Noto Sans CJK SC"/>
              </a:rPr>
              <a:t>Expected to be recommendation from compliance office.</a:t>
            </a:r>
          </a:p>
          <a:p>
            <a:pPr marL="673200" lvl="1" indent="-216000">
              <a:buClr>
                <a:srgbClr val="000000"/>
              </a:buClr>
              <a:buSzPct val="45000"/>
              <a:buFont typeface="Wingdings" charset="2"/>
              <a:buChar char=""/>
            </a:pPr>
            <a:r>
              <a:rPr lang="pt-BR" b="0" strike="noStrike" spc="-1" dirty="0" smtClean="0">
                <a:latin typeface="Arial"/>
                <a:ea typeface="Noto Sans CJK SC"/>
              </a:rPr>
              <a:t>Will be coordinated through project office.</a:t>
            </a:r>
            <a:endParaRPr lang="pt-BR" b="0" strike="noStrike" spc="-1" dirty="0">
              <a:latin typeface="Arial"/>
              <a:ea typeface="Noto Sans CJK SC"/>
            </a:endParaRPr>
          </a:p>
        </p:txBody>
      </p:sp>
    </p:spTree>
    <p:extLst>
      <p:ext uri="{BB962C8B-B14F-4D97-AF65-F5344CB8AC3E}">
        <p14:creationId xmlns:p14="http://schemas.microsoft.com/office/powerpoint/2010/main" val="4169809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875" y="0"/>
            <a:ext cx="10972440" cy="1144800"/>
          </a:xfrm>
        </p:spPr>
        <p:txBody>
          <a:bodyPr/>
          <a:lstStyle/>
          <a:p>
            <a:r>
              <a:rPr lang="en-US" dirty="0" smtClean="0"/>
              <a:t>Summary</a:t>
            </a:r>
            <a:endParaRPr lang="en-US" dirty="0"/>
          </a:p>
        </p:txBody>
      </p:sp>
      <p:sp>
        <p:nvSpPr>
          <p:cNvPr id="3" name="Content Placeholder 2"/>
          <p:cNvSpPr>
            <a:spLocks noGrp="1"/>
          </p:cNvSpPr>
          <p:nvPr>
            <p:ph/>
          </p:nvPr>
        </p:nvSpPr>
        <p:spPr>
          <a:xfrm>
            <a:off x="520271" y="974475"/>
            <a:ext cx="10972440" cy="5214451"/>
          </a:xfrm>
        </p:spPr>
        <p:txBody>
          <a:bodyPr>
            <a:normAutofit lnSpcReduction="10000"/>
          </a:bodyPr>
          <a:lstStyle/>
          <a:p>
            <a:r>
              <a:rPr lang="en-US" dirty="0" smtClean="0"/>
              <a:t>A mechanical design has been developed, mounted in a cathode frame, and operated at HV</a:t>
            </a:r>
          </a:p>
          <a:p>
            <a:endParaRPr lang="en-US" dirty="0"/>
          </a:p>
          <a:p>
            <a:r>
              <a:rPr lang="en-US" dirty="0" smtClean="0"/>
              <a:t>This design provides the basis of estimate for the FD2-VD PD</a:t>
            </a:r>
          </a:p>
          <a:p>
            <a:pPr lvl="1"/>
            <a:r>
              <a:rPr lang="en-US" dirty="0" smtClean="0"/>
              <a:t>No “Show-stoppers” were found </a:t>
            </a:r>
          </a:p>
          <a:p>
            <a:pPr lvl="1"/>
            <a:endParaRPr lang="en-US" dirty="0"/>
          </a:p>
          <a:p>
            <a:r>
              <a:rPr lang="en-US" dirty="0" smtClean="0"/>
              <a:t>Significant opportunity for improvements exist, and will be tested in the cold box tests at CERN prior to Module 0.</a:t>
            </a:r>
          </a:p>
          <a:p>
            <a:endParaRPr lang="en-US" dirty="0"/>
          </a:p>
          <a:p>
            <a:r>
              <a:rPr lang="en-US" dirty="0" smtClean="0"/>
              <a:t>Membrane mount design optimization is beginning now as additional consortium resources come online. No significant modifications are </a:t>
            </a:r>
            <a:r>
              <a:rPr lang="en-US" dirty="0" smtClean="0">
                <a:solidFill>
                  <a:srgbClr val="FF0000"/>
                </a:solidFill>
              </a:rPr>
              <a:t>REQUIRED</a:t>
            </a:r>
            <a:r>
              <a:rPr lang="en-US" dirty="0" smtClean="0"/>
              <a:t>, but opportunities may exist.</a:t>
            </a:r>
          </a:p>
          <a:p>
            <a:endParaRPr lang="en-US" dirty="0"/>
          </a:p>
          <a:p>
            <a:endParaRPr lang="en-US" dirty="0"/>
          </a:p>
        </p:txBody>
      </p:sp>
    </p:spTree>
    <p:extLst>
      <p:ext uri="{BB962C8B-B14F-4D97-AF65-F5344CB8AC3E}">
        <p14:creationId xmlns:p14="http://schemas.microsoft.com/office/powerpoint/2010/main" val="2776158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27" y="0"/>
            <a:ext cx="7446467" cy="1056381"/>
          </a:xfrm>
        </p:spPr>
        <p:txBody>
          <a:bodyPr/>
          <a:lstStyle/>
          <a:p>
            <a:r>
              <a:rPr lang="en-US" sz="3600" dirty="0" smtClean="0"/>
              <a:t>Preliminary Design Definition</a:t>
            </a:r>
            <a:endParaRPr lang="en-US" sz="3600" dirty="0"/>
          </a:p>
        </p:txBody>
      </p:sp>
      <p:sp>
        <p:nvSpPr>
          <p:cNvPr id="17" name="Content Placeholder 2">
            <a:extLst>
              <a:ext uri="{FF2B5EF4-FFF2-40B4-BE49-F238E27FC236}">
                <a16:creationId xmlns:a16="http://schemas.microsoft.com/office/drawing/2014/main" id="{21F4FB18-FCFF-4A44-8076-EEB9171C7FB0}"/>
              </a:ext>
            </a:extLst>
          </p:cNvPr>
          <p:cNvSpPr txBox="1">
            <a:spLocks/>
          </p:cNvSpPr>
          <p:nvPr/>
        </p:nvSpPr>
        <p:spPr>
          <a:xfrm>
            <a:off x="281327" y="953388"/>
            <a:ext cx="11179971" cy="53860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Charge question 5:</a:t>
            </a:r>
          </a:p>
          <a:p>
            <a:pPr marL="0" indent="0">
              <a:buNone/>
            </a:pPr>
            <a:r>
              <a:rPr lang="en-US" dirty="0" smtClean="0"/>
              <a:t>“The </a:t>
            </a:r>
            <a:r>
              <a:rPr lang="en-US" dirty="0"/>
              <a:t>preliminary design maturity level for the sub-system to be recommended to proceed to final design is typically 40%-60%. Is the system at this level or is it less (e.g. 30</a:t>
            </a:r>
            <a:r>
              <a:rPr lang="en-US" dirty="0" smtClean="0"/>
              <a:t>%)?”</a:t>
            </a:r>
          </a:p>
          <a:p>
            <a:pPr marL="514350" indent="-514350">
              <a:buAutoNum type="arabicParenR"/>
            </a:pPr>
            <a:r>
              <a:rPr lang="en-US" sz="1800" dirty="0" smtClean="0"/>
              <a:t>We present the Cold Box 1 design which meets basic PD system requirements.  Drawings and specifications are available for this design.</a:t>
            </a:r>
          </a:p>
          <a:p>
            <a:pPr marL="514350" indent="-514350">
              <a:buAutoNum type="arabicParenR"/>
            </a:pPr>
            <a:r>
              <a:rPr lang="en-US" sz="1800" dirty="0" smtClean="0"/>
              <a:t>Alternative designs are still in play, both in detector mechanics and other facets of the design.  We will show that the CB1 </a:t>
            </a:r>
            <a:r>
              <a:rPr lang="en-US" sz="1800" dirty="0" err="1" smtClean="0"/>
              <a:t>est</a:t>
            </a:r>
            <a:r>
              <a:rPr lang="en-US" sz="1800" dirty="0" smtClean="0"/>
              <a:t> module is a credible baseline design, and a plan to evaluate the alternates.  Drawings and specifications exist where appropriate.</a:t>
            </a:r>
          </a:p>
          <a:p>
            <a:pPr marL="514350" indent="-514350">
              <a:buAutoNum type="arabicParenR"/>
            </a:pPr>
            <a:r>
              <a:rPr lang="en-US" sz="1800" dirty="0" smtClean="0"/>
              <a:t>We discuss design alternates to be studied in the cold box testing arc prior to presenting a final design in late 2022-early 2023</a:t>
            </a:r>
          </a:p>
          <a:p>
            <a:pPr marL="514350" indent="-514350">
              <a:buAutoNum type="arabicParenR"/>
            </a:pPr>
            <a:r>
              <a:rPr lang="en-US" sz="1800" dirty="0" smtClean="0"/>
              <a:t>We point out that the project schedule requires very rapid progress which significantly constrains out review schedule</a:t>
            </a:r>
          </a:p>
          <a:p>
            <a:pPr marL="514350" indent="-514350">
              <a:buAutoNum type="arabicParenR"/>
            </a:pPr>
            <a:r>
              <a:rPr lang="en-US" sz="1800" dirty="0" smtClean="0"/>
              <a:t>We will continue to exploit the similarities between FD1 and FD2 photodetectors both for nearly duplicated components (for example SiPMs and WLS plates) and for testing plans (for example cold electronics validation</a:t>
            </a:r>
          </a:p>
          <a:p>
            <a:pPr marL="514350" indent="-514350">
              <a:buAutoNum type="arabicParenR"/>
            </a:pPr>
            <a:endParaRPr lang="en-US" sz="1800" dirty="0"/>
          </a:p>
        </p:txBody>
      </p:sp>
    </p:spTree>
    <p:extLst>
      <p:ext uri="{BB962C8B-B14F-4D97-AF65-F5344CB8AC3E}">
        <p14:creationId xmlns:p14="http://schemas.microsoft.com/office/powerpoint/2010/main" val="1043474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173" y="2659566"/>
            <a:ext cx="10972440" cy="1144800"/>
          </a:xfrm>
        </p:spPr>
        <p:txBody>
          <a:bodyPr/>
          <a:lstStyle/>
          <a:p>
            <a:pPr algn="ctr"/>
            <a:r>
              <a:rPr lang="en-US" dirty="0" smtClean="0"/>
              <a:t>Backup</a:t>
            </a:r>
            <a:endParaRPr lang="en-US" dirty="0"/>
          </a:p>
        </p:txBody>
      </p:sp>
    </p:spTree>
    <p:extLst>
      <p:ext uri="{BB962C8B-B14F-4D97-AF65-F5344CB8AC3E}">
        <p14:creationId xmlns:p14="http://schemas.microsoft.com/office/powerpoint/2010/main" val="1534165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Google Shape;117;p16"/>
          <p:cNvSpPr/>
          <p:nvPr/>
        </p:nvSpPr>
        <p:spPr>
          <a:xfrm>
            <a:off x="4718400" y="709995"/>
            <a:ext cx="2171880" cy="1477440"/>
          </a:xfrm>
          <a:prstGeom prst="cloudCallout">
            <a:avLst>
              <a:gd name="adj1" fmla="val -72778"/>
              <a:gd name="adj2" fmla="val 20010"/>
            </a:avLst>
          </a:prstGeom>
          <a:noFill/>
          <a:ln w="9525">
            <a:solidFill>
              <a:srgbClr val="595959"/>
            </a:solidFill>
            <a:round/>
          </a:ln>
        </p:spPr>
        <p:style>
          <a:lnRef idx="0">
            <a:scrgbClr r="0" g="0" b="0"/>
          </a:lnRef>
          <a:fillRef idx="0">
            <a:scrgbClr r="0" g="0" b="0"/>
          </a:fillRef>
          <a:effectRef idx="0">
            <a:scrgbClr r="0" g="0" b="0"/>
          </a:effectRef>
          <a:fontRef idx="minor"/>
        </p:style>
      </p:sp>
      <p:sp>
        <p:nvSpPr>
          <p:cNvPr id="312" name="Google Shape;118;p16"/>
          <p:cNvSpPr txBox="1"/>
          <p:nvPr/>
        </p:nvSpPr>
        <p:spPr>
          <a:xfrm>
            <a:off x="599760" y="1377885"/>
            <a:ext cx="10984320" cy="2828160"/>
          </a:xfrm>
          <a:prstGeom prst="rect">
            <a:avLst/>
          </a:prstGeom>
          <a:noFill/>
          <a:ln w="0">
            <a:noFill/>
          </a:ln>
        </p:spPr>
        <p:txBody>
          <a:bodyPr tIns="91440" bIns="91440" anchor="t">
            <a:noAutofit/>
          </a:bodyPr>
          <a:lstStyle/>
          <a:p>
            <a:pPr>
              <a:lnSpc>
                <a:spcPct val="95000"/>
              </a:lnSpc>
              <a:buNone/>
              <a:tabLst>
                <a:tab pos="0" algn="l"/>
              </a:tabLst>
            </a:pPr>
            <a:r>
              <a:rPr lang="en" sz="1190" b="1" u="sng" strike="noStrike" spc="-1" dirty="0">
                <a:solidFill>
                  <a:srgbClr val="595959"/>
                </a:solidFill>
                <a:uFillTx/>
                <a:latin typeface="Arial"/>
                <a:ea typeface="Arial"/>
              </a:rPr>
              <a:t>Parasitic ARIADNE run</a:t>
            </a:r>
            <a:r>
              <a:rPr lang="en" sz="1190" b="0" strike="noStrike" spc="-1" dirty="0">
                <a:solidFill>
                  <a:srgbClr val="595959"/>
                </a:solidFill>
                <a:latin typeface="Arial"/>
                <a:ea typeface="Arial"/>
              </a:rPr>
              <a:t> </a:t>
            </a:r>
            <a:endParaRPr lang="pt-BR" sz="1190" b="0" strike="noStrike" spc="-1" dirty="0">
              <a:latin typeface="Times New Roman"/>
            </a:endParaRPr>
          </a:p>
          <a:p>
            <a:pPr marL="457200" indent="457200">
              <a:lnSpc>
                <a:spcPct val="95000"/>
              </a:lnSpc>
              <a:spcBef>
                <a:spcPts val="1199"/>
              </a:spcBef>
              <a:buNone/>
              <a:tabLst>
                <a:tab pos="0" algn="l"/>
              </a:tabLst>
            </a:pPr>
            <a:r>
              <a:rPr lang="en" sz="1190" b="1" u="sng" strike="noStrike" spc="-1" dirty="0">
                <a:solidFill>
                  <a:srgbClr val="595959"/>
                </a:solidFill>
                <a:uFillTx/>
                <a:latin typeface="Arial"/>
                <a:ea typeface="Arial"/>
              </a:rPr>
              <a:t>CRP2</a:t>
            </a:r>
            <a:r>
              <a:rPr lang="en" sz="1190" b="0" strike="noStrike" spc="-1" dirty="0">
                <a:solidFill>
                  <a:srgbClr val="595959"/>
                </a:solidFill>
                <a:latin typeface="Arial"/>
                <a:ea typeface="Arial"/>
              </a:rPr>
              <a:t> PDS install is 18 April 2022</a:t>
            </a:r>
            <a:endParaRPr lang="pt-BR" sz="1190" b="0" strike="noStrike" spc="-1" dirty="0">
              <a:latin typeface="Times New Roman"/>
            </a:endParaRPr>
          </a:p>
          <a:p>
            <a:pPr marL="1371600" indent="457200">
              <a:lnSpc>
                <a:spcPct val="95000"/>
              </a:lnSpc>
              <a:spcBef>
                <a:spcPts val="1199"/>
              </a:spcBef>
              <a:buNone/>
              <a:tabLst>
                <a:tab pos="0" algn="l"/>
              </a:tabLst>
            </a:pPr>
            <a:endParaRPr lang="pt-BR" sz="1190" b="0" strike="noStrike" spc="-1" dirty="0">
              <a:latin typeface="Times New Roman"/>
            </a:endParaRPr>
          </a:p>
          <a:p>
            <a:pPr marL="2286000" indent="457200">
              <a:lnSpc>
                <a:spcPct val="95000"/>
              </a:lnSpc>
              <a:spcBef>
                <a:spcPts val="1199"/>
              </a:spcBef>
              <a:buNone/>
              <a:tabLst>
                <a:tab pos="0" algn="l"/>
              </a:tabLst>
            </a:pPr>
            <a:r>
              <a:rPr lang="en" sz="1190" b="1" u="sng" strike="noStrike" spc="-1" dirty="0">
                <a:solidFill>
                  <a:srgbClr val="595959"/>
                </a:solidFill>
                <a:uFillTx/>
                <a:latin typeface="Arial"/>
                <a:ea typeface="Arial"/>
              </a:rPr>
              <a:t>CRP3 Cold Box</a:t>
            </a:r>
            <a:r>
              <a:rPr lang="en" sz="1190" b="0" strike="noStrike" spc="-1" dirty="0">
                <a:solidFill>
                  <a:srgbClr val="595959"/>
                </a:solidFill>
                <a:latin typeface="Arial"/>
                <a:ea typeface="Arial"/>
              </a:rPr>
              <a:t> PDS install is July 2022</a:t>
            </a:r>
            <a:endParaRPr lang="pt-BR" sz="1190" b="0" strike="noStrike" spc="-1" dirty="0">
              <a:latin typeface="Times New Roman"/>
            </a:endParaRPr>
          </a:p>
          <a:p>
            <a:pPr marL="1371600" indent="457200">
              <a:lnSpc>
                <a:spcPct val="95000"/>
              </a:lnSpc>
              <a:spcBef>
                <a:spcPts val="1199"/>
              </a:spcBef>
              <a:buNone/>
              <a:tabLst>
                <a:tab pos="0" algn="l"/>
              </a:tabLst>
            </a:pPr>
            <a:r>
              <a:rPr lang="en" sz="1190" b="0" strike="noStrike" spc="-1" dirty="0">
                <a:solidFill>
                  <a:srgbClr val="595959"/>
                </a:solidFill>
                <a:latin typeface="Arial"/>
                <a:ea typeface="Arial"/>
              </a:rPr>
              <a:t>			</a:t>
            </a:r>
            <a:r>
              <a:rPr lang="en" sz="1190" b="1" u="sng" strike="noStrike" spc="-1" dirty="0">
                <a:solidFill>
                  <a:srgbClr val="595959"/>
                </a:solidFill>
                <a:uFillTx/>
                <a:latin typeface="Arial"/>
                <a:ea typeface="Arial"/>
              </a:rPr>
              <a:t>Cold Box #4</a:t>
            </a:r>
            <a:r>
              <a:rPr lang="en" sz="1190" b="0" strike="noStrike" spc="-1" dirty="0">
                <a:solidFill>
                  <a:srgbClr val="595959"/>
                </a:solidFill>
                <a:latin typeface="Arial"/>
                <a:ea typeface="Arial"/>
              </a:rPr>
              <a:t> PDS install is October 2022</a:t>
            </a:r>
            <a:endParaRPr lang="pt-BR" sz="1190" b="0" strike="noStrike" spc="-1" dirty="0">
              <a:latin typeface="Times New Roman"/>
            </a:endParaRPr>
          </a:p>
          <a:p>
            <a:pPr marL="1371600" indent="457200">
              <a:lnSpc>
                <a:spcPct val="95000"/>
              </a:lnSpc>
              <a:spcBef>
                <a:spcPts val="1199"/>
              </a:spcBef>
              <a:buNone/>
              <a:tabLst>
                <a:tab pos="0" algn="l"/>
              </a:tabLst>
            </a:pPr>
            <a:r>
              <a:rPr lang="en" sz="1190" b="0" strike="noStrike" spc="-1" dirty="0">
                <a:solidFill>
                  <a:srgbClr val="595959"/>
                </a:solidFill>
                <a:latin typeface="Arial"/>
                <a:ea typeface="Arial"/>
              </a:rPr>
              <a:t>				</a:t>
            </a:r>
            <a:r>
              <a:rPr lang="en" sz="1190" b="1" u="sng" strike="noStrike" spc="-1" dirty="0">
                <a:solidFill>
                  <a:srgbClr val="595959"/>
                </a:solidFill>
                <a:uFillTx/>
                <a:latin typeface="Arial"/>
                <a:ea typeface="Arial"/>
              </a:rPr>
              <a:t>Cold Box #5 (no CRP)</a:t>
            </a:r>
            <a:r>
              <a:rPr lang="en" sz="1190" b="0" strike="noStrike" spc="-1" dirty="0">
                <a:solidFill>
                  <a:srgbClr val="595959"/>
                </a:solidFill>
                <a:latin typeface="Arial"/>
                <a:ea typeface="Arial"/>
              </a:rPr>
              <a:t> PDS install is June 2023</a:t>
            </a:r>
            <a:endParaRPr lang="pt-BR" sz="1190" b="0" strike="noStrike" spc="-1" dirty="0">
              <a:latin typeface="Times New Roman"/>
            </a:endParaRPr>
          </a:p>
          <a:p>
            <a:pPr marL="4114800">
              <a:lnSpc>
                <a:spcPct val="95000"/>
              </a:lnSpc>
              <a:spcBef>
                <a:spcPts val="1199"/>
              </a:spcBef>
              <a:spcAft>
                <a:spcPts val="1199"/>
              </a:spcAft>
              <a:buNone/>
              <a:tabLst>
                <a:tab pos="0" algn="l"/>
              </a:tabLst>
            </a:pPr>
            <a:endParaRPr lang="pt-BR" sz="1190" b="0" strike="noStrike" spc="-1" dirty="0">
              <a:latin typeface="Times New Roman"/>
            </a:endParaRPr>
          </a:p>
        </p:txBody>
      </p:sp>
      <p:sp>
        <p:nvSpPr>
          <p:cNvPr id="313" name="Google Shape;119;p16"/>
          <p:cNvSpPr/>
          <p:nvPr/>
        </p:nvSpPr>
        <p:spPr>
          <a:xfrm>
            <a:off x="7077210" y="1323540"/>
            <a:ext cx="2367360" cy="1477080"/>
          </a:xfrm>
          <a:prstGeom prst="cloudCallout">
            <a:avLst>
              <a:gd name="adj1" fmla="val -66378"/>
              <a:gd name="adj2" fmla="val 19820"/>
            </a:avLst>
          </a:prstGeom>
          <a:noFill/>
          <a:ln w="9525">
            <a:solidFill>
              <a:srgbClr val="595959"/>
            </a:solidFill>
            <a:round/>
          </a:ln>
        </p:spPr>
        <p:style>
          <a:lnRef idx="0">
            <a:scrgbClr r="0" g="0" b="0"/>
          </a:lnRef>
          <a:fillRef idx="0">
            <a:scrgbClr r="0" g="0" b="0"/>
          </a:fillRef>
          <a:effectRef idx="0">
            <a:scrgbClr r="0" g="0" b="0"/>
          </a:effectRef>
          <a:fontRef idx="minor"/>
        </p:style>
      </p:sp>
      <p:sp>
        <p:nvSpPr>
          <p:cNvPr id="314" name="Google Shape;120;p16"/>
          <p:cNvSpPr/>
          <p:nvPr/>
        </p:nvSpPr>
        <p:spPr>
          <a:xfrm>
            <a:off x="9371025" y="2267085"/>
            <a:ext cx="2086200" cy="1998360"/>
          </a:xfrm>
          <a:prstGeom prst="cloudCallout">
            <a:avLst>
              <a:gd name="adj1" fmla="val -78516"/>
              <a:gd name="adj2" fmla="val -13721"/>
            </a:avLst>
          </a:prstGeom>
          <a:noFill/>
          <a:ln w="9525">
            <a:solidFill>
              <a:srgbClr val="595959"/>
            </a:solidFill>
            <a:round/>
          </a:ln>
        </p:spPr>
        <p:style>
          <a:lnRef idx="0">
            <a:scrgbClr r="0" g="0" b="0"/>
          </a:lnRef>
          <a:fillRef idx="0">
            <a:scrgbClr r="0" g="0" b="0"/>
          </a:fillRef>
          <a:effectRef idx="0">
            <a:scrgbClr r="0" g="0" b="0"/>
          </a:effectRef>
          <a:fontRef idx="minor"/>
        </p:style>
      </p:sp>
      <p:sp>
        <p:nvSpPr>
          <p:cNvPr id="316" name="Google Shape;122;p16"/>
          <p:cNvSpPr txBox="1"/>
          <p:nvPr/>
        </p:nvSpPr>
        <p:spPr>
          <a:xfrm>
            <a:off x="11120760" y="6090480"/>
            <a:ext cx="706680" cy="506880"/>
          </a:xfrm>
          <a:prstGeom prst="rect">
            <a:avLst/>
          </a:prstGeom>
          <a:noFill/>
          <a:ln w="0">
            <a:noFill/>
          </a:ln>
        </p:spPr>
        <p:txBody>
          <a:bodyPr tIns="91440" bIns="91440" anchor="ctr">
            <a:normAutofit/>
          </a:bodyPr>
          <a:lstStyle/>
          <a:p>
            <a:pPr algn="r">
              <a:lnSpc>
                <a:spcPct val="100000"/>
              </a:lnSpc>
              <a:buNone/>
              <a:tabLst>
                <a:tab pos="0" algn="l"/>
              </a:tabLst>
            </a:pPr>
            <a:fld id="{0756D5DF-6564-4D4D-8A53-4E7C2D329C88}" type="slidenum">
              <a:rPr lang="en" sz="1000" b="0" strike="noStrike" spc="-1">
                <a:solidFill>
                  <a:srgbClr val="595959"/>
                </a:solidFill>
                <a:latin typeface="Arial"/>
                <a:ea typeface="Arial"/>
              </a:rPr>
              <a:t>21</a:t>
            </a:fld>
            <a:endParaRPr lang="pt-BR" sz="1000" b="0" strike="noStrike" spc="-1">
              <a:latin typeface="Times New Roman"/>
            </a:endParaRPr>
          </a:p>
        </p:txBody>
      </p:sp>
      <p:pic>
        <p:nvPicPr>
          <p:cNvPr id="317" name="Google Shape;123;p16"/>
          <p:cNvPicPr/>
          <p:nvPr/>
        </p:nvPicPr>
        <p:blipFill>
          <a:blip r:embed="rId2"/>
          <a:srcRect l="19940" t="82067" r="69387" b="2072"/>
          <a:stretch/>
        </p:blipFill>
        <p:spPr>
          <a:xfrm>
            <a:off x="10118880" y="4878000"/>
            <a:ext cx="1096920" cy="652320"/>
          </a:xfrm>
          <a:prstGeom prst="rect">
            <a:avLst/>
          </a:prstGeom>
          <a:ln w="9525">
            <a:solidFill>
              <a:srgbClr val="000000"/>
            </a:solidFill>
            <a:round/>
          </a:ln>
        </p:spPr>
      </p:pic>
      <p:grpSp>
        <p:nvGrpSpPr>
          <p:cNvPr id="318" name="Google Shape;124;p16"/>
          <p:cNvGrpSpPr/>
          <p:nvPr/>
        </p:nvGrpSpPr>
        <p:grpSpPr>
          <a:xfrm>
            <a:off x="986760" y="4133880"/>
            <a:ext cx="8707680" cy="2055240"/>
            <a:chOff x="986760" y="4133880"/>
            <a:chExt cx="8707680" cy="2055240"/>
          </a:xfrm>
        </p:grpSpPr>
        <p:grpSp>
          <p:nvGrpSpPr>
            <p:cNvPr id="319" name="Google Shape;125;p16"/>
            <p:cNvGrpSpPr/>
            <p:nvPr/>
          </p:nvGrpSpPr>
          <p:grpSpPr>
            <a:xfrm>
              <a:off x="986760" y="4133880"/>
              <a:ext cx="8707680" cy="2055240"/>
              <a:chOff x="986760" y="4133880"/>
              <a:chExt cx="8707680" cy="2055240"/>
            </a:xfrm>
          </p:grpSpPr>
          <p:grpSp>
            <p:nvGrpSpPr>
              <p:cNvPr id="320" name="Google Shape;126;p16"/>
              <p:cNvGrpSpPr/>
              <p:nvPr/>
            </p:nvGrpSpPr>
            <p:grpSpPr>
              <a:xfrm>
                <a:off x="986760" y="4665960"/>
                <a:ext cx="8707680" cy="1523160"/>
                <a:chOff x="986760" y="4665960"/>
                <a:chExt cx="8707680" cy="1523160"/>
              </a:xfrm>
            </p:grpSpPr>
            <p:pic>
              <p:nvPicPr>
                <p:cNvPr id="321" name="Google Shape;127;p16"/>
                <p:cNvPicPr/>
                <p:nvPr/>
              </p:nvPicPr>
              <p:blipFill>
                <a:blip r:embed="rId2"/>
                <a:srcRect t="34755" r="80001" b="31257"/>
                <a:stretch/>
              </p:blipFill>
              <p:spPr>
                <a:xfrm>
                  <a:off x="986760" y="4665960"/>
                  <a:ext cx="2066760" cy="1415880"/>
                </a:xfrm>
                <a:prstGeom prst="rect">
                  <a:avLst/>
                </a:prstGeom>
                <a:ln w="0">
                  <a:noFill/>
                </a:ln>
              </p:spPr>
            </p:pic>
            <p:pic>
              <p:nvPicPr>
                <p:cNvPr id="322" name="Google Shape;128;p16"/>
                <p:cNvPicPr/>
                <p:nvPr/>
              </p:nvPicPr>
              <p:blipFill>
                <a:blip r:embed="rId2"/>
                <a:srcRect l="35774" t="34755" b="28682"/>
                <a:stretch/>
              </p:blipFill>
              <p:spPr>
                <a:xfrm>
                  <a:off x="3053880" y="4665960"/>
                  <a:ext cx="6640560" cy="1523160"/>
                </a:xfrm>
                <a:prstGeom prst="rect">
                  <a:avLst/>
                </a:prstGeom>
                <a:ln w="0">
                  <a:noFill/>
                </a:ln>
              </p:spPr>
            </p:pic>
          </p:grpSp>
          <p:grpSp>
            <p:nvGrpSpPr>
              <p:cNvPr id="323" name="Google Shape;129;p16"/>
              <p:cNvGrpSpPr/>
              <p:nvPr/>
            </p:nvGrpSpPr>
            <p:grpSpPr>
              <a:xfrm>
                <a:off x="986760" y="4133880"/>
                <a:ext cx="8707680" cy="542160"/>
                <a:chOff x="986760" y="4133880"/>
                <a:chExt cx="8707680" cy="542160"/>
              </a:xfrm>
            </p:grpSpPr>
            <p:pic>
              <p:nvPicPr>
                <p:cNvPr id="324" name="Google Shape;130;p16"/>
                <p:cNvPicPr/>
                <p:nvPr/>
              </p:nvPicPr>
              <p:blipFill>
                <a:blip r:embed="rId2"/>
                <a:srcRect r="80001" b="86972"/>
                <a:stretch/>
              </p:blipFill>
              <p:spPr>
                <a:xfrm>
                  <a:off x="986760" y="4133880"/>
                  <a:ext cx="2066760" cy="542160"/>
                </a:xfrm>
                <a:prstGeom prst="rect">
                  <a:avLst/>
                </a:prstGeom>
                <a:ln w="0">
                  <a:noFill/>
                </a:ln>
              </p:spPr>
            </p:pic>
            <p:pic>
              <p:nvPicPr>
                <p:cNvPr id="325" name="Google Shape;131;p16"/>
                <p:cNvPicPr/>
                <p:nvPr/>
              </p:nvPicPr>
              <p:blipFill>
                <a:blip r:embed="rId2"/>
                <a:srcRect l="35774" b="86972"/>
                <a:stretch/>
              </p:blipFill>
              <p:spPr>
                <a:xfrm>
                  <a:off x="3053880" y="4133880"/>
                  <a:ext cx="6640560" cy="542160"/>
                </a:xfrm>
                <a:prstGeom prst="rect">
                  <a:avLst/>
                </a:prstGeom>
                <a:ln w="0">
                  <a:noFill/>
                </a:ln>
              </p:spPr>
            </p:pic>
          </p:grpSp>
        </p:grpSp>
        <p:pic>
          <p:nvPicPr>
            <p:cNvPr id="326" name="Google Shape;132;p16"/>
            <p:cNvPicPr/>
            <p:nvPr/>
          </p:nvPicPr>
          <p:blipFill>
            <a:blip r:embed="rId3"/>
            <a:srcRect l="35166" t="59982" r="43444" b="16385"/>
            <a:stretch/>
          </p:blipFill>
          <p:spPr>
            <a:xfrm>
              <a:off x="3420720" y="5127120"/>
              <a:ext cx="2049120" cy="738000"/>
            </a:xfrm>
            <a:prstGeom prst="rect">
              <a:avLst/>
            </a:prstGeom>
            <a:ln w="0">
              <a:noFill/>
            </a:ln>
          </p:spPr>
        </p:pic>
      </p:grpSp>
      <p:sp>
        <p:nvSpPr>
          <p:cNvPr id="327" name="Google Shape;133;p16"/>
          <p:cNvSpPr/>
          <p:nvPr/>
        </p:nvSpPr>
        <p:spPr>
          <a:xfrm>
            <a:off x="1024200" y="1711440"/>
            <a:ext cx="2255040" cy="3515040"/>
          </a:xfrm>
          <a:custGeom>
            <a:avLst/>
            <a:gdLst/>
            <a:ahLst/>
            <a:cxnLst/>
            <a:rect l="l" t="t" r="r" b="b"/>
            <a:pathLst>
              <a:path w="21600" h="21600">
                <a:moveTo>
                  <a:pt x="0" y="0"/>
                </a:moveTo>
                <a:lnTo>
                  <a:pt x="21600" y="21600"/>
                </a:lnTo>
              </a:path>
            </a:pathLst>
          </a:custGeom>
          <a:noFill/>
          <a:ln w="19050">
            <a:solidFill>
              <a:srgbClr val="FF0000"/>
            </a:solidFill>
            <a:round/>
            <a:tailEnd type="triangle" w="med" len="med"/>
          </a:ln>
        </p:spPr>
        <p:style>
          <a:lnRef idx="0">
            <a:scrgbClr r="0" g="0" b="0"/>
          </a:lnRef>
          <a:fillRef idx="0">
            <a:scrgbClr r="0" g="0" b="0"/>
          </a:fillRef>
          <a:effectRef idx="0">
            <a:scrgbClr r="0" g="0" b="0"/>
          </a:effectRef>
          <a:fontRef idx="minor"/>
        </p:style>
      </p:sp>
      <p:sp>
        <p:nvSpPr>
          <p:cNvPr id="328" name="Google Shape;134;p16"/>
          <p:cNvSpPr/>
          <p:nvPr/>
        </p:nvSpPr>
        <p:spPr>
          <a:xfrm>
            <a:off x="1918380" y="2001960"/>
            <a:ext cx="1635540" cy="3163320"/>
          </a:xfrm>
          <a:custGeom>
            <a:avLst/>
            <a:gdLst/>
            <a:ahLst/>
            <a:cxnLst/>
            <a:rect l="l" t="t" r="r" b="b"/>
            <a:pathLst>
              <a:path w="21600" h="21600">
                <a:moveTo>
                  <a:pt x="0" y="0"/>
                </a:moveTo>
                <a:lnTo>
                  <a:pt x="21600" y="21600"/>
                </a:lnTo>
              </a:path>
            </a:pathLst>
          </a:custGeom>
          <a:noFill/>
          <a:ln w="19050">
            <a:solidFill>
              <a:srgbClr val="FF0000"/>
            </a:solidFill>
            <a:round/>
            <a:tailEnd type="triangle" w="med" len="med"/>
          </a:ln>
        </p:spPr>
        <p:style>
          <a:lnRef idx="0">
            <a:scrgbClr r="0" g="0" b="0"/>
          </a:lnRef>
          <a:fillRef idx="0">
            <a:scrgbClr r="0" g="0" b="0"/>
          </a:fillRef>
          <a:effectRef idx="0">
            <a:scrgbClr r="0" g="0" b="0"/>
          </a:effectRef>
          <a:fontRef idx="minor"/>
        </p:style>
        <p:txBody>
          <a:bodyPr/>
          <a:lstStyle/>
          <a:p>
            <a:endParaRPr lang="en-US" dirty="0"/>
          </a:p>
        </p:txBody>
      </p:sp>
      <p:sp>
        <p:nvSpPr>
          <p:cNvPr id="329" name="Google Shape;135;p16"/>
          <p:cNvSpPr/>
          <p:nvPr/>
        </p:nvSpPr>
        <p:spPr>
          <a:xfrm flipH="1">
            <a:off x="4281120" y="2714760"/>
            <a:ext cx="45719" cy="2673360"/>
          </a:xfrm>
          <a:custGeom>
            <a:avLst/>
            <a:gdLst/>
            <a:ahLst/>
            <a:cxnLst/>
            <a:rect l="l" t="t" r="r" b="b"/>
            <a:pathLst>
              <a:path w="21600" h="21600">
                <a:moveTo>
                  <a:pt x="0" y="0"/>
                </a:moveTo>
                <a:lnTo>
                  <a:pt x="21600" y="21600"/>
                </a:lnTo>
              </a:path>
            </a:pathLst>
          </a:custGeom>
          <a:noFill/>
          <a:ln w="19050">
            <a:solidFill>
              <a:srgbClr val="FF0000"/>
            </a:solidFill>
            <a:round/>
            <a:tailEnd type="triangle" w="med" len="med"/>
          </a:ln>
        </p:spPr>
        <p:style>
          <a:lnRef idx="0">
            <a:scrgbClr r="0" g="0" b="0"/>
          </a:lnRef>
          <a:fillRef idx="0">
            <a:scrgbClr r="0" g="0" b="0"/>
          </a:fillRef>
          <a:effectRef idx="0">
            <a:scrgbClr r="0" g="0" b="0"/>
          </a:effectRef>
          <a:fontRef idx="minor"/>
        </p:style>
      </p:sp>
      <p:sp>
        <p:nvSpPr>
          <p:cNvPr id="330" name="Google Shape;136;p16"/>
          <p:cNvSpPr/>
          <p:nvPr/>
        </p:nvSpPr>
        <p:spPr>
          <a:xfrm flipH="1">
            <a:off x="4817158" y="3008521"/>
            <a:ext cx="831961" cy="2561040"/>
          </a:xfrm>
          <a:custGeom>
            <a:avLst/>
            <a:gdLst/>
            <a:ahLst/>
            <a:cxnLst/>
            <a:rect l="l" t="t" r="r" b="b"/>
            <a:pathLst>
              <a:path w="21600" h="21600">
                <a:moveTo>
                  <a:pt x="0" y="0"/>
                </a:moveTo>
                <a:lnTo>
                  <a:pt x="21600" y="21600"/>
                </a:lnTo>
              </a:path>
            </a:pathLst>
          </a:custGeom>
          <a:noFill/>
          <a:ln w="19050">
            <a:solidFill>
              <a:srgbClr val="FF0000"/>
            </a:solidFill>
            <a:round/>
            <a:tailEnd type="triangle" w="med" len="med"/>
          </a:ln>
        </p:spPr>
        <p:style>
          <a:lnRef idx="0">
            <a:scrgbClr r="0" g="0" b="0"/>
          </a:lnRef>
          <a:fillRef idx="0">
            <a:scrgbClr r="0" g="0" b="0"/>
          </a:fillRef>
          <a:effectRef idx="0">
            <a:scrgbClr r="0" g="0" b="0"/>
          </a:effectRef>
          <a:fontRef idx="minor"/>
        </p:style>
      </p:sp>
      <p:grpSp>
        <p:nvGrpSpPr>
          <p:cNvPr id="331" name="Google Shape;137;p16"/>
          <p:cNvGrpSpPr/>
          <p:nvPr/>
        </p:nvGrpSpPr>
        <p:grpSpPr>
          <a:xfrm>
            <a:off x="5195760" y="994035"/>
            <a:ext cx="1190520" cy="898200"/>
            <a:chOff x="6491160" y="927360"/>
            <a:chExt cx="1190520" cy="898200"/>
          </a:xfrm>
        </p:grpSpPr>
        <p:sp>
          <p:nvSpPr>
            <p:cNvPr id="332" name="Google Shape;138;p16"/>
            <p:cNvSpPr/>
            <p:nvPr/>
          </p:nvSpPr>
          <p:spPr>
            <a:xfrm>
              <a:off x="6491160" y="927360"/>
              <a:ext cx="1107720" cy="898200"/>
            </a:xfrm>
            <a:prstGeom prst="rect">
              <a:avLst/>
            </a:prstGeom>
            <a:solidFill>
              <a:schemeClr val="lt2"/>
            </a:solidFill>
            <a:ln w="9525">
              <a:solidFill>
                <a:srgbClr val="595959"/>
              </a:solidFill>
              <a:round/>
            </a:ln>
          </p:spPr>
          <p:style>
            <a:lnRef idx="0">
              <a:scrgbClr r="0" g="0" b="0"/>
            </a:lnRef>
            <a:fillRef idx="0">
              <a:scrgbClr r="0" g="0" b="0"/>
            </a:fillRef>
            <a:effectRef idx="0">
              <a:scrgbClr r="0" g="0" b="0"/>
            </a:effectRef>
            <a:fontRef idx="minor"/>
          </p:style>
        </p:sp>
        <p:sp>
          <p:nvSpPr>
            <p:cNvPr id="333" name="Google Shape;139;p16"/>
            <p:cNvSpPr/>
            <p:nvPr/>
          </p:nvSpPr>
          <p:spPr>
            <a:xfrm>
              <a:off x="6734520" y="995040"/>
              <a:ext cx="117360" cy="124200"/>
            </a:xfrm>
            <a:prstGeom prst="rect">
              <a:avLst/>
            </a:prstGeom>
            <a:solidFill>
              <a:srgbClr val="38761D"/>
            </a:solidFill>
            <a:ln w="9525">
              <a:solidFill>
                <a:srgbClr val="595959"/>
              </a:solidFill>
              <a:round/>
            </a:ln>
          </p:spPr>
          <p:style>
            <a:lnRef idx="0">
              <a:scrgbClr r="0" g="0" b="0"/>
            </a:lnRef>
            <a:fillRef idx="0">
              <a:scrgbClr r="0" g="0" b="0"/>
            </a:fillRef>
            <a:effectRef idx="0">
              <a:scrgbClr r="0" g="0" b="0"/>
            </a:effectRef>
            <a:fontRef idx="minor"/>
          </p:style>
        </p:sp>
        <p:sp>
          <p:nvSpPr>
            <p:cNvPr id="334" name="Google Shape;140;p16"/>
            <p:cNvSpPr/>
            <p:nvPr/>
          </p:nvSpPr>
          <p:spPr>
            <a:xfrm>
              <a:off x="6734520" y="1140480"/>
              <a:ext cx="117360" cy="123840"/>
            </a:xfrm>
            <a:prstGeom prst="rect">
              <a:avLst/>
            </a:prstGeom>
            <a:solidFill>
              <a:srgbClr val="38761D"/>
            </a:solidFill>
            <a:ln w="9525">
              <a:solidFill>
                <a:srgbClr val="595959"/>
              </a:solidFill>
              <a:round/>
            </a:ln>
          </p:spPr>
          <p:style>
            <a:lnRef idx="0">
              <a:scrgbClr r="0" g="0" b="0"/>
            </a:lnRef>
            <a:fillRef idx="0">
              <a:scrgbClr r="0" g="0" b="0"/>
            </a:fillRef>
            <a:effectRef idx="0">
              <a:scrgbClr r="0" g="0" b="0"/>
            </a:effectRef>
            <a:fontRef idx="minor"/>
          </p:style>
        </p:sp>
        <p:sp>
          <p:nvSpPr>
            <p:cNvPr id="335" name="Google Shape;141;p16"/>
            <p:cNvSpPr/>
            <p:nvPr/>
          </p:nvSpPr>
          <p:spPr>
            <a:xfrm>
              <a:off x="7261920" y="995040"/>
              <a:ext cx="117720" cy="124200"/>
            </a:xfrm>
            <a:prstGeom prst="rect">
              <a:avLst/>
            </a:prstGeom>
            <a:solidFill>
              <a:srgbClr val="38761D"/>
            </a:solidFill>
            <a:ln w="9525">
              <a:solidFill>
                <a:srgbClr val="595959"/>
              </a:solidFill>
              <a:round/>
            </a:ln>
          </p:spPr>
          <p:style>
            <a:lnRef idx="0">
              <a:scrgbClr r="0" g="0" b="0"/>
            </a:lnRef>
            <a:fillRef idx="0">
              <a:scrgbClr r="0" g="0" b="0"/>
            </a:fillRef>
            <a:effectRef idx="0">
              <a:scrgbClr r="0" g="0" b="0"/>
            </a:effectRef>
            <a:fontRef idx="minor"/>
          </p:style>
        </p:sp>
        <p:sp>
          <p:nvSpPr>
            <p:cNvPr id="336" name="Google Shape;142;p16"/>
            <p:cNvSpPr/>
            <p:nvPr/>
          </p:nvSpPr>
          <p:spPr>
            <a:xfrm>
              <a:off x="7261920" y="1140480"/>
              <a:ext cx="117720" cy="123840"/>
            </a:xfrm>
            <a:prstGeom prst="rect">
              <a:avLst/>
            </a:prstGeom>
            <a:solidFill>
              <a:srgbClr val="38761D"/>
            </a:solidFill>
            <a:ln w="9525">
              <a:solidFill>
                <a:srgbClr val="595959"/>
              </a:solidFill>
              <a:round/>
            </a:ln>
          </p:spPr>
          <p:style>
            <a:lnRef idx="0">
              <a:scrgbClr r="0" g="0" b="0"/>
            </a:lnRef>
            <a:fillRef idx="0">
              <a:scrgbClr r="0" g="0" b="0"/>
            </a:fillRef>
            <a:effectRef idx="0">
              <a:scrgbClr r="0" g="0" b="0"/>
            </a:effectRef>
            <a:fontRef idx="minor"/>
          </p:style>
        </p:sp>
        <p:sp>
          <p:nvSpPr>
            <p:cNvPr id="337" name="Google Shape;143;p16"/>
            <p:cNvSpPr/>
            <p:nvPr/>
          </p:nvSpPr>
          <p:spPr>
            <a:xfrm>
              <a:off x="6890400" y="1306440"/>
              <a:ext cx="309960" cy="327240"/>
            </a:xfrm>
            <a:prstGeom prst="rect">
              <a:avLst/>
            </a:prstGeom>
            <a:solidFill>
              <a:srgbClr val="0B5394"/>
            </a:solidFill>
            <a:ln w="9525">
              <a:solidFill>
                <a:srgbClr val="595959"/>
              </a:solidFill>
              <a:round/>
            </a:ln>
          </p:spPr>
          <p:style>
            <a:lnRef idx="0">
              <a:scrgbClr r="0" g="0" b="0"/>
            </a:lnRef>
            <a:fillRef idx="0">
              <a:scrgbClr r="0" g="0" b="0"/>
            </a:fillRef>
            <a:effectRef idx="0">
              <a:scrgbClr r="0" g="0" b="0"/>
            </a:effectRef>
            <a:fontRef idx="minor"/>
          </p:style>
        </p:sp>
        <p:sp>
          <p:nvSpPr>
            <p:cNvPr id="338" name="Google Shape;144;p16"/>
            <p:cNvSpPr/>
            <p:nvPr/>
          </p:nvSpPr>
          <p:spPr>
            <a:xfrm>
              <a:off x="7564320" y="1238760"/>
              <a:ext cx="117360" cy="123840"/>
            </a:xfrm>
            <a:prstGeom prst="rect">
              <a:avLst/>
            </a:prstGeom>
            <a:solidFill>
              <a:srgbClr val="38761D"/>
            </a:solidFill>
            <a:ln w="9525">
              <a:solidFill>
                <a:srgbClr val="595959"/>
              </a:solidFill>
              <a:round/>
            </a:ln>
          </p:spPr>
          <p:style>
            <a:lnRef idx="0">
              <a:scrgbClr r="0" g="0" b="0"/>
            </a:lnRef>
            <a:fillRef idx="0">
              <a:scrgbClr r="0" g="0" b="0"/>
            </a:fillRef>
            <a:effectRef idx="0">
              <a:scrgbClr r="0" g="0" b="0"/>
            </a:effectRef>
            <a:fontRef idx="minor"/>
          </p:style>
        </p:sp>
        <p:sp>
          <p:nvSpPr>
            <p:cNvPr id="339" name="Google Shape;145;p16"/>
            <p:cNvSpPr/>
            <p:nvPr/>
          </p:nvSpPr>
          <p:spPr>
            <a:xfrm>
              <a:off x="7564320" y="1383480"/>
              <a:ext cx="117360" cy="124200"/>
            </a:xfrm>
            <a:prstGeom prst="rect">
              <a:avLst/>
            </a:prstGeom>
            <a:solidFill>
              <a:srgbClr val="38761D"/>
            </a:solidFill>
            <a:ln w="9525">
              <a:solidFill>
                <a:srgbClr val="595959"/>
              </a:solidFill>
              <a:round/>
            </a:ln>
          </p:spPr>
          <p:style>
            <a:lnRef idx="0">
              <a:scrgbClr r="0" g="0" b="0"/>
            </a:lnRef>
            <a:fillRef idx="0">
              <a:scrgbClr r="0" g="0" b="0"/>
            </a:fillRef>
            <a:effectRef idx="0">
              <a:scrgbClr r="0" g="0" b="0"/>
            </a:effectRef>
            <a:fontRef idx="minor"/>
          </p:style>
        </p:sp>
      </p:grpSp>
      <p:sp>
        <p:nvSpPr>
          <p:cNvPr id="340" name="Google Shape;146;p16"/>
          <p:cNvSpPr/>
          <p:nvPr/>
        </p:nvSpPr>
        <p:spPr>
          <a:xfrm>
            <a:off x="7444770" y="1594980"/>
            <a:ext cx="1107720" cy="897840"/>
          </a:xfrm>
          <a:prstGeom prst="rect">
            <a:avLst/>
          </a:prstGeom>
          <a:solidFill>
            <a:schemeClr val="lt2"/>
          </a:solidFill>
          <a:ln w="9525">
            <a:solidFill>
              <a:srgbClr val="595959"/>
            </a:solidFill>
            <a:round/>
          </a:ln>
        </p:spPr>
        <p:style>
          <a:lnRef idx="0">
            <a:scrgbClr r="0" g="0" b="0"/>
          </a:lnRef>
          <a:fillRef idx="0">
            <a:scrgbClr r="0" g="0" b="0"/>
          </a:fillRef>
          <a:effectRef idx="0">
            <a:scrgbClr r="0" g="0" b="0"/>
          </a:effectRef>
          <a:fontRef idx="minor"/>
        </p:style>
      </p:sp>
      <p:sp>
        <p:nvSpPr>
          <p:cNvPr id="341" name="Google Shape;147;p16"/>
          <p:cNvSpPr/>
          <p:nvPr/>
        </p:nvSpPr>
        <p:spPr>
          <a:xfrm>
            <a:off x="7666530" y="1594980"/>
            <a:ext cx="309960" cy="327240"/>
          </a:xfrm>
          <a:prstGeom prst="rect">
            <a:avLst/>
          </a:prstGeom>
          <a:solidFill>
            <a:srgbClr val="9FC5E8"/>
          </a:solidFill>
          <a:ln w="9525">
            <a:solidFill>
              <a:srgbClr val="595959"/>
            </a:solidFill>
            <a:round/>
          </a:ln>
        </p:spPr>
        <p:style>
          <a:lnRef idx="0">
            <a:scrgbClr r="0" g="0" b="0"/>
          </a:lnRef>
          <a:fillRef idx="0">
            <a:scrgbClr r="0" g="0" b="0"/>
          </a:fillRef>
          <a:effectRef idx="0">
            <a:scrgbClr r="0" g="0" b="0"/>
          </a:effectRef>
          <a:fontRef idx="minor"/>
        </p:style>
      </p:sp>
      <p:sp>
        <p:nvSpPr>
          <p:cNvPr id="342" name="Google Shape;148;p16"/>
          <p:cNvSpPr/>
          <p:nvPr/>
        </p:nvSpPr>
        <p:spPr>
          <a:xfrm>
            <a:off x="8036970" y="2165580"/>
            <a:ext cx="309960" cy="327240"/>
          </a:xfrm>
          <a:prstGeom prst="rect">
            <a:avLst/>
          </a:prstGeom>
          <a:solidFill>
            <a:srgbClr val="9FC5E8"/>
          </a:solidFill>
          <a:ln w="9525">
            <a:solidFill>
              <a:srgbClr val="595959"/>
            </a:solidFill>
            <a:round/>
          </a:ln>
        </p:spPr>
        <p:style>
          <a:lnRef idx="0">
            <a:scrgbClr r="0" g="0" b="0"/>
          </a:lnRef>
          <a:fillRef idx="0">
            <a:scrgbClr r="0" g="0" b="0"/>
          </a:fillRef>
          <a:effectRef idx="0">
            <a:scrgbClr r="0" g="0" b="0"/>
          </a:effectRef>
          <a:fontRef idx="minor"/>
        </p:style>
      </p:sp>
      <p:sp>
        <p:nvSpPr>
          <p:cNvPr id="343" name="Google Shape;149;p16"/>
          <p:cNvSpPr/>
          <p:nvPr/>
        </p:nvSpPr>
        <p:spPr>
          <a:xfrm>
            <a:off x="9186480" y="2180880"/>
            <a:ext cx="114840" cy="327240"/>
          </a:xfrm>
          <a:prstGeom prst="rect">
            <a:avLst/>
          </a:prstGeom>
          <a:solidFill>
            <a:srgbClr val="0B5394"/>
          </a:solidFill>
          <a:ln w="9525">
            <a:solidFill>
              <a:srgbClr val="595959"/>
            </a:solidFill>
            <a:round/>
          </a:ln>
        </p:spPr>
        <p:style>
          <a:lnRef idx="0">
            <a:scrgbClr r="0" g="0" b="0"/>
          </a:lnRef>
          <a:fillRef idx="0">
            <a:scrgbClr r="0" g="0" b="0"/>
          </a:fillRef>
          <a:effectRef idx="0">
            <a:scrgbClr r="0" g="0" b="0"/>
          </a:effectRef>
          <a:fontRef idx="minor"/>
        </p:style>
      </p:sp>
      <p:grpSp>
        <p:nvGrpSpPr>
          <p:cNvPr id="344" name="Google Shape;150;p16"/>
          <p:cNvGrpSpPr/>
          <p:nvPr/>
        </p:nvGrpSpPr>
        <p:grpSpPr>
          <a:xfrm>
            <a:off x="9861480" y="209880"/>
            <a:ext cx="2618640" cy="1501560"/>
            <a:chOff x="9861480" y="209880"/>
            <a:chExt cx="2618640" cy="1501560"/>
          </a:xfrm>
        </p:grpSpPr>
        <p:sp>
          <p:nvSpPr>
            <p:cNvPr id="345" name="Google Shape;151;p16"/>
            <p:cNvSpPr/>
            <p:nvPr/>
          </p:nvSpPr>
          <p:spPr>
            <a:xfrm>
              <a:off x="9947880" y="309600"/>
              <a:ext cx="309960" cy="327240"/>
            </a:xfrm>
            <a:prstGeom prst="rect">
              <a:avLst/>
            </a:prstGeom>
            <a:solidFill>
              <a:srgbClr val="9FC5E8"/>
            </a:solidFill>
            <a:ln w="9525">
              <a:solidFill>
                <a:srgbClr val="595959"/>
              </a:solidFill>
              <a:round/>
            </a:ln>
          </p:spPr>
          <p:style>
            <a:lnRef idx="0">
              <a:scrgbClr r="0" g="0" b="0"/>
            </a:lnRef>
            <a:fillRef idx="0">
              <a:scrgbClr r="0" g="0" b="0"/>
            </a:fillRef>
            <a:effectRef idx="0">
              <a:scrgbClr r="0" g="0" b="0"/>
            </a:effectRef>
            <a:fontRef idx="minor"/>
          </p:style>
        </p:sp>
        <p:sp>
          <p:nvSpPr>
            <p:cNvPr id="346" name="Google Shape;152;p16"/>
            <p:cNvSpPr/>
            <p:nvPr/>
          </p:nvSpPr>
          <p:spPr>
            <a:xfrm>
              <a:off x="10044000" y="763200"/>
              <a:ext cx="117360" cy="123840"/>
            </a:xfrm>
            <a:prstGeom prst="rect">
              <a:avLst/>
            </a:prstGeom>
            <a:solidFill>
              <a:srgbClr val="38761D"/>
            </a:solidFill>
            <a:ln w="9525">
              <a:solidFill>
                <a:srgbClr val="595959"/>
              </a:solidFill>
              <a:round/>
            </a:ln>
          </p:spPr>
          <p:style>
            <a:lnRef idx="0">
              <a:scrgbClr r="0" g="0" b="0"/>
            </a:lnRef>
            <a:fillRef idx="0">
              <a:scrgbClr r="0" g="0" b="0"/>
            </a:fillRef>
            <a:effectRef idx="0">
              <a:scrgbClr r="0" g="0" b="0"/>
            </a:effectRef>
            <a:fontRef idx="minor"/>
          </p:style>
        </p:sp>
        <p:sp>
          <p:nvSpPr>
            <p:cNvPr id="347" name="Google Shape;153;p16"/>
            <p:cNvSpPr/>
            <p:nvPr/>
          </p:nvSpPr>
          <p:spPr>
            <a:xfrm>
              <a:off x="10448280" y="209880"/>
              <a:ext cx="1500120" cy="35064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00000"/>
                </a:lnSpc>
                <a:buNone/>
                <a:tabLst>
                  <a:tab pos="0" algn="l"/>
                </a:tabLst>
              </a:pPr>
              <a:r>
                <a:rPr lang="en" sz="1100" b="0" strike="noStrike" spc="-1">
                  <a:solidFill>
                    <a:srgbClr val="000000"/>
                  </a:solidFill>
                  <a:latin typeface="Arial"/>
                  <a:ea typeface="Arial"/>
                </a:rPr>
                <a:t>xARAPUCA</a:t>
              </a:r>
              <a:endParaRPr lang="pt-BR" sz="1100" b="0" strike="noStrike" spc="-1">
                <a:latin typeface="Arial"/>
              </a:endParaRPr>
            </a:p>
          </p:txBody>
        </p:sp>
        <p:sp>
          <p:nvSpPr>
            <p:cNvPr id="348" name="Google Shape;154;p16"/>
            <p:cNvSpPr/>
            <p:nvPr/>
          </p:nvSpPr>
          <p:spPr>
            <a:xfrm>
              <a:off x="10448280" y="573840"/>
              <a:ext cx="2031840" cy="35064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00000"/>
                </a:lnSpc>
                <a:buNone/>
                <a:tabLst>
                  <a:tab pos="0" algn="l"/>
                </a:tabLst>
              </a:pPr>
              <a:r>
                <a:rPr lang="en" sz="1100" b="0" strike="noStrike" spc="-1">
                  <a:solidFill>
                    <a:srgbClr val="000000"/>
                  </a:solidFill>
                  <a:latin typeface="Arial"/>
                  <a:ea typeface="Arial"/>
                </a:rPr>
                <a:t>mini-ARAPUCA</a:t>
              </a:r>
              <a:endParaRPr lang="pt-BR" sz="1100" b="0" strike="noStrike" spc="-1">
                <a:latin typeface="Arial"/>
              </a:endParaRPr>
            </a:p>
          </p:txBody>
        </p:sp>
        <p:sp>
          <p:nvSpPr>
            <p:cNvPr id="349" name="Google Shape;155;p16"/>
            <p:cNvSpPr/>
            <p:nvPr/>
          </p:nvSpPr>
          <p:spPr>
            <a:xfrm>
              <a:off x="9861480" y="968760"/>
              <a:ext cx="482400" cy="412200"/>
            </a:xfrm>
            <a:prstGeom prst="rect">
              <a:avLst/>
            </a:prstGeom>
            <a:solidFill>
              <a:schemeClr val="lt2"/>
            </a:solidFill>
            <a:ln w="9525">
              <a:solidFill>
                <a:srgbClr val="595959"/>
              </a:solidFill>
              <a:round/>
            </a:ln>
          </p:spPr>
          <p:style>
            <a:lnRef idx="0">
              <a:scrgbClr r="0" g="0" b="0"/>
            </a:lnRef>
            <a:fillRef idx="0">
              <a:scrgbClr r="0" g="0" b="0"/>
            </a:fillRef>
            <a:effectRef idx="0">
              <a:scrgbClr r="0" g="0" b="0"/>
            </a:effectRef>
            <a:fontRef idx="minor"/>
          </p:style>
        </p:sp>
        <p:sp>
          <p:nvSpPr>
            <p:cNvPr id="350" name="Google Shape;156;p16"/>
            <p:cNvSpPr/>
            <p:nvPr/>
          </p:nvSpPr>
          <p:spPr>
            <a:xfrm>
              <a:off x="10448280" y="937440"/>
              <a:ext cx="2031840" cy="35064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00000"/>
                </a:lnSpc>
                <a:buNone/>
                <a:tabLst>
                  <a:tab pos="0" algn="l"/>
                </a:tabLst>
              </a:pPr>
              <a:r>
                <a:rPr lang="en" sz="1100" b="0" strike="noStrike" spc="-1">
                  <a:solidFill>
                    <a:srgbClr val="000000"/>
                  </a:solidFill>
                  <a:latin typeface="Arial"/>
                  <a:ea typeface="Arial"/>
                </a:rPr>
                <a:t>Cold Box</a:t>
              </a:r>
              <a:endParaRPr lang="pt-BR" sz="1100" b="0" strike="noStrike" spc="-1">
                <a:latin typeface="Arial"/>
              </a:endParaRPr>
            </a:p>
          </p:txBody>
        </p:sp>
        <p:grpSp>
          <p:nvGrpSpPr>
            <p:cNvPr id="351" name="Google Shape;157;p16"/>
            <p:cNvGrpSpPr/>
            <p:nvPr/>
          </p:nvGrpSpPr>
          <p:grpSpPr>
            <a:xfrm>
              <a:off x="9861480" y="1446840"/>
              <a:ext cx="482400" cy="264600"/>
              <a:chOff x="9861480" y="1446840"/>
              <a:chExt cx="482400" cy="264600"/>
            </a:xfrm>
          </p:grpSpPr>
          <p:sp>
            <p:nvSpPr>
              <p:cNvPr id="352" name="Google Shape;158;p16"/>
              <p:cNvSpPr/>
              <p:nvPr/>
            </p:nvSpPr>
            <p:spPr>
              <a:xfrm>
                <a:off x="9861480" y="1446840"/>
                <a:ext cx="482400" cy="83880"/>
              </a:xfrm>
              <a:prstGeom prst="rect">
                <a:avLst/>
              </a:prstGeom>
              <a:solidFill>
                <a:srgbClr val="B45F06"/>
              </a:solidFill>
              <a:ln w="9525">
                <a:solidFill>
                  <a:srgbClr val="595959"/>
                </a:solidFill>
                <a:round/>
              </a:ln>
            </p:spPr>
            <p:style>
              <a:lnRef idx="0">
                <a:scrgbClr r="0" g="0" b="0"/>
              </a:lnRef>
              <a:fillRef idx="0">
                <a:scrgbClr r="0" g="0" b="0"/>
              </a:fillRef>
              <a:effectRef idx="0">
                <a:scrgbClr r="0" g="0" b="0"/>
              </a:effectRef>
              <a:fontRef idx="minor"/>
            </p:style>
          </p:sp>
          <p:sp>
            <p:nvSpPr>
              <p:cNvPr id="353" name="Google Shape;159;p16"/>
              <p:cNvSpPr/>
              <p:nvPr/>
            </p:nvSpPr>
            <p:spPr>
              <a:xfrm>
                <a:off x="9883080" y="1530720"/>
                <a:ext cx="51480" cy="180720"/>
              </a:xfrm>
              <a:prstGeom prst="rect">
                <a:avLst/>
              </a:prstGeom>
              <a:solidFill>
                <a:srgbClr val="B45F06"/>
              </a:solidFill>
              <a:ln w="9525">
                <a:solidFill>
                  <a:srgbClr val="595959"/>
                </a:solidFill>
                <a:round/>
              </a:ln>
            </p:spPr>
            <p:style>
              <a:lnRef idx="0">
                <a:scrgbClr r="0" g="0" b="0"/>
              </a:lnRef>
              <a:fillRef idx="0">
                <a:scrgbClr r="0" g="0" b="0"/>
              </a:fillRef>
              <a:effectRef idx="0">
                <a:scrgbClr r="0" g="0" b="0"/>
              </a:effectRef>
              <a:fontRef idx="minor"/>
            </p:style>
          </p:sp>
          <p:sp>
            <p:nvSpPr>
              <p:cNvPr id="354" name="Google Shape;160;p16"/>
              <p:cNvSpPr/>
              <p:nvPr/>
            </p:nvSpPr>
            <p:spPr>
              <a:xfrm>
                <a:off x="10268640" y="1530720"/>
                <a:ext cx="51480" cy="180720"/>
              </a:xfrm>
              <a:prstGeom prst="rect">
                <a:avLst/>
              </a:prstGeom>
              <a:solidFill>
                <a:srgbClr val="B45F06"/>
              </a:solidFill>
              <a:ln w="9525">
                <a:solidFill>
                  <a:srgbClr val="595959"/>
                </a:solidFill>
                <a:round/>
              </a:ln>
            </p:spPr>
            <p:style>
              <a:lnRef idx="0">
                <a:scrgbClr r="0" g="0" b="0"/>
              </a:lnRef>
              <a:fillRef idx="0">
                <a:scrgbClr r="0" g="0" b="0"/>
              </a:fillRef>
              <a:effectRef idx="0">
                <a:scrgbClr r="0" g="0" b="0"/>
              </a:effectRef>
              <a:fontRef idx="minor"/>
            </p:style>
          </p:sp>
        </p:grpSp>
        <p:sp>
          <p:nvSpPr>
            <p:cNvPr id="355" name="Google Shape;161;p16"/>
            <p:cNvSpPr/>
            <p:nvPr/>
          </p:nvSpPr>
          <p:spPr>
            <a:xfrm>
              <a:off x="10448280" y="1301400"/>
              <a:ext cx="2031840" cy="35064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00000"/>
                </a:lnSpc>
                <a:buNone/>
                <a:tabLst>
                  <a:tab pos="0" algn="l"/>
                </a:tabLst>
              </a:pPr>
              <a:r>
                <a:rPr lang="en" sz="1100" b="0" strike="noStrike" spc="-1">
                  <a:solidFill>
                    <a:srgbClr val="000000"/>
                  </a:solidFill>
                  <a:latin typeface="Arial"/>
                  <a:ea typeface="Arial"/>
                </a:rPr>
                <a:t>Test stand</a:t>
              </a:r>
              <a:endParaRPr lang="pt-BR" sz="1100" b="0" strike="noStrike" spc="-1">
                <a:latin typeface="Arial"/>
              </a:endParaRPr>
            </a:p>
          </p:txBody>
        </p:sp>
      </p:grpSp>
      <p:grpSp>
        <p:nvGrpSpPr>
          <p:cNvPr id="356" name="Google Shape;162;p16"/>
          <p:cNvGrpSpPr/>
          <p:nvPr/>
        </p:nvGrpSpPr>
        <p:grpSpPr>
          <a:xfrm>
            <a:off x="8736810" y="1839060"/>
            <a:ext cx="482040" cy="380160"/>
            <a:chOff x="9403560" y="2181960"/>
            <a:chExt cx="482040" cy="380160"/>
          </a:xfrm>
        </p:grpSpPr>
        <p:grpSp>
          <p:nvGrpSpPr>
            <p:cNvPr id="357" name="Google Shape;163;p16"/>
            <p:cNvGrpSpPr/>
            <p:nvPr/>
          </p:nvGrpSpPr>
          <p:grpSpPr>
            <a:xfrm>
              <a:off x="9403560" y="2297520"/>
              <a:ext cx="482040" cy="264600"/>
              <a:chOff x="9403560" y="2297520"/>
              <a:chExt cx="482040" cy="264600"/>
            </a:xfrm>
          </p:grpSpPr>
          <p:sp>
            <p:nvSpPr>
              <p:cNvPr id="358" name="Google Shape;164;p16"/>
              <p:cNvSpPr/>
              <p:nvPr/>
            </p:nvSpPr>
            <p:spPr>
              <a:xfrm>
                <a:off x="9403560" y="2297520"/>
                <a:ext cx="482040" cy="83880"/>
              </a:xfrm>
              <a:prstGeom prst="rect">
                <a:avLst/>
              </a:prstGeom>
              <a:solidFill>
                <a:srgbClr val="B45F06"/>
              </a:solidFill>
              <a:ln w="9525">
                <a:solidFill>
                  <a:srgbClr val="595959"/>
                </a:solidFill>
                <a:round/>
              </a:ln>
            </p:spPr>
            <p:style>
              <a:lnRef idx="0">
                <a:scrgbClr r="0" g="0" b="0"/>
              </a:lnRef>
              <a:fillRef idx="0">
                <a:scrgbClr r="0" g="0" b="0"/>
              </a:fillRef>
              <a:effectRef idx="0">
                <a:scrgbClr r="0" g="0" b="0"/>
              </a:effectRef>
              <a:fontRef idx="minor"/>
            </p:style>
          </p:sp>
          <p:sp>
            <p:nvSpPr>
              <p:cNvPr id="359" name="Google Shape;165;p16"/>
              <p:cNvSpPr/>
              <p:nvPr/>
            </p:nvSpPr>
            <p:spPr>
              <a:xfrm>
                <a:off x="9424800" y="2381400"/>
                <a:ext cx="51480" cy="180720"/>
              </a:xfrm>
              <a:prstGeom prst="rect">
                <a:avLst/>
              </a:prstGeom>
              <a:solidFill>
                <a:srgbClr val="B45F06"/>
              </a:solidFill>
              <a:ln w="9525">
                <a:solidFill>
                  <a:srgbClr val="595959"/>
                </a:solidFill>
                <a:round/>
              </a:ln>
            </p:spPr>
            <p:style>
              <a:lnRef idx="0">
                <a:scrgbClr r="0" g="0" b="0"/>
              </a:lnRef>
              <a:fillRef idx="0">
                <a:scrgbClr r="0" g="0" b="0"/>
              </a:fillRef>
              <a:effectRef idx="0">
                <a:scrgbClr r="0" g="0" b="0"/>
              </a:effectRef>
              <a:fontRef idx="minor"/>
            </p:style>
          </p:sp>
          <p:sp>
            <p:nvSpPr>
              <p:cNvPr id="360" name="Google Shape;166;p16"/>
              <p:cNvSpPr/>
              <p:nvPr/>
            </p:nvSpPr>
            <p:spPr>
              <a:xfrm>
                <a:off x="9810720" y="2381400"/>
                <a:ext cx="51480" cy="180720"/>
              </a:xfrm>
              <a:prstGeom prst="rect">
                <a:avLst/>
              </a:prstGeom>
              <a:solidFill>
                <a:srgbClr val="B45F06"/>
              </a:solidFill>
              <a:ln w="9525">
                <a:solidFill>
                  <a:srgbClr val="595959"/>
                </a:solidFill>
                <a:round/>
              </a:ln>
            </p:spPr>
            <p:style>
              <a:lnRef idx="0">
                <a:scrgbClr r="0" g="0" b="0"/>
              </a:lnRef>
              <a:fillRef idx="0">
                <a:scrgbClr r="0" g="0" b="0"/>
              </a:fillRef>
              <a:effectRef idx="0">
                <a:scrgbClr r="0" g="0" b="0"/>
              </a:effectRef>
              <a:fontRef idx="minor"/>
            </p:style>
          </p:sp>
        </p:grpSp>
        <p:sp>
          <p:nvSpPr>
            <p:cNvPr id="361" name="Google Shape;167;p16"/>
            <p:cNvSpPr/>
            <p:nvPr/>
          </p:nvSpPr>
          <p:spPr>
            <a:xfrm rot="5400000">
              <a:off x="9587160" y="2075760"/>
              <a:ext cx="115200" cy="327240"/>
            </a:xfrm>
            <a:prstGeom prst="rect">
              <a:avLst/>
            </a:prstGeom>
            <a:solidFill>
              <a:srgbClr val="9FC5E8"/>
            </a:solidFill>
            <a:ln w="9525">
              <a:solidFill>
                <a:srgbClr val="595959"/>
              </a:solidFill>
              <a:round/>
            </a:ln>
          </p:spPr>
          <p:style>
            <a:lnRef idx="0">
              <a:scrgbClr r="0" g="0" b="0"/>
            </a:lnRef>
            <a:fillRef idx="0">
              <a:scrgbClr r="0" g="0" b="0"/>
            </a:fillRef>
            <a:effectRef idx="0">
              <a:scrgbClr r="0" g="0" b="0"/>
            </a:effectRef>
            <a:fontRef idx="minor"/>
          </p:style>
        </p:sp>
      </p:grpSp>
      <p:grpSp>
        <p:nvGrpSpPr>
          <p:cNvPr id="362" name="Google Shape;168;p16"/>
          <p:cNvGrpSpPr/>
          <p:nvPr/>
        </p:nvGrpSpPr>
        <p:grpSpPr>
          <a:xfrm>
            <a:off x="10096425" y="3559485"/>
            <a:ext cx="482400" cy="380160"/>
            <a:chOff x="10582200" y="4007160"/>
            <a:chExt cx="482400" cy="380160"/>
          </a:xfrm>
        </p:grpSpPr>
        <p:grpSp>
          <p:nvGrpSpPr>
            <p:cNvPr id="363" name="Google Shape;169;p16"/>
            <p:cNvGrpSpPr/>
            <p:nvPr/>
          </p:nvGrpSpPr>
          <p:grpSpPr>
            <a:xfrm>
              <a:off x="10582200" y="4122720"/>
              <a:ext cx="482400" cy="264600"/>
              <a:chOff x="10582200" y="4122720"/>
              <a:chExt cx="482400" cy="264600"/>
            </a:xfrm>
          </p:grpSpPr>
          <p:sp>
            <p:nvSpPr>
              <p:cNvPr id="364" name="Google Shape;170;p16"/>
              <p:cNvSpPr/>
              <p:nvPr/>
            </p:nvSpPr>
            <p:spPr>
              <a:xfrm>
                <a:off x="10582200" y="4122720"/>
                <a:ext cx="482400" cy="84240"/>
              </a:xfrm>
              <a:prstGeom prst="rect">
                <a:avLst/>
              </a:prstGeom>
              <a:solidFill>
                <a:srgbClr val="B45F06"/>
              </a:solidFill>
              <a:ln w="9525">
                <a:solidFill>
                  <a:srgbClr val="595959"/>
                </a:solidFill>
                <a:round/>
              </a:ln>
            </p:spPr>
            <p:style>
              <a:lnRef idx="0">
                <a:scrgbClr r="0" g="0" b="0"/>
              </a:lnRef>
              <a:fillRef idx="0">
                <a:scrgbClr r="0" g="0" b="0"/>
              </a:fillRef>
              <a:effectRef idx="0">
                <a:scrgbClr r="0" g="0" b="0"/>
              </a:effectRef>
              <a:fontRef idx="minor"/>
            </p:style>
          </p:sp>
          <p:sp>
            <p:nvSpPr>
              <p:cNvPr id="365" name="Google Shape;171;p16"/>
              <p:cNvSpPr/>
              <p:nvPr/>
            </p:nvSpPr>
            <p:spPr>
              <a:xfrm>
                <a:off x="10603800" y="4206960"/>
                <a:ext cx="51480" cy="180360"/>
              </a:xfrm>
              <a:prstGeom prst="rect">
                <a:avLst/>
              </a:prstGeom>
              <a:solidFill>
                <a:srgbClr val="B45F06"/>
              </a:solidFill>
              <a:ln w="9525">
                <a:solidFill>
                  <a:srgbClr val="595959"/>
                </a:solidFill>
                <a:round/>
              </a:ln>
            </p:spPr>
            <p:style>
              <a:lnRef idx="0">
                <a:scrgbClr r="0" g="0" b="0"/>
              </a:lnRef>
              <a:fillRef idx="0">
                <a:scrgbClr r="0" g="0" b="0"/>
              </a:fillRef>
              <a:effectRef idx="0">
                <a:scrgbClr r="0" g="0" b="0"/>
              </a:effectRef>
              <a:fontRef idx="minor"/>
            </p:style>
          </p:sp>
          <p:sp>
            <p:nvSpPr>
              <p:cNvPr id="366" name="Google Shape;172;p16"/>
              <p:cNvSpPr/>
              <p:nvPr/>
            </p:nvSpPr>
            <p:spPr>
              <a:xfrm>
                <a:off x="10989360" y="4206960"/>
                <a:ext cx="51480" cy="180360"/>
              </a:xfrm>
              <a:prstGeom prst="rect">
                <a:avLst/>
              </a:prstGeom>
              <a:solidFill>
                <a:srgbClr val="B45F06"/>
              </a:solidFill>
              <a:ln w="9525">
                <a:solidFill>
                  <a:srgbClr val="595959"/>
                </a:solidFill>
                <a:round/>
              </a:ln>
            </p:spPr>
            <p:style>
              <a:lnRef idx="0">
                <a:scrgbClr r="0" g="0" b="0"/>
              </a:lnRef>
              <a:fillRef idx="0">
                <a:scrgbClr r="0" g="0" b="0"/>
              </a:fillRef>
              <a:effectRef idx="0">
                <a:scrgbClr r="0" g="0" b="0"/>
              </a:effectRef>
              <a:fontRef idx="minor"/>
            </p:style>
          </p:sp>
        </p:grpSp>
        <p:sp>
          <p:nvSpPr>
            <p:cNvPr id="367" name="Google Shape;173;p16"/>
            <p:cNvSpPr/>
            <p:nvPr/>
          </p:nvSpPr>
          <p:spPr>
            <a:xfrm rot="5400000">
              <a:off x="10766160" y="3900960"/>
              <a:ext cx="115200" cy="327240"/>
            </a:xfrm>
            <a:prstGeom prst="rect">
              <a:avLst/>
            </a:prstGeom>
            <a:solidFill>
              <a:srgbClr val="9FC5E8"/>
            </a:solidFill>
            <a:ln w="9525">
              <a:solidFill>
                <a:srgbClr val="595959"/>
              </a:solidFill>
              <a:round/>
            </a:ln>
          </p:spPr>
          <p:style>
            <a:lnRef idx="0">
              <a:scrgbClr r="0" g="0" b="0"/>
            </a:lnRef>
            <a:fillRef idx="0">
              <a:scrgbClr r="0" g="0" b="0"/>
            </a:fillRef>
            <a:effectRef idx="0">
              <a:scrgbClr r="0" g="0" b="0"/>
            </a:effectRef>
            <a:fontRef idx="minor"/>
          </p:style>
        </p:sp>
      </p:grpSp>
      <p:grpSp>
        <p:nvGrpSpPr>
          <p:cNvPr id="368" name="Google Shape;174;p16"/>
          <p:cNvGrpSpPr/>
          <p:nvPr/>
        </p:nvGrpSpPr>
        <p:grpSpPr>
          <a:xfrm>
            <a:off x="10658745" y="3565965"/>
            <a:ext cx="482040" cy="380160"/>
            <a:chOff x="11144520" y="4013640"/>
            <a:chExt cx="482040" cy="380160"/>
          </a:xfrm>
        </p:grpSpPr>
        <p:grpSp>
          <p:nvGrpSpPr>
            <p:cNvPr id="369" name="Google Shape;175;p16"/>
            <p:cNvGrpSpPr/>
            <p:nvPr/>
          </p:nvGrpSpPr>
          <p:grpSpPr>
            <a:xfrm>
              <a:off x="11144520" y="4129200"/>
              <a:ext cx="482040" cy="264600"/>
              <a:chOff x="11144520" y="4129200"/>
              <a:chExt cx="482040" cy="264600"/>
            </a:xfrm>
          </p:grpSpPr>
          <p:sp>
            <p:nvSpPr>
              <p:cNvPr id="370" name="Google Shape;176;p16"/>
              <p:cNvSpPr/>
              <p:nvPr/>
            </p:nvSpPr>
            <p:spPr>
              <a:xfrm>
                <a:off x="11144520" y="4129200"/>
                <a:ext cx="482040" cy="84240"/>
              </a:xfrm>
              <a:prstGeom prst="rect">
                <a:avLst/>
              </a:prstGeom>
              <a:solidFill>
                <a:srgbClr val="B45F06"/>
              </a:solidFill>
              <a:ln w="9525">
                <a:solidFill>
                  <a:srgbClr val="595959"/>
                </a:solidFill>
                <a:round/>
              </a:ln>
            </p:spPr>
            <p:style>
              <a:lnRef idx="0">
                <a:scrgbClr r="0" g="0" b="0"/>
              </a:lnRef>
              <a:fillRef idx="0">
                <a:scrgbClr r="0" g="0" b="0"/>
              </a:fillRef>
              <a:effectRef idx="0">
                <a:scrgbClr r="0" g="0" b="0"/>
              </a:effectRef>
              <a:fontRef idx="minor"/>
            </p:style>
          </p:sp>
          <p:sp>
            <p:nvSpPr>
              <p:cNvPr id="371" name="Google Shape;177;p16"/>
              <p:cNvSpPr/>
              <p:nvPr/>
            </p:nvSpPr>
            <p:spPr>
              <a:xfrm>
                <a:off x="11165400" y="4213440"/>
                <a:ext cx="51480" cy="180360"/>
              </a:xfrm>
              <a:prstGeom prst="rect">
                <a:avLst/>
              </a:prstGeom>
              <a:solidFill>
                <a:srgbClr val="B45F06"/>
              </a:solidFill>
              <a:ln w="9525">
                <a:solidFill>
                  <a:srgbClr val="595959"/>
                </a:solidFill>
                <a:round/>
              </a:ln>
            </p:spPr>
            <p:style>
              <a:lnRef idx="0">
                <a:scrgbClr r="0" g="0" b="0"/>
              </a:lnRef>
              <a:fillRef idx="0">
                <a:scrgbClr r="0" g="0" b="0"/>
              </a:fillRef>
              <a:effectRef idx="0">
                <a:scrgbClr r="0" g="0" b="0"/>
              </a:effectRef>
              <a:fontRef idx="minor"/>
            </p:style>
          </p:sp>
          <p:sp>
            <p:nvSpPr>
              <p:cNvPr id="372" name="Google Shape;178;p16"/>
              <p:cNvSpPr/>
              <p:nvPr/>
            </p:nvSpPr>
            <p:spPr>
              <a:xfrm>
                <a:off x="11551320" y="4213440"/>
                <a:ext cx="51480" cy="180360"/>
              </a:xfrm>
              <a:prstGeom prst="rect">
                <a:avLst/>
              </a:prstGeom>
              <a:solidFill>
                <a:srgbClr val="B45F06"/>
              </a:solidFill>
              <a:ln w="9525">
                <a:solidFill>
                  <a:srgbClr val="595959"/>
                </a:solidFill>
                <a:round/>
              </a:ln>
            </p:spPr>
            <p:style>
              <a:lnRef idx="0">
                <a:scrgbClr r="0" g="0" b="0"/>
              </a:lnRef>
              <a:fillRef idx="0">
                <a:scrgbClr r="0" g="0" b="0"/>
              </a:fillRef>
              <a:effectRef idx="0">
                <a:scrgbClr r="0" g="0" b="0"/>
              </a:effectRef>
              <a:fontRef idx="minor"/>
            </p:style>
          </p:sp>
        </p:grpSp>
        <p:sp>
          <p:nvSpPr>
            <p:cNvPr id="373" name="Google Shape;179;p16"/>
            <p:cNvSpPr/>
            <p:nvPr/>
          </p:nvSpPr>
          <p:spPr>
            <a:xfrm rot="5400000">
              <a:off x="11328120" y="3907440"/>
              <a:ext cx="115200" cy="327240"/>
            </a:xfrm>
            <a:prstGeom prst="rect">
              <a:avLst/>
            </a:prstGeom>
            <a:solidFill>
              <a:srgbClr val="9FC5E8"/>
            </a:solidFill>
            <a:ln w="9525">
              <a:solidFill>
                <a:srgbClr val="595959"/>
              </a:solidFill>
              <a:round/>
            </a:ln>
          </p:spPr>
          <p:style>
            <a:lnRef idx="0">
              <a:scrgbClr r="0" g="0" b="0"/>
            </a:lnRef>
            <a:fillRef idx="0">
              <a:scrgbClr r="0" g="0" b="0"/>
            </a:fillRef>
            <a:effectRef idx="0">
              <a:scrgbClr r="0" g="0" b="0"/>
            </a:effectRef>
            <a:fontRef idx="minor"/>
          </p:style>
        </p:sp>
      </p:grpSp>
      <p:grpSp>
        <p:nvGrpSpPr>
          <p:cNvPr id="374" name="Google Shape;180;p16"/>
          <p:cNvGrpSpPr/>
          <p:nvPr/>
        </p:nvGrpSpPr>
        <p:grpSpPr>
          <a:xfrm>
            <a:off x="9822465" y="2560845"/>
            <a:ext cx="1183320" cy="897840"/>
            <a:chOff x="10308240" y="3008520"/>
            <a:chExt cx="1183320" cy="897840"/>
          </a:xfrm>
        </p:grpSpPr>
        <p:sp>
          <p:nvSpPr>
            <p:cNvPr id="375" name="Google Shape;181;p16"/>
            <p:cNvSpPr/>
            <p:nvPr/>
          </p:nvSpPr>
          <p:spPr>
            <a:xfrm>
              <a:off x="10308240" y="3008520"/>
              <a:ext cx="1107720" cy="897840"/>
            </a:xfrm>
            <a:prstGeom prst="rect">
              <a:avLst/>
            </a:prstGeom>
            <a:solidFill>
              <a:schemeClr val="lt2"/>
            </a:solidFill>
            <a:ln w="9525">
              <a:solidFill>
                <a:srgbClr val="595959"/>
              </a:solidFill>
              <a:round/>
            </a:ln>
          </p:spPr>
          <p:style>
            <a:lnRef idx="0">
              <a:scrgbClr r="0" g="0" b="0"/>
            </a:lnRef>
            <a:fillRef idx="0">
              <a:scrgbClr r="0" g="0" b="0"/>
            </a:fillRef>
            <a:effectRef idx="0">
              <a:scrgbClr r="0" g="0" b="0"/>
            </a:effectRef>
            <a:fontRef idx="minor"/>
          </p:style>
        </p:sp>
        <p:sp>
          <p:nvSpPr>
            <p:cNvPr id="376" name="Google Shape;182;p16"/>
            <p:cNvSpPr/>
            <p:nvPr/>
          </p:nvSpPr>
          <p:spPr>
            <a:xfrm>
              <a:off x="10905480" y="3576960"/>
              <a:ext cx="309960" cy="327240"/>
            </a:xfrm>
            <a:prstGeom prst="rect">
              <a:avLst/>
            </a:prstGeom>
            <a:solidFill>
              <a:srgbClr val="9FC5E8"/>
            </a:solidFill>
            <a:ln w="9525">
              <a:solidFill>
                <a:srgbClr val="595959"/>
              </a:solidFill>
              <a:round/>
            </a:ln>
          </p:spPr>
          <p:style>
            <a:lnRef idx="0">
              <a:scrgbClr r="0" g="0" b="0"/>
            </a:lnRef>
            <a:fillRef idx="0">
              <a:scrgbClr r="0" g="0" b="0"/>
            </a:fillRef>
            <a:effectRef idx="0">
              <a:scrgbClr r="0" g="0" b="0"/>
            </a:effectRef>
            <a:fontRef idx="minor"/>
          </p:style>
        </p:sp>
        <p:sp>
          <p:nvSpPr>
            <p:cNvPr id="377" name="Google Shape;183;p16"/>
            <p:cNvSpPr/>
            <p:nvPr/>
          </p:nvSpPr>
          <p:spPr>
            <a:xfrm>
              <a:off x="10315800" y="3394800"/>
              <a:ext cx="310320" cy="326880"/>
            </a:xfrm>
            <a:prstGeom prst="rect">
              <a:avLst/>
            </a:prstGeom>
            <a:solidFill>
              <a:srgbClr val="9FC5E8"/>
            </a:solidFill>
            <a:ln w="9525">
              <a:solidFill>
                <a:srgbClr val="595959"/>
              </a:solidFill>
              <a:round/>
            </a:ln>
          </p:spPr>
          <p:style>
            <a:lnRef idx="0">
              <a:scrgbClr r="0" g="0" b="0"/>
            </a:lnRef>
            <a:fillRef idx="0">
              <a:scrgbClr r="0" g="0" b="0"/>
            </a:fillRef>
            <a:effectRef idx="0">
              <a:scrgbClr r="0" g="0" b="0"/>
            </a:effectRef>
            <a:fontRef idx="minor"/>
          </p:style>
        </p:sp>
        <p:sp>
          <p:nvSpPr>
            <p:cNvPr id="378" name="Google Shape;184;p16"/>
            <p:cNvSpPr/>
            <p:nvPr/>
          </p:nvSpPr>
          <p:spPr>
            <a:xfrm>
              <a:off x="10626480" y="3008520"/>
              <a:ext cx="309960" cy="327240"/>
            </a:xfrm>
            <a:prstGeom prst="rect">
              <a:avLst/>
            </a:prstGeom>
            <a:solidFill>
              <a:srgbClr val="9FC5E8"/>
            </a:solidFill>
            <a:ln w="9525">
              <a:solidFill>
                <a:srgbClr val="595959"/>
              </a:solidFill>
              <a:round/>
            </a:ln>
          </p:spPr>
          <p:style>
            <a:lnRef idx="0">
              <a:scrgbClr r="0" g="0" b="0"/>
            </a:lnRef>
            <a:fillRef idx="0">
              <a:scrgbClr r="0" g="0" b="0"/>
            </a:fillRef>
            <a:effectRef idx="0">
              <a:scrgbClr r="0" g="0" b="0"/>
            </a:effectRef>
            <a:fontRef idx="minor"/>
          </p:style>
        </p:sp>
        <p:sp>
          <p:nvSpPr>
            <p:cNvPr id="379" name="Google Shape;185;p16"/>
            <p:cNvSpPr/>
            <p:nvPr/>
          </p:nvSpPr>
          <p:spPr>
            <a:xfrm>
              <a:off x="11106000" y="3140640"/>
              <a:ext cx="309960" cy="327240"/>
            </a:xfrm>
            <a:prstGeom prst="rect">
              <a:avLst/>
            </a:prstGeom>
            <a:solidFill>
              <a:srgbClr val="9FC5E8"/>
            </a:solidFill>
            <a:ln w="9525">
              <a:solidFill>
                <a:srgbClr val="595959"/>
              </a:solidFill>
              <a:round/>
            </a:ln>
          </p:spPr>
          <p:style>
            <a:lnRef idx="0">
              <a:scrgbClr r="0" g="0" b="0"/>
            </a:lnRef>
            <a:fillRef idx="0">
              <a:scrgbClr r="0" g="0" b="0"/>
            </a:fillRef>
            <a:effectRef idx="0">
              <a:scrgbClr r="0" g="0" b="0"/>
            </a:effectRef>
            <a:fontRef idx="minor"/>
          </p:style>
        </p:sp>
        <p:sp>
          <p:nvSpPr>
            <p:cNvPr id="380" name="Google Shape;186;p16"/>
            <p:cNvSpPr/>
            <p:nvPr/>
          </p:nvSpPr>
          <p:spPr>
            <a:xfrm>
              <a:off x="11376360" y="3256920"/>
              <a:ext cx="115200" cy="327240"/>
            </a:xfrm>
            <a:prstGeom prst="rect">
              <a:avLst/>
            </a:prstGeom>
            <a:solidFill>
              <a:srgbClr val="9FC5E8"/>
            </a:solidFill>
            <a:ln w="9525">
              <a:solidFill>
                <a:srgbClr val="595959"/>
              </a:solidFill>
              <a:round/>
            </a:ln>
          </p:spPr>
          <p:style>
            <a:lnRef idx="0">
              <a:scrgbClr r="0" g="0" b="0"/>
            </a:lnRef>
            <a:fillRef idx="0">
              <a:scrgbClr r="0" g="0" b="0"/>
            </a:fillRef>
            <a:effectRef idx="0">
              <a:scrgbClr r="0" g="0" b="0"/>
            </a:effectRef>
            <a:fontRef idx="minor"/>
          </p:style>
        </p:sp>
      </p:grpSp>
      <p:grpSp>
        <p:nvGrpSpPr>
          <p:cNvPr id="381" name="Google Shape;187;p16"/>
          <p:cNvGrpSpPr/>
          <p:nvPr/>
        </p:nvGrpSpPr>
        <p:grpSpPr>
          <a:xfrm>
            <a:off x="9529065" y="3559485"/>
            <a:ext cx="482040" cy="380160"/>
            <a:chOff x="10014840" y="4007160"/>
            <a:chExt cx="482040" cy="380160"/>
          </a:xfrm>
        </p:grpSpPr>
        <p:grpSp>
          <p:nvGrpSpPr>
            <p:cNvPr id="382" name="Google Shape;188;p16"/>
            <p:cNvGrpSpPr/>
            <p:nvPr/>
          </p:nvGrpSpPr>
          <p:grpSpPr>
            <a:xfrm>
              <a:off x="10014840" y="4122720"/>
              <a:ext cx="482040" cy="264600"/>
              <a:chOff x="10014840" y="4122720"/>
              <a:chExt cx="482040" cy="264600"/>
            </a:xfrm>
          </p:grpSpPr>
          <p:sp>
            <p:nvSpPr>
              <p:cNvPr id="383" name="Google Shape;189;p16"/>
              <p:cNvSpPr/>
              <p:nvPr/>
            </p:nvSpPr>
            <p:spPr>
              <a:xfrm>
                <a:off x="10014840" y="4122720"/>
                <a:ext cx="482040" cy="84240"/>
              </a:xfrm>
              <a:prstGeom prst="rect">
                <a:avLst/>
              </a:prstGeom>
              <a:solidFill>
                <a:srgbClr val="B45F06"/>
              </a:solidFill>
              <a:ln w="9525">
                <a:solidFill>
                  <a:srgbClr val="595959"/>
                </a:solidFill>
                <a:round/>
              </a:ln>
            </p:spPr>
            <p:style>
              <a:lnRef idx="0">
                <a:scrgbClr r="0" g="0" b="0"/>
              </a:lnRef>
              <a:fillRef idx="0">
                <a:scrgbClr r="0" g="0" b="0"/>
              </a:fillRef>
              <a:effectRef idx="0">
                <a:scrgbClr r="0" g="0" b="0"/>
              </a:effectRef>
              <a:fontRef idx="minor"/>
            </p:style>
          </p:sp>
          <p:sp>
            <p:nvSpPr>
              <p:cNvPr id="384" name="Google Shape;190;p16"/>
              <p:cNvSpPr/>
              <p:nvPr/>
            </p:nvSpPr>
            <p:spPr>
              <a:xfrm>
                <a:off x="10036080" y="4206960"/>
                <a:ext cx="51480" cy="180360"/>
              </a:xfrm>
              <a:prstGeom prst="rect">
                <a:avLst/>
              </a:prstGeom>
              <a:solidFill>
                <a:srgbClr val="B45F06"/>
              </a:solidFill>
              <a:ln w="9525">
                <a:solidFill>
                  <a:srgbClr val="595959"/>
                </a:solidFill>
                <a:round/>
              </a:ln>
            </p:spPr>
            <p:style>
              <a:lnRef idx="0">
                <a:scrgbClr r="0" g="0" b="0"/>
              </a:lnRef>
              <a:fillRef idx="0">
                <a:scrgbClr r="0" g="0" b="0"/>
              </a:fillRef>
              <a:effectRef idx="0">
                <a:scrgbClr r="0" g="0" b="0"/>
              </a:effectRef>
              <a:fontRef idx="minor"/>
            </p:style>
          </p:sp>
          <p:sp>
            <p:nvSpPr>
              <p:cNvPr id="385" name="Google Shape;191;p16"/>
              <p:cNvSpPr/>
              <p:nvPr/>
            </p:nvSpPr>
            <p:spPr>
              <a:xfrm>
                <a:off x="10421640" y="4206960"/>
                <a:ext cx="51480" cy="180360"/>
              </a:xfrm>
              <a:prstGeom prst="rect">
                <a:avLst/>
              </a:prstGeom>
              <a:solidFill>
                <a:srgbClr val="B45F06"/>
              </a:solidFill>
              <a:ln w="9525">
                <a:solidFill>
                  <a:srgbClr val="595959"/>
                </a:solidFill>
                <a:round/>
              </a:ln>
            </p:spPr>
            <p:style>
              <a:lnRef idx="0">
                <a:scrgbClr r="0" g="0" b="0"/>
              </a:lnRef>
              <a:fillRef idx="0">
                <a:scrgbClr r="0" g="0" b="0"/>
              </a:fillRef>
              <a:effectRef idx="0">
                <a:scrgbClr r="0" g="0" b="0"/>
              </a:effectRef>
              <a:fontRef idx="minor"/>
            </p:style>
          </p:sp>
        </p:grpSp>
        <p:sp>
          <p:nvSpPr>
            <p:cNvPr id="386" name="Google Shape;192;p16"/>
            <p:cNvSpPr/>
            <p:nvPr/>
          </p:nvSpPr>
          <p:spPr>
            <a:xfrm rot="5400000">
              <a:off x="10198440" y="3900960"/>
              <a:ext cx="115200" cy="327240"/>
            </a:xfrm>
            <a:prstGeom prst="rect">
              <a:avLst/>
            </a:prstGeom>
            <a:solidFill>
              <a:srgbClr val="0B5394"/>
            </a:solidFill>
            <a:ln w="9525">
              <a:solidFill>
                <a:srgbClr val="595959"/>
              </a:solidFill>
              <a:round/>
            </a:ln>
          </p:spPr>
          <p:style>
            <a:lnRef idx="0">
              <a:scrgbClr r="0" g="0" b="0"/>
            </a:lnRef>
            <a:fillRef idx="0">
              <a:scrgbClr r="0" g="0" b="0"/>
            </a:fillRef>
            <a:effectRef idx="0">
              <a:scrgbClr r="0" g="0" b="0"/>
            </a:effectRef>
            <a:fontRef idx="minor"/>
          </p:style>
        </p:sp>
      </p:grpSp>
      <p:pic>
        <p:nvPicPr>
          <p:cNvPr id="387" name="Google Shape;193;p16"/>
          <p:cNvPicPr/>
          <p:nvPr/>
        </p:nvPicPr>
        <p:blipFill>
          <a:blip r:embed="rId4"/>
          <a:stretch/>
        </p:blipFill>
        <p:spPr>
          <a:xfrm>
            <a:off x="1002240" y="5799240"/>
            <a:ext cx="8669160" cy="327240"/>
          </a:xfrm>
          <a:prstGeom prst="rect">
            <a:avLst/>
          </a:prstGeom>
          <a:ln w="0">
            <a:noFill/>
          </a:ln>
        </p:spPr>
      </p:pic>
      <p:pic>
        <p:nvPicPr>
          <p:cNvPr id="388" name="Google Shape;194;p16"/>
          <p:cNvPicPr/>
          <p:nvPr/>
        </p:nvPicPr>
        <p:blipFill>
          <a:blip r:embed="rId5"/>
          <a:stretch/>
        </p:blipFill>
        <p:spPr>
          <a:xfrm>
            <a:off x="6132960" y="5333760"/>
            <a:ext cx="611640" cy="263160"/>
          </a:xfrm>
          <a:prstGeom prst="rect">
            <a:avLst/>
          </a:prstGeom>
          <a:ln w="0">
            <a:noFill/>
          </a:ln>
        </p:spPr>
      </p:pic>
      <p:sp>
        <p:nvSpPr>
          <p:cNvPr id="389" name="Google Shape;195;p16"/>
          <p:cNvSpPr/>
          <p:nvPr/>
        </p:nvSpPr>
        <p:spPr>
          <a:xfrm flipH="1">
            <a:off x="6289560" y="3330720"/>
            <a:ext cx="488880" cy="1998360"/>
          </a:xfrm>
          <a:custGeom>
            <a:avLst/>
            <a:gdLst/>
            <a:ahLst/>
            <a:cxnLst/>
            <a:rect l="l" t="t" r="r" b="b"/>
            <a:pathLst>
              <a:path w="21600" h="21600">
                <a:moveTo>
                  <a:pt x="0" y="0"/>
                </a:moveTo>
                <a:lnTo>
                  <a:pt x="21600" y="21600"/>
                </a:lnTo>
              </a:path>
            </a:pathLst>
          </a:custGeom>
          <a:noFill/>
          <a:ln w="19050">
            <a:solidFill>
              <a:srgbClr val="FF0000"/>
            </a:solidFill>
            <a:round/>
            <a:tailEnd type="triangle" w="med" len="med"/>
          </a:ln>
        </p:spPr>
        <p:style>
          <a:lnRef idx="0">
            <a:scrgbClr r="0" g="0" b="0"/>
          </a:lnRef>
          <a:fillRef idx="0">
            <a:scrgbClr r="0" g="0" b="0"/>
          </a:fillRef>
          <a:effectRef idx="0">
            <a:scrgbClr r="0" g="0" b="0"/>
          </a:effectRef>
          <a:fontRef idx="minor"/>
        </p:style>
      </p:sp>
      <p:sp>
        <p:nvSpPr>
          <p:cNvPr id="81" name="PlaceHolder 1">
            <a:extLst>
              <a:ext uri="{FF2B5EF4-FFF2-40B4-BE49-F238E27FC236}">
                <a16:creationId xmlns:a16="http://schemas.microsoft.com/office/drawing/2014/main" id="{34C74052-89EB-443A-9DD0-3DB064202F03}"/>
              </a:ext>
            </a:extLst>
          </p:cNvPr>
          <p:cNvSpPr txBox="1">
            <a:spLocks/>
          </p:cNvSpPr>
          <p:nvPr/>
        </p:nvSpPr>
        <p:spPr>
          <a:xfrm>
            <a:off x="609480" y="413670"/>
            <a:ext cx="11056680" cy="568440"/>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200" b="1" spc="-1" dirty="0">
                <a:solidFill>
                  <a:srgbClr val="004C97"/>
                </a:solidFill>
                <a:latin typeface="Arial"/>
              </a:rPr>
              <a:t>Cold Box pictorial schedule</a:t>
            </a:r>
            <a:endParaRPr lang="pt-BR" sz="2200" spc="-1" dirty="0">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Picture 290"/>
          <p:cNvPicPr/>
          <p:nvPr/>
        </p:nvPicPr>
        <p:blipFill>
          <a:blip r:embed="rId2"/>
          <a:stretch/>
        </p:blipFill>
        <p:spPr>
          <a:xfrm>
            <a:off x="216000" y="3096000"/>
            <a:ext cx="4300920" cy="3220560"/>
          </a:xfrm>
          <a:prstGeom prst="rect">
            <a:avLst/>
          </a:prstGeom>
          <a:ln w="0">
            <a:noFill/>
          </a:ln>
        </p:spPr>
      </p:pic>
      <p:pic>
        <p:nvPicPr>
          <p:cNvPr id="292" name="Google Shape;75;p16"/>
          <p:cNvPicPr/>
          <p:nvPr/>
        </p:nvPicPr>
        <p:blipFill>
          <a:blip r:embed="rId3"/>
          <a:stretch/>
        </p:blipFill>
        <p:spPr>
          <a:xfrm>
            <a:off x="4540304" y="337163"/>
            <a:ext cx="7552800" cy="3149640"/>
          </a:xfrm>
          <a:prstGeom prst="rect">
            <a:avLst/>
          </a:prstGeom>
          <a:ln w="0">
            <a:noFill/>
          </a:ln>
        </p:spPr>
      </p:pic>
      <p:sp>
        <p:nvSpPr>
          <p:cNvPr id="293" name="TextBox 292"/>
          <p:cNvSpPr txBox="1"/>
          <p:nvPr/>
        </p:nvSpPr>
        <p:spPr>
          <a:xfrm>
            <a:off x="4818425" y="3603644"/>
            <a:ext cx="6336000" cy="1626120"/>
          </a:xfrm>
          <a:prstGeom prst="rect">
            <a:avLst/>
          </a:prstGeom>
          <a:noFill/>
          <a:ln w="0">
            <a:noFill/>
          </a:ln>
        </p:spPr>
        <p:txBody>
          <a:bodyPr lIns="90000" tIns="45000" rIns="90000" bIns="45000" anchor="t">
            <a:noAutofit/>
          </a:bodyPr>
          <a:lstStyle/>
          <a:p>
            <a:pPr marL="216000" indent="-216000">
              <a:buClr>
                <a:srgbClr val="000000"/>
              </a:buClr>
              <a:buSzPct val="45000"/>
              <a:buFont typeface="Wingdings" charset="2"/>
              <a:buChar char=""/>
            </a:pPr>
            <a:r>
              <a:rPr lang="pt-BR" sz="1800" b="0" strike="noStrike" spc="-1" dirty="0" smtClean="0">
                <a:latin typeface="Arial"/>
              </a:rPr>
              <a:t>Configuration details:</a:t>
            </a:r>
          </a:p>
          <a:p>
            <a:pPr marL="673200" lvl="1" indent="-216000">
              <a:buClr>
                <a:srgbClr val="000000"/>
              </a:buClr>
              <a:buSzPct val="45000"/>
              <a:buFont typeface="Wingdings" charset="2"/>
              <a:buChar char=""/>
            </a:pPr>
            <a:r>
              <a:rPr lang="pt-BR" b="0" strike="noStrike" spc="-1" dirty="0" smtClean="0">
                <a:latin typeface="Arial"/>
              </a:rPr>
              <a:t>320 </a:t>
            </a:r>
            <a:r>
              <a:rPr lang="pt-BR" b="0" strike="noStrike" spc="-1" dirty="0">
                <a:latin typeface="Arial"/>
              </a:rPr>
              <a:t>cathode mounted double sided X-ARAPUCAs (detect light from both </a:t>
            </a:r>
            <a:r>
              <a:rPr lang="pt-BR" b="0" strike="noStrike" spc="-1" dirty="0" smtClean="0">
                <a:latin typeface="Arial"/>
              </a:rPr>
              <a:t>sides).  These utilize </a:t>
            </a:r>
            <a:r>
              <a:rPr lang="pt-BR" spc="-1" dirty="0">
                <a:latin typeface="Arial"/>
              </a:rPr>
              <a:t>p</a:t>
            </a:r>
            <a:r>
              <a:rPr lang="pt-BR" spc="-1" dirty="0" smtClean="0">
                <a:latin typeface="Arial"/>
              </a:rPr>
              <a:t>ower and readout over fiber.</a:t>
            </a:r>
            <a:endParaRPr lang="pt-BR" b="0" strike="noStrike" spc="-1" dirty="0">
              <a:latin typeface="Arial"/>
            </a:endParaRPr>
          </a:p>
          <a:p>
            <a:pPr marL="673200" lvl="1" indent="-216000">
              <a:buClr>
                <a:srgbClr val="000000"/>
              </a:buClr>
              <a:buSzPct val="45000"/>
              <a:buFont typeface="Wingdings" charset="2"/>
              <a:buChar char=""/>
            </a:pPr>
            <a:r>
              <a:rPr lang="pt-BR" b="0" strike="noStrike" spc="-1" dirty="0">
                <a:latin typeface="Arial"/>
              </a:rPr>
              <a:t>320 membrane mounted single sided X-ARAPUCAS (detect light just from one </a:t>
            </a:r>
            <a:r>
              <a:rPr lang="pt-BR" b="0" strike="noStrike" spc="-1" dirty="0" smtClean="0">
                <a:latin typeface="Arial"/>
              </a:rPr>
              <a:t>side).  May use conventional readout.  70</a:t>
            </a:r>
            <a:r>
              <a:rPr lang="pt-BR" b="0" strike="noStrike" spc="-1" dirty="0">
                <a:latin typeface="Arial"/>
              </a:rPr>
              <a:t>% transparent field cage to increase photon collection </a:t>
            </a:r>
            <a:r>
              <a:rPr lang="pt-BR" b="0" strike="noStrike" spc="-1" dirty="0" smtClean="0">
                <a:latin typeface="Arial"/>
              </a:rPr>
              <a:t>through field cage.</a:t>
            </a:r>
            <a:endParaRPr lang="pt-BR" b="0" strike="noStrike" spc="-1" dirty="0">
              <a:latin typeface="Arial"/>
            </a:endParaRPr>
          </a:p>
        </p:txBody>
      </p:sp>
      <p:sp>
        <p:nvSpPr>
          <p:cNvPr id="294" name="PlaceHolder 6"/>
          <p:cNvSpPr txBox="1"/>
          <p:nvPr/>
        </p:nvSpPr>
        <p:spPr>
          <a:xfrm>
            <a:off x="544189" y="52943"/>
            <a:ext cx="11056680" cy="568440"/>
          </a:xfrm>
          <a:prstGeom prst="rect">
            <a:avLst/>
          </a:prstGeom>
          <a:noFill/>
          <a:ln w="0">
            <a:noFill/>
          </a:ln>
        </p:spPr>
        <p:txBody>
          <a:bodyPr lIns="0" tIns="0" rIns="0" bIns="0" anchor="t">
            <a:noAutofit/>
          </a:bodyPr>
          <a:lstStyle/>
          <a:p>
            <a:pPr>
              <a:lnSpc>
                <a:spcPct val="100000"/>
              </a:lnSpc>
              <a:buNone/>
            </a:pPr>
            <a:r>
              <a:rPr lang="en-US" sz="2200" b="1" strike="noStrike" spc="-1" dirty="0" smtClean="0">
                <a:solidFill>
                  <a:srgbClr val="004C97"/>
                </a:solidFill>
                <a:latin typeface="Arial"/>
                <a:ea typeface="Geneva"/>
              </a:rPr>
              <a:t>Photon Detector </a:t>
            </a:r>
            <a:r>
              <a:rPr lang="en-US" sz="2200" b="1" spc="-1" dirty="0" smtClean="0">
                <a:solidFill>
                  <a:srgbClr val="004C97"/>
                </a:solidFill>
                <a:latin typeface="Arial"/>
                <a:ea typeface="Geneva"/>
              </a:rPr>
              <a:t>System </a:t>
            </a:r>
            <a:r>
              <a:rPr lang="en-US" sz="2200" b="1" spc="-1" dirty="0">
                <a:solidFill>
                  <a:srgbClr val="004C97"/>
                </a:solidFill>
                <a:latin typeface="Arial"/>
                <a:ea typeface="Geneva"/>
              </a:rPr>
              <a:t>L</a:t>
            </a:r>
            <a:r>
              <a:rPr lang="en-US" sz="2200" b="1" spc="-1" dirty="0" smtClean="0">
                <a:solidFill>
                  <a:srgbClr val="004C97"/>
                </a:solidFill>
                <a:latin typeface="Arial"/>
                <a:ea typeface="Geneva"/>
              </a:rPr>
              <a:t>ayout</a:t>
            </a:r>
            <a:endParaRPr lang="pt-BR" sz="2200" b="0" strike="noStrike" spc="-1" dirty="0">
              <a:latin typeface="Arial"/>
            </a:endParaRPr>
          </a:p>
        </p:txBody>
      </p:sp>
      <p:sp>
        <p:nvSpPr>
          <p:cNvPr id="7" name="TextBox 6"/>
          <p:cNvSpPr txBox="1"/>
          <p:nvPr/>
        </p:nvSpPr>
        <p:spPr>
          <a:xfrm>
            <a:off x="196920" y="520245"/>
            <a:ext cx="4320000" cy="2401376"/>
          </a:xfrm>
          <a:prstGeom prst="rect">
            <a:avLst/>
          </a:prstGeom>
          <a:noFill/>
          <a:ln w="0">
            <a:noFill/>
          </a:ln>
        </p:spPr>
        <p:txBody>
          <a:bodyPr lIns="90000" tIns="45000" rIns="90000" bIns="45000" anchor="t">
            <a:noAutofit/>
          </a:bodyPr>
          <a:lstStyle/>
          <a:p>
            <a:pPr marL="216000" indent="-216000">
              <a:buClr>
                <a:srgbClr val="000000"/>
              </a:buClr>
              <a:buSzPct val="45000"/>
              <a:buFont typeface="Wingdings" charset="2"/>
              <a:buChar char=""/>
            </a:pPr>
            <a:r>
              <a:rPr lang="pt-BR" spc="-1" dirty="0" smtClean="0">
                <a:latin typeface="Arial"/>
              </a:rPr>
              <a:t>Photon detectors mounted in two locations:</a:t>
            </a:r>
            <a:endParaRPr lang="pt-BR" sz="1800" b="0" strike="noStrike" spc="-1" dirty="0">
              <a:latin typeface="Arial"/>
            </a:endParaRPr>
          </a:p>
          <a:p>
            <a:pPr marL="673200" lvl="1" indent="-216000">
              <a:buClr>
                <a:srgbClr val="000000"/>
              </a:buClr>
              <a:buSzPct val="45000"/>
              <a:buFont typeface="Wingdings" charset="2"/>
              <a:buChar char=""/>
            </a:pPr>
            <a:r>
              <a:rPr lang="pt-BR" spc="-1" dirty="0" smtClean="0">
                <a:latin typeface="Arial"/>
              </a:rPr>
              <a:t>Inside the cathode plane assemblies “Cathode mount modules”.</a:t>
            </a:r>
          </a:p>
          <a:p>
            <a:pPr marL="673200" lvl="1" indent="-216000">
              <a:buClr>
                <a:srgbClr val="000000"/>
              </a:buClr>
              <a:buSzPct val="45000"/>
              <a:buFont typeface="Wingdings" charset="2"/>
              <a:buChar char=""/>
            </a:pPr>
            <a:r>
              <a:rPr lang="pt-BR" b="0" strike="noStrike" spc="-1" dirty="0" smtClean="0">
                <a:latin typeface="Arial"/>
              </a:rPr>
              <a:t>Behind the cathode planes near the anode planes to increase efficiency far from the cathode “Membrane mount modules”.</a:t>
            </a:r>
            <a:endParaRPr lang="pt-BR" b="0" strike="noStrike" spc="-1" dirty="0">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TextBox 301"/>
          <p:cNvSpPr txBox="1"/>
          <p:nvPr/>
        </p:nvSpPr>
        <p:spPr>
          <a:xfrm>
            <a:off x="282425" y="369219"/>
            <a:ext cx="5990136" cy="2268043"/>
          </a:xfrm>
          <a:prstGeom prst="rect">
            <a:avLst/>
          </a:prstGeom>
          <a:noFill/>
          <a:ln w="0">
            <a:noFill/>
          </a:ln>
        </p:spPr>
        <p:txBody>
          <a:bodyPr lIns="90000" tIns="45000" rIns="90000" bIns="45000" anchor="t">
            <a:noAutofit/>
          </a:bodyPr>
          <a:lstStyle/>
          <a:p>
            <a:pPr marL="216000" indent="-216000">
              <a:buClr>
                <a:srgbClr val="000000"/>
              </a:buClr>
              <a:buSzPct val="45000"/>
              <a:buFont typeface="Wingdings" charset="2"/>
              <a:buChar char=""/>
            </a:pPr>
            <a:r>
              <a:rPr lang="pt-BR" sz="1400" b="0" strike="noStrike" spc="-1" dirty="0">
                <a:latin typeface="Arial"/>
              </a:rPr>
              <a:t>60 cm X </a:t>
            </a:r>
            <a:r>
              <a:rPr lang="pt-BR" sz="1400" b="0" strike="noStrike" spc="-1" dirty="0" smtClean="0">
                <a:latin typeface="Arial"/>
              </a:rPr>
              <a:t>60 </a:t>
            </a:r>
            <a:r>
              <a:rPr lang="pt-BR" sz="1400" b="0" strike="noStrike" spc="-1" dirty="0">
                <a:latin typeface="Arial"/>
              </a:rPr>
              <a:t>cm </a:t>
            </a:r>
            <a:r>
              <a:rPr lang="pt-BR" sz="1400" b="0" strike="noStrike" spc="-1" dirty="0" smtClean="0">
                <a:latin typeface="Arial"/>
              </a:rPr>
              <a:t> active area X-ARAPUCA </a:t>
            </a:r>
            <a:endParaRPr lang="pt-BR" sz="1400" b="0" strike="noStrike" spc="-1" dirty="0">
              <a:latin typeface="Arial"/>
            </a:endParaRPr>
          </a:p>
          <a:p>
            <a:pPr>
              <a:buClr>
                <a:srgbClr val="000000"/>
              </a:buClr>
              <a:buSzPct val="45000"/>
            </a:pPr>
            <a:endParaRPr lang="pt-BR" sz="1400" b="0" strike="noStrike" spc="-1" dirty="0">
              <a:latin typeface="Arial"/>
            </a:endParaRPr>
          </a:p>
          <a:p>
            <a:pPr marL="216000" indent="-216000">
              <a:buClr>
                <a:srgbClr val="000000"/>
              </a:buClr>
              <a:buSzPct val="45000"/>
              <a:buFont typeface="Wingdings" charset="2"/>
              <a:buChar char=""/>
            </a:pPr>
            <a:r>
              <a:rPr lang="pt-BR" sz="1400" b="0" strike="noStrike" spc="-1" dirty="0">
                <a:latin typeface="Arial"/>
              </a:rPr>
              <a:t>Light </a:t>
            </a:r>
            <a:r>
              <a:rPr lang="pt-BR" sz="1400" b="0" strike="noStrike" spc="-1" dirty="0" smtClean="0">
                <a:latin typeface="Arial"/>
              </a:rPr>
              <a:t>detected with 160 </a:t>
            </a:r>
            <a:r>
              <a:rPr lang="pt-BR" sz="1400" b="0" strike="noStrike" spc="-1" dirty="0">
                <a:latin typeface="Arial"/>
              </a:rPr>
              <a:t>SiPMs </a:t>
            </a:r>
            <a:r>
              <a:rPr lang="pt-BR" sz="1400" b="0" strike="noStrike" spc="-1" dirty="0" smtClean="0">
                <a:latin typeface="Arial"/>
              </a:rPr>
              <a:t>(ganged in groups of 80 to two channels.</a:t>
            </a:r>
            <a:endParaRPr lang="pt-BR" sz="1400" b="0" strike="noStrike" spc="-1" dirty="0">
              <a:latin typeface="Arial"/>
            </a:endParaRPr>
          </a:p>
          <a:p>
            <a:pPr marL="432000" lvl="1" indent="-216000">
              <a:buClr>
                <a:srgbClr val="000000"/>
              </a:buClr>
              <a:buSzPct val="45000"/>
              <a:buFont typeface="Wingdings" charset="2"/>
              <a:buChar char=""/>
            </a:pPr>
            <a:r>
              <a:rPr lang="pt-BR" sz="1400" b="0" i="1" strike="noStrike" spc="-1" dirty="0" smtClean="0">
                <a:latin typeface="Arial"/>
              </a:rPr>
              <a:t>Groups of 20 </a:t>
            </a:r>
            <a:r>
              <a:rPr lang="pt-BR" sz="1400" b="0" i="1" strike="noStrike" spc="-1" dirty="0">
                <a:latin typeface="Arial"/>
              </a:rPr>
              <a:t>SiPM </a:t>
            </a:r>
            <a:r>
              <a:rPr lang="pt-BR" sz="1400" b="0" i="1" strike="noStrike" spc="-1" dirty="0" smtClean="0">
                <a:latin typeface="Arial"/>
              </a:rPr>
              <a:t>passively ganged (hybrid </a:t>
            </a:r>
            <a:r>
              <a:rPr lang="pt-BR" sz="1400" b="0" i="1" strike="noStrike" spc="-1" dirty="0">
                <a:latin typeface="Arial"/>
              </a:rPr>
              <a:t>series-parallel scheme</a:t>
            </a:r>
            <a:r>
              <a:rPr lang="pt-BR" sz="1400" b="0" i="1" strike="noStrike" spc="-1" dirty="0" smtClean="0">
                <a:latin typeface="Arial"/>
              </a:rPr>
              <a:t>).</a:t>
            </a:r>
            <a:endParaRPr lang="pt-BR" sz="1400" b="0" i="1" strike="noStrike" spc="-1" dirty="0">
              <a:latin typeface="Arial"/>
            </a:endParaRPr>
          </a:p>
          <a:p>
            <a:pPr marL="432000" lvl="1" indent="-216000">
              <a:buClr>
                <a:srgbClr val="000000"/>
              </a:buClr>
              <a:buSzPct val="45000"/>
              <a:buFont typeface="Wingdings" charset="2"/>
              <a:buChar char=""/>
            </a:pPr>
            <a:r>
              <a:rPr lang="pt-BR" sz="1400" b="0" i="1" strike="noStrike" spc="-1" dirty="0">
                <a:latin typeface="Arial"/>
              </a:rPr>
              <a:t>4 </a:t>
            </a:r>
            <a:r>
              <a:rPr lang="pt-BR" sz="1400" b="0" i="1" strike="noStrike" spc="-1" dirty="0" smtClean="0">
                <a:latin typeface="Arial"/>
              </a:rPr>
              <a:t>groups of 20 </a:t>
            </a:r>
            <a:r>
              <a:rPr lang="pt-BR" sz="1400" b="0" i="1" strike="noStrike" spc="-1" dirty="0">
                <a:latin typeface="Arial"/>
              </a:rPr>
              <a:t>SiPMs </a:t>
            </a:r>
            <a:r>
              <a:rPr lang="pt-BR" sz="1400" b="0" i="1" strike="noStrike" spc="-1" dirty="0" smtClean="0">
                <a:latin typeface="Arial"/>
              </a:rPr>
              <a:t>actively ganged to a single readout channel.</a:t>
            </a:r>
            <a:endParaRPr lang="pt-BR" sz="1400" b="0" i="1" strike="noStrike" spc="-1" dirty="0">
              <a:latin typeface="Arial"/>
            </a:endParaRPr>
          </a:p>
          <a:p>
            <a:pPr marL="432000" lvl="1" indent="-216000">
              <a:buClr>
                <a:srgbClr val="000000"/>
              </a:buClr>
              <a:buSzPct val="45000"/>
              <a:buFont typeface="Wingdings" charset="2"/>
              <a:buChar char=""/>
            </a:pPr>
            <a:r>
              <a:rPr lang="pt-BR" sz="1400" b="0" i="1" strike="noStrike" spc="-1" dirty="0" smtClean="0">
                <a:latin typeface="Arial"/>
              </a:rPr>
              <a:t>SiPMs mounted to kapton flexible board to better match WLS plate thermal contraction.</a:t>
            </a:r>
            <a:endParaRPr lang="pt-BR" sz="1400" b="0" i="1" strike="noStrike" spc="-1" dirty="0">
              <a:latin typeface="Arial"/>
            </a:endParaRPr>
          </a:p>
          <a:p>
            <a:pPr marL="216000" lvl="1">
              <a:buClr>
                <a:srgbClr val="000000"/>
              </a:buClr>
              <a:buSzPct val="45000"/>
            </a:pPr>
            <a:endParaRPr lang="pt-BR" sz="1400" b="0" i="1" strike="noStrike" spc="-1" dirty="0">
              <a:latin typeface="Arial"/>
            </a:endParaRPr>
          </a:p>
          <a:p>
            <a:pPr marL="216000" indent="-216000">
              <a:buClr>
                <a:srgbClr val="000000"/>
              </a:buClr>
              <a:buSzPct val="45000"/>
              <a:buFont typeface="Wingdings" charset="2"/>
              <a:buChar char=""/>
            </a:pPr>
            <a:r>
              <a:rPr lang="pt-BR" sz="1400" b="0" strike="noStrike" spc="-1" dirty="0">
                <a:latin typeface="Arial"/>
              </a:rPr>
              <a:t>Dichroic filter coated with </a:t>
            </a:r>
            <a:r>
              <a:rPr lang="pt-BR" sz="1400" b="0" strike="noStrike" spc="-1" dirty="0" smtClean="0">
                <a:latin typeface="Arial"/>
              </a:rPr>
              <a:t>pTP.</a:t>
            </a:r>
          </a:p>
          <a:p>
            <a:pPr marL="216000" indent="-216000">
              <a:buClr>
                <a:srgbClr val="000000"/>
              </a:buClr>
              <a:buSzPct val="45000"/>
              <a:buFont typeface="Wingdings" charset="2"/>
              <a:buChar char=""/>
            </a:pPr>
            <a:endParaRPr lang="pt-BR" sz="1400" spc="-1" dirty="0">
              <a:latin typeface="Arial"/>
            </a:endParaRPr>
          </a:p>
          <a:p>
            <a:pPr marL="216000" indent="-216000">
              <a:buClr>
                <a:srgbClr val="000000"/>
              </a:buClr>
              <a:buSzPct val="45000"/>
              <a:buFont typeface="Wingdings" charset="2"/>
              <a:buChar char=""/>
            </a:pPr>
            <a:r>
              <a:rPr lang="pt-BR" sz="1400" b="0" strike="noStrike" spc="-1" dirty="0" smtClean="0">
                <a:latin typeface="Arial"/>
              </a:rPr>
              <a:t>High </a:t>
            </a:r>
            <a:r>
              <a:rPr lang="pt-BR" sz="1400" b="0" strike="noStrike" spc="-1" dirty="0">
                <a:latin typeface="Arial"/>
              </a:rPr>
              <a:t>efficiency light guide developed by G2P and INFN (Milano Bicocca</a:t>
            </a:r>
            <a:r>
              <a:rPr lang="pt-BR" sz="1400" b="0" strike="noStrike" spc="-1" dirty="0" smtClean="0">
                <a:latin typeface="Arial"/>
              </a:rPr>
              <a:t>).</a:t>
            </a:r>
            <a:endParaRPr lang="pt-BR" sz="1400" b="0" strike="noStrike" spc="-1" dirty="0">
              <a:latin typeface="Arial"/>
            </a:endParaRPr>
          </a:p>
          <a:p>
            <a:pPr>
              <a:buClr>
                <a:srgbClr val="000000"/>
              </a:buClr>
              <a:buSzPct val="45000"/>
            </a:pPr>
            <a:r>
              <a:rPr lang="pt-BR" sz="1400" b="0" strike="noStrike" spc="-1" dirty="0">
                <a:latin typeface="Arial"/>
              </a:rPr>
              <a:t> </a:t>
            </a:r>
          </a:p>
        </p:txBody>
      </p:sp>
      <p:sp>
        <p:nvSpPr>
          <p:cNvPr id="4" name="PlaceHolder 6">
            <a:extLst>
              <a:ext uri="{FF2B5EF4-FFF2-40B4-BE49-F238E27FC236}">
                <a16:creationId xmlns:a16="http://schemas.microsoft.com/office/drawing/2014/main" id="{C80EBFF4-BECA-40A2-84D0-6487AE0877DD}"/>
              </a:ext>
            </a:extLst>
          </p:cNvPr>
          <p:cNvSpPr txBox="1"/>
          <p:nvPr/>
        </p:nvSpPr>
        <p:spPr>
          <a:xfrm>
            <a:off x="360194" y="85000"/>
            <a:ext cx="11056680" cy="568440"/>
          </a:xfrm>
          <a:prstGeom prst="rect">
            <a:avLst/>
          </a:prstGeom>
          <a:noFill/>
          <a:ln w="0">
            <a:noFill/>
          </a:ln>
        </p:spPr>
        <p:txBody>
          <a:bodyPr lIns="0" tIns="0" rIns="0" bIns="0" anchor="t">
            <a:noAutofit/>
          </a:bodyPr>
          <a:lstStyle/>
          <a:p>
            <a:pPr>
              <a:lnSpc>
                <a:spcPct val="100000"/>
              </a:lnSpc>
              <a:buNone/>
            </a:pPr>
            <a:r>
              <a:rPr lang="en-US" sz="2200" b="1" strike="noStrike" spc="-1" dirty="0" smtClean="0">
                <a:solidFill>
                  <a:srgbClr val="004C97"/>
                </a:solidFill>
                <a:latin typeface="Arial"/>
                <a:ea typeface="Geneva"/>
              </a:rPr>
              <a:t>FD2-VD </a:t>
            </a:r>
            <a:r>
              <a:rPr lang="en-US" sz="2200" b="1" spc="-1" dirty="0" smtClean="0">
                <a:solidFill>
                  <a:srgbClr val="004C97"/>
                </a:solidFill>
                <a:latin typeface="Arial"/>
                <a:ea typeface="Geneva"/>
              </a:rPr>
              <a:t>X-ARAPUCA Concept</a:t>
            </a:r>
            <a:endParaRPr lang="pt-BR" sz="2200" b="0" strike="noStrike" spc="-1" dirty="0">
              <a:latin typeface="Arial"/>
            </a:endParaRPr>
          </a:p>
        </p:txBody>
      </p:sp>
      <p:pic>
        <p:nvPicPr>
          <p:cNvPr id="6" name="Picture 5"/>
          <p:cNvPicPr/>
          <p:nvPr/>
        </p:nvPicPr>
        <p:blipFill>
          <a:blip r:embed="rId2"/>
          <a:stretch/>
        </p:blipFill>
        <p:spPr>
          <a:xfrm>
            <a:off x="1086822" y="3425161"/>
            <a:ext cx="3853167" cy="2859893"/>
          </a:xfrm>
          <a:prstGeom prst="rect">
            <a:avLst/>
          </a:prstGeom>
          <a:ln w="0">
            <a:noFill/>
          </a:ln>
        </p:spPr>
      </p:pic>
      <p:sp>
        <p:nvSpPr>
          <p:cNvPr id="2" name="TextBox 1"/>
          <p:cNvSpPr txBox="1"/>
          <p:nvPr/>
        </p:nvSpPr>
        <p:spPr>
          <a:xfrm>
            <a:off x="8279780" y="6389649"/>
            <a:ext cx="1749197" cy="369332"/>
          </a:xfrm>
          <a:prstGeom prst="rect">
            <a:avLst/>
          </a:prstGeom>
          <a:noFill/>
        </p:spPr>
        <p:txBody>
          <a:bodyPr wrap="none" rtlCol="0">
            <a:spAutoFit/>
          </a:bodyPr>
          <a:lstStyle/>
          <a:p>
            <a:r>
              <a:rPr lang="en-US" dirty="0" smtClean="0"/>
              <a:t>CB1 Prototype </a:t>
            </a:r>
            <a:endParaRPr lang="en-US" dirty="0"/>
          </a:p>
        </p:txBody>
      </p:sp>
      <p:pic>
        <p:nvPicPr>
          <p:cNvPr id="1028" name="Picture 4" descr="https://lh4.googleusercontent.com/UUVzE9CQGwVDQbrqnBdlPfntWqpYarW--GglLAh5f6ko5nKYp5OjKamm_lTvsYYRdsTWN1aQmc92p28tndN-j8teWb0Fu4WPjbtGqW9z4qajXTU88mZ1a-UKNkK4gtXINd_n7jMa8ymikApTY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6117" y="85000"/>
            <a:ext cx="4692735" cy="62569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39268" y="5475248"/>
            <a:ext cx="1479892" cy="646331"/>
          </a:xfrm>
          <a:prstGeom prst="rect">
            <a:avLst/>
          </a:prstGeom>
          <a:noFill/>
        </p:spPr>
        <p:txBody>
          <a:bodyPr wrap="none" rtlCol="0">
            <a:spAutoFit/>
          </a:bodyPr>
          <a:lstStyle/>
          <a:p>
            <a:r>
              <a:rPr lang="en-US" dirty="0" smtClean="0"/>
              <a:t>Note:  Not to</a:t>
            </a:r>
          </a:p>
          <a:p>
            <a:r>
              <a:rPr lang="en-US" dirty="0" smtClean="0"/>
              <a:t>scale)</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055" y="112149"/>
            <a:ext cx="3254418" cy="1036669"/>
          </a:xfrm>
        </p:spPr>
        <p:txBody>
          <a:bodyPr/>
          <a:lstStyle/>
          <a:p>
            <a:r>
              <a:rPr lang="en-US" sz="3200" dirty="0" smtClean="0"/>
              <a:t>Module Assembly</a:t>
            </a:r>
            <a:br>
              <a:rPr lang="en-US" sz="3200" dirty="0" smtClean="0"/>
            </a:br>
            <a:r>
              <a:rPr lang="en-US" sz="3200" dirty="0" smtClean="0"/>
              <a:t>Drawing (CB1)</a:t>
            </a:r>
            <a:endParaRPr lang="en-US" sz="3200" dirty="0"/>
          </a:p>
        </p:txBody>
      </p:sp>
      <p:sp>
        <p:nvSpPr>
          <p:cNvPr id="3" name="Subtitle 2"/>
          <p:cNvSpPr>
            <a:spLocks noGrp="1"/>
          </p:cNvSpPr>
          <p:nvPr>
            <p:ph type="subTitle"/>
          </p:nvPr>
        </p:nvSpPr>
        <p:spPr>
          <a:xfrm>
            <a:off x="548148" y="1264408"/>
            <a:ext cx="3575388" cy="4539802"/>
          </a:xfrm>
        </p:spPr>
        <p:txBody>
          <a:bodyPr/>
          <a:lstStyle/>
          <a:p>
            <a:pPr marL="0" indent="0">
              <a:buNone/>
            </a:pPr>
            <a:r>
              <a:rPr lang="en-US" sz="1800" dirty="0" smtClean="0">
                <a:solidFill>
                  <a:srgbClr val="00B050"/>
                </a:solidFill>
              </a:rPr>
              <a:t>Mechanical drawings and .STEP models of initial prototype (Cold Box 1) available in review documentation. Initial .STEP model of CB3-4 module (but no drawings) also available</a:t>
            </a:r>
          </a:p>
          <a:p>
            <a:pPr marL="0" indent="0">
              <a:buNone/>
            </a:pPr>
            <a:endParaRPr lang="en-US" sz="1800" dirty="0" smtClean="0">
              <a:solidFill>
                <a:srgbClr val="00B050"/>
              </a:solidFill>
            </a:endParaRPr>
          </a:p>
          <a:p>
            <a:r>
              <a:rPr lang="en-US" sz="1800" dirty="0" smtClean="0"/>
              <a:t>FR-4 frame housing 653 X 728 X 20mm</a:t>
            </a:r>
            <a:r>
              <a:rPr lang="en-US" sz="1800" baseline="30000" dirty="0" smtClean="0"/>
              <a:t>3</a:t>
            </a:r>
            <a:r>
              <a:rPr lang="en-US" sz="1800" dirty="0" smtClean="0"/>
              <a:t> frame.</a:t>
            </a:r>
          </a:p>
          <a:p>
            <a:r>
              <a:rPr lang="en-US" sz="1800" dirty="0" smtClean="0"/>
              <a:t>Approximately 7.1 kg mass (dry) neglecting electronics (&lt; 15kg required by cathode).</a:t>
            </a:r>
          </a:p>
          <a:p>
            <a:r>
              <a:rPr lang="en-US" sz="1800" dirty="0" smtClean="0"/>
              <a:t>Approximately 600 X 600mm</a:t>
            </a:r>
            <a:r>
              <a:rPr lang="en-US" sz="1800" baseline="30000" dirty="0" smtClean="0"/>
              <a:t>2</a:t>
            </a:r>
            <a:r>
              <a:rPr lang="en-US" sz="1800" dirty="0" smtClean="0"/>
              <a:t> active area (36 dichroic filter plates ~100 X 100mm</a:t>
            </a:r>
            <a:r>
              <a:rPr lang="en-US" sz="1800" baseline="30000" dirty="0" smtClean="0"/>
              <a:t>2</a:t>
            </a:r>
            <a:r>
              <a:rPr lang="en-US" sz="1800" dirty="0" smtClean="0"/>
              <a:t> ).</a:t>
            </a:r>
          </a:p>
          <a:p>
            <a:r>
              <a:rPr lang="en-US" sz="1800" dirty="0" smtClean="0"/>
              <a:t>Electronics mounting platform integral to design.</a:t>
            </a:r>
            <a:endParaRPr lang="en-US" sz="1800" dirty="0"/>
          </a:p>
        </p:txBody>
      </p:sp>
      <p:pic>
        <p:nvPicPr>
          <p:cNvPr id="4" name="Picture 3"/>
          <p:cNvPicPr>
            <a:picLocks noChangeAspect="1"/>
          </p:cNvPicPr>
          <p:nvPr/>
        </p:nvPicPr>
        <p:blipFill>
          <a:blip r:embed="rId2"/>
          <a:stretch>
            <a:fillRect/>
          </a:stretch>
        </p:blipFill>
        <p:spPr>
          <a:xfrm>
            <a:off x="4123536" y="112149"/>
            <a:ext cx="7911128" cy="6126957"/>
          </a:xfrm>
          <a:prstGeom prst="rect">
            <a:avLst/>
          </a:prstGeom>
        </p:spPr>
      </p:pic>
    </p:spTree>
    <p:extLst>
      <p:ext uri="{BB962C8B-B14F-4D97-AF65-F5344CB8AC3E}">
        <p14:creationId xmlns:p14="http://schemas.microsoft.com/office/powerpoint/2010/main" val="3789740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47737" y="75715"/>
            <a:ext cx="8126826" cy="6263760"/>
          </a:xfrm>
          <a:prstGeom prst="rect">
            <a:avLst/>
          </a:prstGeom>
        </p:spPr>
      </p:pic>
      <p:sp>
        <p:nvSpPr>
          <p:cNvPr id="6" name="Title 1"/>
          <p:cNvSpPr txBox="1">
            <a:spLocks/>
          </p:cNvSpPr>
          <p:nvPr/>
        </p:nvSpPr>
        <p:spPr>
          <a:xfrm>
            <a:off x="143545" y="75715"/>
            <a:ext cx="3254418" cy="1036669"/>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t>Module Assembly</a:t>
            </a:r>
            <a:br>
              <a:rPr lang="en-US" sz="3200" dirty="0" smtClean="0"/>
            </a:br>
            <a:r>
              <a:rPr lang="en-US" sz="3200" dirty="0" smtClean="0"/>
              <a:t>Exploded (CB1)</a:t>
            </a:r>
            <a:endParaRPr lang="en-US" sz="3200" dirty="0"/>
          </a:p>
        </p:txBody>
      </p:sp>
      <p:sp>
        <p:nvSpPr>
          <p:cNvPr id="7" name="Subtitle 2"/>
          <p:cNvSpPr>
            <a:spLocks noGrp="1"/>
          </p:cNvSpPr>
          <p:nvPr>
            <p:ph type="subTitle"/>
          </p:nvPr>
        </p:nvSpPr>
        <p:spPr>
          <a:xfrm>
            <a:off x="143545" y="1516565"/>
            <a:ext cx="3575388" cy="4539802"/>
          </a:xfrm>
        </p:spPr>
        <p:txBody>
          <a:bodyPr/>
          <a:lstStyle/>
          <a:p>
            <a:pPr marL="0" indent="0">
              <a:buNone/>
            </a:pPr>
            <a:r>
              <a:rPr lang="en-US" sz="1600" dirty="0" smtClean="0">
                <a:solidFill>
                  <a:srgbClr val="00B050"/>
                </a:solidFill>
              </a:rPr>
              <a:t>Major mechanical elements of module include:</a:t>
            </a:r>
          </a:p>
          <a:p>
            <a:pPr marL="0" indent="0">
              <a:buNone/>
            </a:pPr>
            <a:endParaRPr lang="en-US" sz="1600" dirty="0" smtClean="0">
              <a:solidFill>
                <a:srgbClr val="00B050"/>
              </a:solidFill>
            </a:endParaRPr>
          </a:p>
          <a:p>
            <a:pPr marL="285750" indent="-285750">
              <a:buFont typeface="Arial" panose="020B0604020202020204" pitchFamily="34" charset="0"/>
              <a:buChar char="•"/>
            </a:pPr>
            <a:r>
              <a:rPr lang="en-US" sz="1600" dirty="0" smtClean="0"/>
              <a:t>(1) Module backing plate (can be replaced by second filter plate assembly for 2-sided readout).</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(2) 599 X 599 X 4mm</a:t>
            </a:r>
            <a:r>
              <a:rPr lang="en-US" sz="1600" baseline="30000" dirty="0"/>
              <a:t>3</a:t>
            </a:r>
            <a:r>
              <a:rPr lang="en-US" sz="1600" dirty="0" smtClean="0"/>
              <a:t> WLS plate.</a:t>
            </a:r>
          </a:p>
          <a:p>
            <a:pPr marL="285750" indent="-285750">
              <a:buFont typeface="Arial" panose="020B0604020202020204" pitchFamily="34" charset="0"/>
              <a:buChar char="•"/>
            </a:pPr>
            <a:endParaRPr lang="en-US" sz="1600" dirty="0" smtClean="0"/>
          </a:p>
          <a:p>
            <a:pPr marL="285750" lvl="1" indent="-285750">
              <a:buFont typeface="Arial" panose="020B0604020202020204" pitchFamily="34" charset="0"/>
              <a:buChar char="•"/>
            </a:pPr>
            <a:endParaRPr lang="en-US" sz="1600" dirty="0" smtClean="0"/>
          </a:p>
          <a:p>
            <a:pPr marL="285750" lvl="1"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(3) FR-4 frame housing and locating 36 dichroic filters (separate sub-assembly).</a:t>
            </a:r>
          </a:p>
          <a:p>
            <a:endParaRPr lang="en-US" sz="1600" dirty="0" smtClean="0"/>
          </a:p>
          <a:p>
            <a:pPr marL="285750" indent="-285750">
              <a:buFont typeface="Arial" panose="020B0604020202020204" pitchFamily="34" charset="0"/>
              <a:buChar char="•"/>
            </a:pPr>
            <a:r>
              <a:rPr lang="en-US" sz="1600" dirty="0" smtClean="0"/>
              <a:t>(4) Spring-loaded SiPM mounting system for ensuring contact with WLS plate warm and cold.</a:t>
            </a:r>
          </a:p>
          <a:p>
            <a:pPr marL="285750" indent="-285750">
              <a:buFont typeface="Arial" panose="020B0604020202020204" pitchFamily="34" charset="0"/>
              <a:buChar char="•"/>
            </a:pPr>
            <a:endParaRPr lang="en-US" sz="1600" dirty="0"/>
          </a:p>
          <a:p>
            <a:r>
              <a:rPr lang="en-US" sz="1600" i="1" dirty="0" smtClean="0">
                <a:solidFill>
                  <a:srgbClr val="00B050"/>
                </a:solidFill>
              </a:rPr>
              <a:t>Interesting point:  ~6mm relative contraction</a:t>
            </a:r>
            <a:endParaRPr lang="en-US" sz="1600" dirty="0" smtClean="0"/>
          </a:p>
        </p:txBody>
      </p:sp>
    </p:spTree>
    <p:extLst>
      <p:ext uri="{BB962C8B-B14F-4D97-AF65-F5344CB8AC3E}">
        <p14:creationId xmlns:p14="http://schemas.microsoft.com/office/powerpoint/2010/main" val="2864835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451" y="92195"/>
            <a:ext cx="4709652" cy="1075698"/>
          </a:xfrm>
        </p:spPr>
        <p:txBody>
          <a:bodyPr/>
          <a:lstStyle/>
          <a:p>
            <a:r>
              <a:rPr lang="en-US" sz="3600" dirty="0" smtClean="0"/>
              <a:t>Dichroic Filter Plate Assembly</a:t>
            </a:r>
            <a:endParaRPr lang="en-US" sz="3600" dirty="0"/>
          </a:p>
        </p:txBody>
      </p:sp>
      <p:sp>
        <p:nvSpPr>
          <p:cNvPr id="3" name="Subtitle 2"/>
          <p:cNvSpPr>
            <a:spLocks noGrp="1"/>
          </p:cNvSpPr>
          <p:nvPr>
            <p:ph type="subTitle"/>
          </p:nvPr>
        </p:nvSpPr>
        <p:spPr>
          <a:xfrm>
            <a:off x="281328" y="1062396"/>
            <a:ext cx="4224574" cy="1679515"/>
          </a:xfrm>
        </p:spPr>
        <p:txBody>
          <a:bodyPr/>
          <a:lstStyle/>
          <a:p>
            <a:r>
              <a:rPr lang="en-US" sz="1800" dirty="0" smtClean="0"/>
              <a:t>Independent support frames for filter plates.</a:t>
            </a:r>
          </a:p>
          <a:p>
            <a:r>
              <a:rPr lang="en-US" sz="1800" dirty="0" smtClean="0"/>
              <a:t>Can be installed on one side (membrane mount) or both sides (cathode mount) of a PD module.</a:t>
            </a:r>
            <a:endParaRPr lang="en-US" sz="1800" dirty="0"/>
          </a:p>
        </p:txBody>
      </p:sp>
      <p:pic>
        <p:nvPicPr>
          <p:cNvPr id="4" name="Picture 3"/>
          <p:cNvPicPr>
            <a:picLocks noChangeAspect="1"/>
          </p:cNvPicPr>
          <p:nvPr/>
        </p:nvPicPr>
        <p:blipFill>
          <a:blip r:embed="rId2"/>
          <a:stretch>
            <a:fillRect/>
          </a:stretch>
        </p:blipFill>
        <p:spPr>
          <a:xfrm>
            <a:off x="5391614" y="482815"/>
            <a:ext cx="5723183" cy="5441859"/>
          </a:xfrm>
          <a:prstGeom prst="rect">
            <a:avLst/>
          </a:prstGeom>
        </p:spPr>
      </p:pic>
      <p:sp>
        <p:nvSpPr>
          <p:cNvPr id="5" name="TextBox 4"/>
          <p:cNvSpPr txBox="1"/>
          <p:nvPr/>
        </p:nvSpPr>
        <p:spPr>
          <a:xfrm>
            <a:off x="10482146" y="630044"/>
            <a:ext cx="1595309" cy="646331"/>
          </a:xfrm>
          <a:prstGeom prst="rect">
            <a:avLst/>
          </a:prstGeom>
          <a:noFill/>
        </p:spPr>
        <p:txBody>
          <a:bodyPr wrap="none" rtlCol="0">
            <a:spAutoFit/>
          </a:bodyPr>
          <a:lstStyle/>
          <a:p>
            <a:r>
              <a:rPr lang="en-US" dirty="0" smtClean="0"/>
              <a:t>Outer support</a:t>
            </a:r>
          </a:p>
          <a:p>
            <a:r>
              <a:rPr lang="en-US" dirty="0" smtClean="0"/>
              <a:t>Plate</a:t>
            </a:r>
            <a:endParaRPr lang="en-US" dirty="0"/>
          </a:p>
        </p:txBody>
      </p:sp>
      <p:sp>
        <p:nvSpPr>
          <p:cNvPr id="6" name="TextBox 5"/>
          <p:cNvSpPr txBox="1"/>
          <p:nvPr/>
        </p:nvSpPr>
        <p:spPr>
          <a:xfrm>
            <a:off x="10482828" y="1645244"/>
            <a:ext cx="1556836" cy="646331"/>
          </a:xfrm>
          <a:prstGeom prst="rect">
            <a:avLst/>
          </a:prstGeom>
          <a:noFill/>
        </p:spPr>
        <p:txBody>
          <a:bodyPr wrap="none" rtlCol="0">
            <a:spAutoFit/>
          </a:bodyPr>
          <a:lstStyle/>
          <a:p>
            <a:r>
              <a:rPr lang="en-US" dirty="0" smtClean="0"/>
              <a:t>Filter locating</a:t>
            </a:r>
          </a:p>
          <a:p>
            <a:r>
              <a:rPr lang="en-US" dirty="0" smtClean="0"/>
              <a:t>plate</a:t>
            </a:r>
            <a:endParaRPr lang="en-US" dirty="0"/>
          </a:p>
        </p:txBody>
      </p:sp>
      <p:sp>
        <p:nvSpPr>
          <p:cNvPr id="7" name="TextBox 6"/>
          <p:cNvSpPr txBox="1"/>
          <p:nvPr/>
        </p:nvSpPr>
        <p:spPr>
          <a:xfrm>
            <a:off x="10482145" y="2785947"/>
            <a:ext cx="1518364" cy="646331"/>
          </a:xfrm>
          <a:prstGeom prst="rect">
            <a:avLst/>
          </a:prstGeom>
          <a:noFill/>
        </p:spPr>
        <p:txBody>
          <a:bodyPr wrap="none" rtlCol="0">
            <a:spAutoFit/>
          </a:bodyPr>
          <a:lstStyle/>
          <a:p>
            <a:r>
              <a:rPr lang="en-US" dirty="0" smtClean="0"/>
              <a:t>Dichroic filter</a:t>
            </a:r>
          </a:p>
          <a:p>
            <a:r>
              <a:rPr lang="en-US" dirty="0" smtClean="0"/>
              <a:t>Plate array</a:t>
            </a:r>
            <a:endParaRPr lang="en-US" dirty="0"/>
          </a:p>
        </p:txBody>
      </p:sp>
      <p:sp>
        <p:nvSpPr>
          <p:cNvPr id="8" name="TextBox 7"/>
          <p:cNvSpPr txBox="1"/>
          <p:nvPr/>
        </p:nvSpPr>
        <p:spPr>
          <a:xfrm>
            <a:off x="10482145" y="3953107"/>
            <a:ext cx="1544012" cy="646331"/>
          </a:xfrm>
          <a:prstGeom prst="rect">
            <a:avLst/>
          </a:prstGeom>
          <a:noFill/>
        </p:spPr>
        <p:txBody>
          <a:bodyPr wrap="none" rtlCol="0">
            <a:spAutoFit/>
          </a:bodyPr>
          <a:lstStyle/>
          <a:p>
            <a:r>
              <a:rPr lang="en-US" dirty="0" smtClean="0"/>
              <a:t>Inner support</a:t>
            </a:r>
          </a:p>
          <a:p>
            <a:r>
              <a:rPr lang="en-US" dirty="0" smtClean="0"/>
              <a:t>Plate</a:t>
            </a:r>
            <a:endParaRPr lang="en-US" dirty="0"/>
          </a:p>
        </p:txBody>
      </p:sp>
      <p:pic>
        <p:nvPicPr>
          <p:cNvPr id="9" name="Picture 8"/>
          <p:cNvPicPr>
            <a:picLocks noChangeAspect="1"/>
          </p:cNvPicPr>
          <p:nvPr/>
        </p:nvPicPr>
        <p:blipFill>
          <a:blip r:embed="rId3"/>
          <a:stretch>
            <a:fillRect/>
          </a:stretch>
        </p:blipFill>
        <p:spPr>
          <a:xfrm>
            <a:off x="251770" y="2915194"/>
            <a:ext cx="4214977" cy="3252897"/>
          </a:xfrm>
          <a:prstGeom prst="rect">
            <a:avLst/>
          </a:prstGeom>
        </p:spPr>
      </p:pic>
      <p:cxnSp>
        <p:nvCxnSpPr>
          <p:cNvPr id="11" name="Straight Arrow Connector 10"/>
          <p:cNvCxnSpPr>
            <a:stCxn id="5" idx="1"/>
          </p:cNvCxnSpPr>
          <p:nvPr/>
        </p:nvCxnSpPr>
        <p:spPr>
          <a:xfrm flipH="1">
            <a:off x="9941312" y="953210"/>
            <a:ext cx="540834" cy="3231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9899836" y="2054013"/>
            <a:ext cx="540834" cy="3231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9941312" y="3143190"/>
            <a:ext cx="540834" cy="3231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9899836" y="4210767"/>
            <a:ext cx="540834" cy="3231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504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27" y="159102"/>
            <a:ext cx="7446467" cy="1056381"/>
          </a:xfrm>
        </p:spPr>
        <p:txBody>
          <a:bodyPr/>
          <a:lstStyle/>
          <a:p>
            <a:r>
              <a:rPr lang="en-US" sz="3600" dirty="0" smtClean="0"/>
              <a:t>Dichroic filters (CB1) </a:t>
            </a:r>
            <a:r>
              <a:rPr lang="en-US" sz="2000" i="1" dirty="0" smtClean="0"/>
              <a:t>A. Machado, UNICAMP</a:t>
            </a:r>
            <a:endParaRPr lang="en-US" sz="2000" i="1" dirty="0"/>
          </a:p>
        </p:txBody>
      </p:sp>
      <p:sp>
        <p:nvSpPr>
          <p:cNvPr id="17" name="Content Placeholder 2">
            <a:extLst>
              <a:ext uri="{FF2B5EF4-FFF2-40B4-BE49-F238E27FC236}">
                <a16:creationId xmlns:a16="http://schemas.microsoft.com/office/drawing/2014/main" id="{21F4FB18-FCFF-4A44-8076-EEB9171C7FB0}"/>
              </a:ext>
            </a:extLst>
          </p:cNvPr>
          <p:cNvSpPr txBox="1">
            <a:spLocks/>
          </p:cNvSpPr>
          <p:nvPr/>
        </p:nvSpPr>
        <p:spPr>
          <a:xfrm>
            <a:off x="238878" y="1432892"/>
            <a:ext cx="6874525" cy="464738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rgbClr val="00B050"/>
                </a:solidFill>
              </a:rPr>
              <a:t>CB 1 filters:</a:t>
            </a:r>
          </a:p>
          <a:p>
            <a:r>
              <a:rPr lang="en-US" dirty="0" smtClean="0"/>
              <a:t>D</a:t>
            </a:r>
            <a:r>
              <a:rPr lang="en-BR" dirty="0" smtClean="0"/>
              <a:t>imensions: 97mmX97mmX1mm</a:t>
            </a:r>
          </a:p>
          <a:p>
            <a:r>
              <a:rPr lang="en-BR" dirty="0" smtClean="0"/>
              <a:t>Subtrate: </a:t>
            </a:r>
            <a:r>
              <a:rPr lang="en-US" dirty="0" smtClean="0"/>
              <a:t>Schott </a:t>
            </a:r>
            <a:r>
              <a:rPr lang="en-BR" dirty="0" smtClean="0"/>
              <a:t>B270 </a:t>
            </a:r>
            <a:endParaRPr lang="en-US" dirty="0" smtClean="0"/>
          </a:p>
          <a:p>
            <a:pPr lvl="1"/>
            <a:r>
              <a:rPr lang="en-BR" sz="1700" dirty="0" smtClean="0"/>
              <a:t>(</a:t>
            </a:r>
            <a:r>
              <a:rPr lang="en-US" sz="1700" dirty="0" smtClean="0"/>
              <a:t>https://www.schott.com/en-ua/products/b-270-p1000313)</a:t>
            </a:r>
            <a:endParaRPr lang="en-BR" dirty="0" smtClean="0"/>
          </a:p>
          <a:p>
            <a:r>
              <a:rPr lang="en-BR" dirty="0" smtClean="0"/>
              <a:t>Dichroic film produced by OPTO</a:t>
            </a:r>
            <a:r>
              <a:rPr lang="en-US" dirty="0" smtClean="0"/>
              <a:t> (Brazil)</a:t>
            </a:r>
            <a:r>
              <a:rPr lang="en-BR" dirty="0" smtClean="0"/>
              <a:t> - 40 layers of Tantalum Oxide (</a:t>
            </a:r>
            <a:r>
              <a:rPr lang="en-US" dirty="0" smtClean="0"/>
              <a:t>Ta2O5</a:t>
            </a:r>
            <a:r>
              <a:rPr lang="en-BR" dirty="0" smtClean="0"/>
              <a:t>) and Silicon Dioxide (</a:t>
            </a:r>
            <a:r>
              <a:rPr lang="en-US" dirty="0" smtClean="0"/>
              <a:t>SiO</a:t>
            </a:r>
            <a:r>
              <a:rPr lang="en-US" baseline="-25000" dirty="0" smtClean="0"/>
              <a:t>2</a:t>
            </a:r>
            <a:r>
              <a:rPr lang="en-BR" dirty="0" smtClean="0"/>
              <a:t>) </a:t>
            </a:r>
          </a:p>
          <a:p>
            <a:r>
              <a:rPr lang="en-BR" dirty="0" smtClean="0"/>
              <a:t>Cutoff: 400nm</a:t>
            </a:r>
          </a:p>
          <a:p>
            <a:r>
              <a:rPr lang="en-BR" dirty="0" smtClean="0"/>
              <a:t>Designed for a </a:t>
            </a:r>
            <a:r>
              <a:rPr lang="en-US" dirty="0" smtClean="0"/>
              <a:t>angle of incidence</a:t>
            </a:r>
            <a:r>
              <a:rPr lang="en-BR" dirty="0" smtClean="0"/>
              <a:t> of  45</a:t>
            </a:r>
            <a:r>
              <a:rPr lang="en-US" baseline="30000" dirty="0" smtClean="0"/>
              <a:t>o</a:t>
            </a:r>
            <a:endParaRPr lang="en-BR" baseline="30000" dirty="0" smtClean="0"/>
          </a:p>
          <a:p>
            <a:r>
              <a:rPr lang="en-BR" dirty="0" smtClean="0"/>
              <a:t>Coated on the glass side with </a:t>
            </a:r>
            <a:r>
              <a:rPr lang="en-US" dirty="0" smtClean="0"/>
              <a:t>p-</a:t>
            </a:r>
            <a:r>
              <a:rPr lang="en-US" dirty="0" err="1" smtClean="0"/>
              <a:t>Terphenyl</a:t>
            </a:r>
            <a:r>
              <a:rPr lang="en-US" dirty="0" smtClean="0"/>
              <a:t> by a vacuum evaporator chamber at UNICAMP (average thickness 400 </a:t>
            </a:r>
            <a:r>
              <a:rPr lang="en-US" dirty="0" err="1" smtClean="0"/>
              <a:t>ug</a:t>
            </a:r>
            <a:r>
              <a:rPr lang="en-US" dirty="0" smtClean="0"/>
              <a:t>/cm</a:t>
            </a:r>
            <a:r>
              <a:rPr lang="en-US" baseline="30000" dirty="0" smtClean="0"/>
              <a:t>2</a:t>
            </a:r>
            <a:r>
              <a:rPr lang="en-US" dirty="0" smtClean="0"/>
              <a:t>)</a:t>
            </a:r>
          </a:p>
          <a:p>
            <a:r>
              <a:rPr lang="en-US" dirty="0" smtClean="0"/>
              <a:t>Evaporation production: 25 filters per cycle (3hours)</a:t>
            </a:r>
            <a:endParaRPr lang="en-BR" dirty="0" smtClean="0"/>
          </a:p>
          <a:p>
            <a:endParaRPr lang="en-BR" dirty="0"/>
          </a:p>
        </p:txBody>
      </p:sp>
      <p:pic>
        <p:nvPicPr>
          <p:cNvPr id="18" name="Picture 2">
            <a:extLst>
              <a:ext uri="{FF2B5EF4-FFF2-40B4-BE49-F238E27FC236}">
                <a16:creationId xmlns:a16="http://schemas.microsoft.com/office/drawing/2014/main" id="{136FEE8B-BE9A-E34C-AB30-7730A606DA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6711" y="159102"/>
            <a:ext cx="4158547" cy="31189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727794" y="3278012"/>
            <a:ext cx="4373826" cy="369332"/>
          </a:xfrm>
          <a:prstGeom prst="rect">
            <a:avLst/>
          </a:prstGeom>
          <a:noFill/>
        </p:spPr>
        <p:txBody>
          <a:bodyPr wrap="none" rtlCol="0">
            <a:spAutoFit/>
          </a:bodyPr>
          <a:lstStyle/>
          <a:p>
            <a:r>
              <a:rPr lang="en-US" dirty="0" smtClean="0"/>
              <a:t>Vacuum deposition station at UNICAMP</a:t>
            </a:r>
            <a:endParaRPr lang="en-US" dirty="0"/>
          </a:p>
        </p:txBody>
      </p:sp>
      <p:pic>
        <p:nvPicPr>
          <p:cNvPr id="20" name="Picture 19">
            <a:extLst>
              <a:ext uri="{FF2B5EF4-FFF2-40B4-BE49-F238E27FC236}">
                <a16:creationId xmlns:a16="http://schemas.microsoft.com/office/drawing/2014/main" id="{8A94C0DE-EA1F-AA45-8892-8F720834C930}"/>
              </a:ext>
            </a:extLst>
          </p:cNvPr>
          <p:cNvPicPr>
            <a:picLocks noChangeAspect="1"/>
          </p:cNvPicPr>
          <p:nvPr/>
        </p:nvPicPr>
        <p:blipFill rotWithShape="1">
          <a:blip r:embed="rId3"/>
          <a:srcRect l="3198" t="29703" r="4132"/>
          <a:stretch/>
        </p:blipFill>
        <p:spPr>
          <a:xfrm>
            <a:off x="7570833" y="3647344"/>
            <a:ext cx="4394425" cy="1983645"/>
          </a:xfrm>
          <a:prstGeom prst="rect">
            <a:avLst/>
          </a:prstGeom>
        </p:spPr>
      </p:pic>
      <p:pic>
        <p:nvPicPr>
          <p:cNvPr id="21" name="Picture 20">
            <a:extLst>
              <a:ext uri="{FF2B5EF4-FFF2-40B4-BE49-F238E27FC236}">
                <a16:creationId xmlns:a16="http://schemas.microsoft.com/office/drawing/2014/main" id="{CDE2E553-7266-0147-9908-30CD4BAF65CA}"/>
              </a:ext>
            </a:extLst>
          </p:cNvPr>
          <p:cNvPicPr>
            <a:picLocks noChangeAspect="1"/>
          </p:cNvPicPr>
          <p:nvPr/>
        </p:nvPicPr>
        <p:blipFill rotWithShape="1">
          <a:blip r:embed="rId3"/>
          <a:srcRect l="9758" b="70000"/>
          <a:stretch/>
        </p:blipFill>
        <p:spPr>
          <a:xfrm>
            <a:off x="7625743" y="5430548"/>
            <a:ext cx="4284603" cy="847617"/>
          </a:xfrm>
          <a:prstGeom prst="rect">
            <a:avLst/>
          </a:prstGeom>
          <a:ln>
            <a:solidFill>
              <a:schemeClr val="accent1"/>
            </a:solidFill>
          </a:ln>
        </p:spPr>
      </p:pic>
    </p:spTree>
    <p:extLst>
      <p:ext uri="{BB962C8B-B14F-4D97-AF65-F5344CB8AC3E}">
        <p14:creationId xmlns:p14="http://schemas.microsoft.com/office/powerpoint/2010/main" val="1280071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27" y="159102"/>
            <a:ext cx="7446467" cy="1056381"/>
          </a:xfrm>
        </p:spPr>
        <p:txBody>
          <a:bodyPr/>
          <a:lstStyle/>
          <a:p>
            <a:r>
              <a:rPr lang="en-US" sz="3600" dirty="0" smtClean="0"/>
              <a:t>Dichroic filters (optimizations for CB3 and 4)</a:t>
            </a:r>
            <a:endParaRPr lang="en-US" sz="3600" dirty="0"/>
          </a:p>
        </p:txBody>
      </p:sp>
      <p:sp>
        <p:nvSpPr>
          <p:cNvPr id="17" name="Content Placeholder 2">
            <a:extLst>
              <a:ext uri="{FF2B5EF4-FFF2-40B4-BE49-F238E27FC236}">
                <a16:creationId xmlns:a16="http://schemas.microsoft.com/office/drawing/2014/main" id="{21F4FB18-FCFF-4A44-8076-EEB9171C7FB0}"/>
              </a:ext>
            </a:extLst>
          </p:cNvPr>
          <p:cNvSpPr txBox="1">
            <a:spLocks/>
          </p:cNvSpPr>
          <p:nvPr/>
        </p:nvSpPr>
        <p:spPr>
          <a:xfrm>
            <a:off x="238878" y="1432892"/>
            <a:ext cx="11179971" cy="48006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rgbClr val="00B050"/>
                </a:solidFill>
              </a:rPr>
              <a:t>Filter optimizations for CB3, 4</a:t>
            </a:r>
          </a:p>
          <a:p>
            <a:r>
              <a:rPr lang="en-BR" dirty="0"/>
              <a:t>Comparison tests between </a:t>
            </a:r>
            <a:r>
              <a:rPr lang="en-US" dirty="0" smtClean="0"/>
              <a:t>multiple vendors:  </a:t>
            </a:r>
            <a:r>
              <a:rPr lang="en-BR" dirty="0" smtClean="0"/>
              <a:t>OPTO </a:t>
            </a:r>
            <a:r>
              <a:rPr lang="en-BR" dirty="0"/>
              <a:t>(BR) – ZAOT (IT) – </a:t>
            </a:r>
            <a:r>
              <a:rPr lang="en-US" dirty="0"/>
              <a:t>Photon </a:t>
            </a:r>
            <a:r>
              <a:rPr lang="en-US" dirty="0" smtClean="0"/>
              <a:t>Export </a:t>
            </a:r>
            <a:r>
              <a:rPr lang="en-US" dirty="0"/>
              <a:t>(SPA)</a:t>
            </a:r>
          </a:p>
          <a:p>
            <a:r>
              <a:rPr lang="en-US" dirty="0" smtClean="0"/>
              <a:t>Examine filters optimized to different </a:t>
            </a:r>
            <a:r>
              <a:rPr lang="en-US" dirty="0"/>
              <a:t>AOI </a:t>
            </a:r>
            <a:r>
              <a:rPr lang="en-US" dirty="0">
                <a:sym typeface="Wingdings" pitchFamily="2" charset="2"/>
              </a:rPr>
              <a:t></a:t>
            </a:r>
            <a:r>
              <a:rPr lang="en-US" dirty="0"/>
              <a:t> </a:t>
            </a:r>
            <a:r>
              <a:rPr lang="en-US" dirty="0" smtClean="0"/>
              <a:t>Improve the </a:t>
            </a:r>
            <a:r>
              <a:rPr lang="en-US" dirty="0"/>
              <a:t>trapping efficiency of X-ARAPUCA</a:t>
            </a:r>
          </a:p>
          <a:p>
            <a:r>
              <a:rPr lang="en-US" dirty="0"/>
              <a:t>different substrate (B270, B33) </a:t>
            </a:r>
            <a:r>
              <a:rPr lang="en-US" dirty="0">
                <a:sym typeface="Wingdings" pitchFamily="2" charset="2"/>
              </a:rPr>
              <a:t></a:t>
            </a:r>
            <a:r>
              <a:rPr lang="en-US" dirty="0"/>
              <a:t> to optimize the transmission and adhesion of the </a:t>
            </a:r>
            <a:r>
              <a:rPr lang="en-US" dirty="0" err="1" smtClean="0"/>
              <a:t>pTP</a:t>
            </a:r>
            <a:r>
              <a:rPr lang="en-US" dirty="0" smtClean="0"/>
              <a:t> </a:t>
            </a:r>
            <a:r>
              <a:rPr lang="en-US" dirty="0"/>
              <a:t>film</a:t>
            </a:r>
          </a:p>
          <a:p>
            <a:r>
              <a:rPr lang="en-US" dirty="0"/>
              <a:t>different dimension and </a:t>
            </a:r>
            <a:r>
              <a:rPr lang="en-US" dirty="0" smtClean="0"/>
              <a:t>thickness (</a:t>
            </a:r>
            <a:r>
              <a:rPr lang="en-US" dirty="0" err="1" smtClean="0"/>
              <a:t>e.g</a:t>
            </a:r>
            <a:r>
              <a:rPr lang="en-US" dirty="0" smtClean="0"/>
              <a:t> 200mm X 200mm X 2mm)</a:t>
            </a:r>
            <a:r>
              <a:rPr lang="en-US" dirty="0" smtClean="0">
                <a:sym typeface="Wingdings" pitchFamily="2" charset="2"/>
              </a:rPr>
              <a:t> </a:t>
            </a:r>
            <a:r>
              <a:rPr lang="en-US" dirty="0">
                <a:sym typeface="Wingdings" pitchFamily="2" charset="2"/>
              </a:rPr>
              <a:t>to optimize the fill factor of the X-ARAPUCA tile and robustness</a:t>
            </a:r>
            <a:endParaRPr lang="en-US" dirty="0"/>
          </a:p>
          <a:p>
            <a:endParaRPr lang="en-BR" dirty="0"/>
          </a:p>
        </p:txBody>
      </p:sp>
    </p:spTree>
    <p:extLst>
      <p:ext uri="{BB962C8B-B14F-4D97-AF65-F5344CB8AC3E}">
        <p14:creationId xmlns:p14="http://schemas.microsoft.com/office/powerpoint/2010/main" val="3375556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3280</TotalTime>
  <Words>1925</Words>
  <Application>Microsoft Office PowerPoint</Application>
  <PresentationFormat>Widescreen</PresentationFormat>
  <Paragraphs>210</Paragraphs>
  <Slides>21</Slides>
  <Notes>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Arial</vt:lpstr>
      <vt:lpstr>Calibri</vt:lpstr>
      <vt:lpstr>DejaVu Sans</vt:lpstr>
      <vt:lpstr>Geneva</vt:lpstr>
      <vt:lpstr>Montserrat</vt:lpstr>
      <vt:lpstr>Noto Sans CJK SC</vt:lpstr>
      <vt:lpstr>Symbol</vt:lpstr>
      <vt:lpstr>Times New Roman</vt:lpstr>
      <vt:lpstr>Wingdings</vt:lpstr>
      <vt:lpstr>Office Theme</vt:lpstr>
      <vt:lpstr>Office Theme</vt:lpstr>
      <vt:lpstr>Office Theme</vt:lpstr>
      <vt:lpstr>Office Theme</vt:lpstr>
      <vt:lpstr>FD2-VD Photon Detection System Mechanical Design</vt:lpstr>
      <vt:lpstr>Preliminary Design Definition</vt:lpstr>
      <vt:lpstr>PowerPoint Presentation</vt:lpstr>
      <vt:lpstr>PowerPoint Presentation</vt:lpstr>
      <vt:lpstr>Module Assembly Drawing (CB1)</vt:lpstr>
      <vt:lpstr>PowerPoint Presentation</vt:lpstr>
      <vt:lpstr>Dichroic Filter Plate Assembly</vt:lpstr>
      <vt:lpstr>Dichroic filters (CB1) A. Machado, UNICAMP</vt:lpstr>
      <vt:lpstr>Dichroic filters (optimizations for CB3 and 4)</vt:lpstr>
      <vt:lpstr>WLS Plate detail C. Cattadori, Milano Bicocca</vt:lpstr>
      <vt:lpstr>PowerPoint Presentation</vt:lpstr>
      <vt:lpstr>Module frame support--  Cathode</vt:lpstr>
      <vt:lpstr>Membrane Mount Module Design and Mounting</vt:lpstr>
      <vt:lpstr>PowerPoint Presentation</vt:lpstr>
      <vt:lpstr>Towards a Final Module: Cold Box 3 and 4</vt:lpstr>
      <vt:lpstr>Design improvements:  Leaf springs and Cathode HV Shielding</vt:lpstr>
      <vt:lpstr>PowerPoint Presentation</vt:lpstr>
      <vt:lpstr>Analysis Plan</vt:lpstr>
      <vt:lpstr>Summary</vt:lpstr>
      <vt:lpstr>Backup</vt:lpstr>
      <vt:lpstr>PowerPoint Presentation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Sandbox Studio</dc:creator>
  <dc:description/>
  <cp:lastModifiedBy>Warner,David</cp:lastModifiedBy>
  <cp:revision>89</cp:revision>
  <cp:lastPrinted>2015-05-22T11:54:13Z</cp:lastPrinted>
  <dcterms:created xsi:type="dcterms:W3CDTF">2015-04-30T14:29:22Z</dcterms:created>
  <dcterms:modified xsi:type="dcterms:W3CDTF">2022-05-04T17:24:59Z</dcterms:modified>
  <dc:language>pt-BR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0x010100FDE136C6823184499040EF32FECB2863</vt:lpwstr>
  </property>
  <property fmtid="{D5CDD505-2E9C-101B-9397-08002B2CF9AE}" pid="3" name="HiddenSlides">
    <vt:i4>3</vt:i4>
  </property>
  <property fmtid="{D5CDD505-2E9C-101B-9397-08002B2CF9AE}" pid="4" name="PresentationFormat">
    <vt:lpwstr>Widescreen</vt:lpwstr>
  </property>
  <property fmtid="{D5CDD505-2E9C-101B-9397-08002B2CF9AE}" pid="5" name="Slides">
    <vt:i4>27</vt:i4>
  </property>
</Properties>
</file>